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6" r:id="rId2"/>
    <p:sldId id="284" r:id="rId3"/>
    <p:sldId id="285" r:id="rId4"/>
    <p:sldId id="273" r:id="rId5"/>
  </p:sldIdLst>
  <p:sldSz cx="12192000" cy="6858000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pos="3840">
          <p15:clr>
            <a:srgbClr val="A4A3A4"/>
          </p15:clr>
        </p15:guide>
        <p15:guide id="3" pos="824">
          <p15:clr>
            <a:srgbClr val="A4A3A4"/>
          </p15:clr>
        </p15:guide>
        <p15:guide id="4" orient="horz" pos="4110" userDrawn="1">
          <p15:clr>
            <a:srgbClr val="A4A3A4"/>
          </p15:clr>
        </p15:guide>
        <p15:guide id="5" orient="horz" pos="3770">
          <p15:clr>
            <a:srgbClr val="A4A3A4"/>
          </p15:clr>
        </p15:guide>
        <p15:guide id="6" orient="horz" pos="845">
          <p15:clr>
            <a:srgbClr val="A4A3A4"/>
          </p15:clr>
        </p15:guide>
        <p15:guide id="7" orient="horz" pos="391">
          <p15:clr>
            <a:srgbClr val="A4A3A4"/>
          </p15:clr>
        </p15:guide>
        <p15:guide id="8" pos="6448">
          <p15:clr>
            <a:srgbClr val="A4A3A4"/>
          </p15:clr>
        </p15:guide>
        <p15:guide id="9" pos="1617">
          <p15:clr>
            <a:srgbClr val="A4A3A4"/>
          </p15:clr>
        </p15:guide>
        <p15:guide id="10" orient="horz" pos="1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D5292"/>
    <a:srgbClr val="A7DFE7"/>
    <a:srgbClr val="5FC5D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8" autoAdjust="0"/>
    <p:restoredTop sz="94660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678" y="114"/>
      </p:cViewPr>
      <p:guideLst>
        <p:guide orient="horz" pos="3702"/>
        <p:guide pos="3840"/>
        <p:guide pos="824"/>
        <p:guide orient="horz" pos="4110"/>
        <p:guide orient="horz" pos="3770"/>
        <p:guide orient="horz" pos="845"/>
        <p:guide orient="horz" pos="391"/>
        <p:guide pos="6448"/>
        <p:guide pos="1617"/>
        <p:guide orient="horz" pos="1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D619E39-D9A3-4649-B6CF-CB5723524C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76D3C3-F982-1649-B6F5-E1D5FF8F02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D77807-3CC8-444E-B93F-721C44E8DBED}" type="datetimeFigureOut">
              <a:rPr lang="it-IT"/>
              <a:pPr>
                <a:defRPr/>
              </a:pPr>
              <a:t>23/02/2026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695E78-9BCB-E645-BC9C-0774F5687A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497767-DF72-A845-9E11-A7D5143FD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7739CF-D048-C34F-9F61-BB52087073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0E416D9-3EDF-2E48-880E-21038F525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D9C9FE-E914-5047-8A1E-78CBEA644CA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AFEB72-73CC-274B-8833-671AA1EDB991}" type="datetimeFigureOut">
              <a:rPr lang="it-IT"/>
              <a:pPr>
                <a:defRPr/>
              </a:pPr>
              <a:t>23/02/2026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02D35827-A7F1-624A-B304-C7EAD8E2E3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FC5210E5-FB01-5E4D-B110-B3CB61AA0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C33CC5-E6E9-B540-AABA-3615CF0AB6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85281C-E109-264B-8E98-A73E6DA9E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033641-3A02-5D46-B7CC-192212B27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33641-3A02-5D46-B7CC-192212B276D7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89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33641-3A02-5D46-B7CC-192212B276D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82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33641-3A02-5D46-B7CC-192212B276D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35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9FC5A-6AA8-B945-9C4F-3BF46EBF6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186353-DBDD-8147-B75B-64FBC6EEA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C06425B-354A-9F4F-83A0-8E3C8FF6C6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807075"/>
            <a:ext cx="9175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id="{4493DF44-B903-D144-8A5C-40506A9D6E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69" y="6382543"/>
            <a:ext cx="1076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A2608F12-6257-2A4A-A7AE-C69F17314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9294" y="6356350"/>
            <a:ext cx="1024506" cy="365125"/>
          </a:xfrm>
          <a:prstGeom prst="rect">
            <a:avLst/>
          </a:prstGeom>
        </p:spPr>
        <p:txBody>
          <a:bodyPr/>
          <a:lstStyle>
            <a:lvl1pPr algn="r">
              <a:defRPr sz="2000" b="0" i="0">
                <a:solidFill>
                  <a:srgbClr val="0D529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C6FE85C-598B-094E-957A-7F275DA7813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593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EE04B-E300-3246-8E64-969DB7B7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315248-E45C-594C-8A6F-8B9DA0DE0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EE9FC9-FE4D-7644-A154-15627F890B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807075"/>
            <a:ext cx="9175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id="{A2019FA5-9705-DF4B-8C0B-5EB8472C73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69" y="6382543"/>
            <a:ext cx="1076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109D049C-4131-DA42-A914-2E1589490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9294" y="6356350"/>
            <a:ext cx="1024506" cy="365125"/>
          </a:xfrm>
          <a:prstGeom prst="rect">
            <a:avLst/>
          </a:prstGeom>
        </p:spPr>
        <p:txBody>
          <a:bodyPr/>
          <a:lstStyle>
            <a:lvl1pPr algn="r">
              <a:defRPr sz="2000" b="0" i="0">
                <a:solidFill>
                  <a:srgbClr val="0D529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C6FE85C-598B-094E-957A-7F275DA7813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862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DECC6-56B1-EA46-AB6A-747D88BA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377808-5C2E-3246-A5E7-9ADCC28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FD137CC-393D-B248-925C-0958A56930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807075"/>
            <a:ext cx="9175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id="{950E1D9A-781E-E242-B8C4-66C999DD1A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69" y="6382543"/>
            <a:ext cx="1076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6CA67C2B-C79A-4642-9D61-9AF74632E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9294" y="6356350"/>
            <a:ext cx="1024506" cy="365125"/>
          </a:xfrm>
          <a:prstGeom prst="rect">
            <a:avLst/>
          </a:prstGeom>
        </p:spPr>
        <p:txBody>
          <a:bodyPr/>
          <a:lstStyle>
            <a:lvl1pPr algn="r">
              <a:defRPr sz="2000" b="0" i="0">
                <a:solidFill>
                  <a:srgbClr val="0D529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C6FE85C-598B-094E-957A-7F275DA7813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78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CB99A-A285-BF4D-BBB9-F925F1E4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E810C9-8D2B-F24D-8ABE-0D8493EF5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8FF5BFA-27EE-B54F-98CD-BE6BC9394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807075"/>
            <a:ext cx="9175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id="{C06C0EA0-D08D-5043-83A2-A1365CD418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69" y="6382543"/>
            <a:ext cx="1076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525D1A32-646A-9C40-98D4-1FC91709F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9294" y="6356350"/>
            <a:ext cx="1024506" cy="365125"/>
          </a:xfrm>
          <a:prstGeom prst="rect">
            <a:avLst/>
          </a:prstGeom>
        </p:spPr>
        <p:txBody>
          <a:bodyPr/>
          <a:lstStyle>
            <a:lvl1pPr algn="r">
              <a:defRPr sz="2000" b="0" i="0">
                <a:solidFill>
                  <a:srgbClr val="0D529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C6FE85C-598B-094E-957A-7F275DA7813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08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D99FBF-F669-F145-860A-1CC8977A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B55B78-0289-D644-8E63-4DE665621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DFF27C-C479-9747-9F5D-C2F29C299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849345C-4ECF-AA4F-9F88-22EF44368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807075"/>
            <a:ext cx="9175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A917EFB0-5DA2-5C42-92EF-98AE640BCB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69" y="6382543"/>
            <a:ext cx="1076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01967230-548A-CD4B-B21D-D7C552896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9294" y="6356350"/>
            <a:ext cx="1024506" cy="365125"/>
          </a:xfrm>
          <a:prstGeom prst="rect">
            <a:avLst/>
          </a:prstGeom>
        </p:spPr>
        <p:txBody>
          <a:bodyPr/>
          <a:lstStyle>
            <a:lvl1pPr algn="r">
              <a:defRPr sz="2000" b="0" i="0">
                <a:solidFill>
                  <a:srgbClr val="0D529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C6FE85C-598B-094E-957A-7F275DA7813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507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FD0D7-B815-3344-B154-9920B055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6F0AA7A-05BC-C24B-8BDB-C872FA022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807075"/>
            <a:ext cx="9175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1E6D253C-C8EE-C344-98E9-1073AF731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69" y="6382543"/>
            <a:ext cx="1076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C1558C82-DDC8-114D-A6DE-DA7C5D6FF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9294" y="6356350"/>
            <a:ext cx="1024506" cy="365125"/>
          </a:xfrm>
          <a:prstGeom prst="rect">
            <a:avLst/>
          </a:prstGeom>
        </p:spPr>
        <p:txBody>
          <a:bodyPr/>
          <a:lstStyle>
            <a:lvl1pPr algn="r">
              <a:defRPr sz="2000" b="0" i="0">
                <a:solidFill>
                  <a:srgbClr val="0D529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C6FE85C-598B-094E-957A-7F275DA7813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4AAA7291-5DCB-7442-9357-9B4CC2CD3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4549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B96C089-CEEF-514B-8A0C-76BCDD8123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807075"/>
            <a:ext cx="9175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A1A59B2B-315E-1E43-8CFF-9DAE57A963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69" y="6382543"/>
            <a:ext cx="1076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8E5C7172-565C-464E-BAC5-A362962D2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9294" y="6356350"/>
            <a:ext cx="1024506" cy="365125"/>
          </a:xfrm>
          <a:prstGeom prst="rect">
            <a:avLst/>
          </a:prstGeom>
        </p:spPr>
        <p:txBody>
          <a:bodyPr/>
          <a:lstStyle>
            <a:lvl1pPr algn="r">
              <a:defRPr sz="2000" b="0" i="0">
                <a:solidFill>
                  <a:srgbClr val="0D529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C6FE85C-598B-094E-957A-7F275DA7813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361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ED1EFFF-4628-1945-BD4D-7BBEB9744E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807075"/>
            <a:ext cx="9175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id="{CB35F2D3-6982-DE43-A95C-9C134B1285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69" y="6382543"/>
            <a:ext cx="1076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530A115-046F-F149-9CC7-FC5FA7327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9294" y="6356350"/>
            <a:ext cx="1024506" cy="365125"/>
          </a:xfrm>
          <a:prstGeom prst="rect">
            <a:avLst/>
          </a:prstGeom>
        </p:spPr>
        <p:txBody>
          <a:bodyPr/>
          <a:lstStyle>
            <a:lvl1pPr algn="r">
              <a:defRPr sz="2000" b="0" i="0">
                <a:solidFill>
                  <a:srgbClr val="0D529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C6FE85C-598B-094E-957A-7F275DA7813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6FF5EA6-8C7E-9D46-875D-8B33D7B0CD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5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0F0C4775-0246-F241-86D1-4629D6CEAD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0" r="4262" b="5862"/>
          <a:stretch>
            <a:fillRect/>
          </a:stretch>
        </p:blipFill>
        <p:spPr bwMode="auto">
          <a:xfrm>
            <a:off x="6497638" y="-14288"/>
            <a:ext cx="5694362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AF645310-2FCB-7C42-A0C3-F0F15F77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638" y="3026438"/>
            <a:ext cx="485616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0544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37FC89-B96E-4E48-A81A-D7AF1409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9A6654-1D5A-3946-9735-39DD12CFF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424FE1-881F-BA49-B4EF-17CBE6738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9E837A-2F16-3840-8D72-0449C5893E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807075"/>
            <a:ext cx="9175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C668A6D2-9E1A-7F40-83B0-5D135BAA7D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69" y="6382543"/>
            <a:ext cx="1076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A919F55D-5449-1141-A430-F4CF3ED38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9294" y="6356350"/>
            <a:ext cx="1024506" cy="365125"/>
          </a:xfrm>
          <a:prstGeom prst="rect">
            <a:avLst/>
          </a:prstGeom>
        </p:spPr>
        <p:txBody>
          <a:bodyPr/>
          <a:lstStyle>
            <a:lvl1pPr algn="r">
              <a:defRPr sz="2000" b="0" i="0">
                <a:solidFill>
                  <a:srgbClr val="0D529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C6FE85C-598B-094E-957A-7F275DA7813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25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D39336-F209-1342-BF8C-84D5E34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0F2304C-E2F2-0442-96DE-DB2C017F6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4A5FE0-918D-8E46-A2AC-616B93A0F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F1C195A-852B-1A44-8EA7-E3EFA88201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807075"/>
            <a:ext cx="9175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01A9BC61-8BA3-754C-855E-B77F386637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69" y="6382543"/>
            <a:ext cx="1076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EDA2A345-4E46-B744-B739-634A0A86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9294" y="6356350"/>
            <a:ext cx="1024506" cy="365125"/>
          </a:xfrm>
          <a:prstGeom prst="rect">
            <a:avLst/>
          </a:prstGeom>
        </p:spPr>
        <p:txBody>
          <a:bodyPr/>
          <a:lstStyle>
            <a:lvl1pPr algn="r">
              <a:defRPr sz="2000" b="0" i="0">
                <a:solidFill>
                  <a:srgbClr val="0D529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C6FE85C-598B-094E-957A-7F275DA7813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202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06130C-85DA-4A4C-8A33-FE5A8D90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6EB8D2-B9AC-E547-880B-E4A507430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1D1616-9A0C-5E4E-BA72-C27C17260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5A07131-2A48-3941-ACE0-51103B83C6CC}" type="datetime1">
              <a:rPr lang="it-IT" smtClean="0"/>
              <a:pPr/>
              <a:t>23/02/2026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6EC821-B090-9C48-A07F-6C79C0150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7E12EA2-E6B7-584C-B03E-729CC97D3135}"/>
              </a:ext>
            </a:extLst>
          </p:cNvPr>
          <p:cNvSpPr/>
          <p:nvPr userDrawn="1"/>
        </p:nvSpPr>
        <p:spPr>
          <a:xfrm>
            <a:off x="0" y="360363"/>
            <a:ext cx="404813" cy="561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31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1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D529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18.png"/><Relationship Id="rId24" Type="http://schemas.openxmlformats.org/officeDocument/2006/relationships/image" Target="../media/image30.emf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29.png"/><Relationship Id="rId10" Type="http://schemas.openxmlformats.org/officeDocument/2006/relationships/image" Target="../media/image17.png"/><Relationship Id="rId19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76EFC81-B8C3-C841-A39B-183B72394012}"/>
              </a:ext>
            </a:extLst>
          </p:cNvPr>
          <p:cNvSpPr/>
          <p:nvPr/>
        </p:nvSpPr>
        <p:spPr>
          <a:xfrm>
            <a:off x="0" y="-14288"/>
            <a:ext cx="12256008" cy="687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98" name="Titolo 2">
            <a:extLst>
              <a:ext uri="{FF2B5EF4-FFF2-40B4-BE49-F238E27FC236}">
                <a16:creationId xmlns:a16="http://schemas.microsoft.com/office/drawing/2014/main" id="{D57DCF48-DE33-0C4D-9849-D1EB17BA5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2363" y="2903222"/>
            <a:ext cx="5360987" cy="2160764"/>
          </a:xfrm>
        </p:spPr>
        <p:txBody>
          <a:bodyPr>
            <a:normAutofit fontScale="90000"/>
          </a:bodyPr>
          <a:lstStyle/>
          <a:p>
            <a:r>
              <a:rPr lang="it-IT" altLang="it-IT" sz="4300" b="1" dirty="0">
                <a:solidFill>
                  <a:srgbClr val="296AA3"/>
                </a:solidFill>
                <a:latin typeface="Arial Narrow" panose="020B0604020202020204" pitchFamily="34" charset="0"/>
                <a:ea typeface="Bebas" pitchFamily="2" charset="0"/>
                <a:cs typeface="Arial Narrow" panose="020B0604020202020204" pitchFamily="34" charset="0"/>
              </a:rPr>
              <a:t>MERCATO ORTOFRUTTICOLO</a:t>
            </a:r>
            <a:br>
              <a:rPr lang="it-IT" altLang="it-IT" sz="4300" b="1" dirty="0">
                <a:solidFill>
                  <a:srgbClr val="296AA3"/>
                </a:solidFill>
                <a:latin typeface="Arial Narrow" panose="020B0604020202020204" pitchFamily="34" charset="0"/>
                <a:ea typeface="Bebas" pitchFamily="2" charset="0"/>
                <a:cs typeface="Arial Narrow" panose="020B0604020202020204" pitchFamily="34" charset="0"/>
              </a:rPr>
            </a:br>
            <a:r>
              <a:rPr lang="it-IT" altLang="it-IT" sz="4300" dirty="0">
                <a:solidFill>
                  <a:srgbClr val="296AA3"/>
                </a:solidFill>
                <a:latin typeface="Arial Narrow" panose="020B0604020202020204" pitchFamily="34" charset="0"/>
                <a:ea typeface="Bebas" pitchFamily="2" charset="0"/>
                <a:cs typeface="Arial Narrow" panose="020B0604020202020204" pitchFamily="34" charset="0"/>
              </a:rPr>
              <a:t>Punto di </a:t>
            </a:r>
            <a:r>
              <a:rPr lang="it-IT" altLang="it-IT" sz="4300" dirty="0">
                <a:solidFill>
                  <a:srgbClr val="296AA3"/>
                </a:solidFill>
                <a:ea typeface="Bebas" pitchFamily="2" charset="0"/>
              </a:rPr>
              <a:t>V</a:t>
            </a:r>
            <a:r>
              <a:rPr lang="it-IT" altLang="it-IT" sz="4300" dirty="0">
                <a:solidFill>
                  <a:srgbClr val="296AA3"/>
                </a:solidFill>
                <a:latin typeface="Arial Narrow" panose="020B0604020202020204" pitchFamily="34" charset="0"/>
                <a:ea typeface="Bebas" pitchFamily="2" charset="0"/>
                <a:cs typeface="Arial Narrow" panose="020B0604020202020204" pitchFamily="34" charset="0"/>
              </a:rPr>
              <a:t>endita A/31    </a:t>
            </a:r>
            <a:br>
              <a:rPr lang="it-IT" altLang="it-IT" sz="4300" dirty="0">
                <a:solidFill>
                  <a:srgbClr val="296AA3"/>
                </a:solidFill>
                <a:latin typeface="Arial Narrow" panose="020B0604020202020204" pitchFamily="34" charset="0"/>
                <a:ea typeface="Bebas" pitchFamily="2" charset="0"/>
                <a:cs typeface="Arial Narrow" panose="020B0604020202020204" pitchFamily="34" charset="0"/>
              </a:rPr>
            </a:br>
            <a:r>
              <a:rPr lang="it-IT" altLang="it-IT" sz="3100" dirty="0">
                <a:solidFill>
                  <a:srgbClr val="296AA3"/>
                </a:solidFill>
                <a:ea typeface="Bebas" pitchFamily="2" charset="0"/>
              </a:rPr>
              <a:t>S</a:t>
            </a:r>
            <a:r>
              <a:rPr lang="it-IT" altLang="it-IT" sz="3100" dirty="0">
                <a:solidFill>
                  <a:srgbClr val="296AA3"/>
                </a:solidFill>
                <a:latin typeface="Arial Narrow" panose="020B0604020202020204" pitchFamily="34" charset="0"/>
                <a:ea typeface="Bebas" pitchFamily="2" charset="0"/>
                <a:cs typeface="Arial Narrow" panose="020B0604020202020204" pitchFamily="34" charset="0"/>
              </a:rPr>
              <a:t>cheda tecnica – Allegato 1</a:t>
            </a:r>
          </a:p>
        </p:txBody>
      </p:sp>
      <p:pic>
        <p:nvPicPr>
          <p:cNvPr id="4099" name="Immagine 4">
            <a:extLst>
              <a:ext uri="{FF2B5EF4-FFF2-40B4-BE49-F238E27FC236}">
                <a16:creationId xmlns:a16="http://schemas.microsoft.com/office/drawing/2014/main" id="{BD1DE491-CE04-244E-8C12-DDC6C9359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1" y="1407017"/>
            <a:ext cx="4829461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D11BE02E-39A0-3F3C-DD6A-375708F3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05" y="251497"/>
            <a:ext cx="1955777" cy="57983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D3D7D31D-0CCD-A69C-A002-1F975D162A1B}"/>
              </a:ext>
            </a:extLst>
          </p:cNvPr>
          <p:cNvGrpSpPr/>
          <p:nvPr/>
        </p:nvGrpSpPr>
        <p:grpSpPr>
          <a:xfrm>
            <a:off x="6508795" y="1407017"/>
            <a:ext cx="4015201" cy="1417565"/>
            <a:chOff x="4565435" y="2406581"/>
            <a:chExt cx="3656808" cy="1296735"/>
          </a:xfrm>
        </p:grpSpPr>
        <p:pic>
          <p:nvPicPr>
            <p:cNvPr id="5" name="Immagine 4" descr="Immagine che contiene frutto, testo, logo, design&#10;&#10;Descrizione generata automaticamente">
              <a:extLst>
                <a:ext uri="{FF2B5EF4-FFF2-40B4-BE49-F238E27FC236}">
                  <a16:creationId xmlns:a16="http://schemas.microsoft.com/office/drawing/2014/main" id="{333680E7-E7E0-14FC-F0E0-4622D97D5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3" b="14799"/>
            <a:stretch/>
          </p:blipFill>
          <p:spPr>
            <a:xfrm>
              <a:off x="4565435" y="3271577"/>
              <a:ext cx="3656808" cy="4317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732AA10-204D-D5DD-906C-8DA6EEDEA4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35"/>
            <a:stretch/>
          </p:blipFill>
          <p:spPr bwMode="auto">
            <a:xfrm>
              <a:off x="4869065" y="2406581"/>
              <a:ext cx="3067721" cy="83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3A4B0-8DFB-D114-DABF-0C790E04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9492F8F-4B94-F6CB-8207-3188DEEBF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481" t="3559" r="1579" b="3217"/>
          <a:stretch>
            <a:fillRect/>
          </a:stretch>
        </p:blipFill>
        <p:spPr bwMode="auto">
          <a:xfrm>
            <a:off x="-6964272" y="1630088"/>
            <a:ext cx="5842104" cy="368787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86A34377-E8E9-3E00-27DA-8A418967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26" y="327776"/>
            <a:ext cx="11732491" cy="562923"/>
          </a:xfrm>
        </p:spPr>
        <p:txBody>
          <a:bodyPr>
            <a:noAutofit/>
          </a:bodyPr>
          <a:lstStyle/>
          <a:p>
            <a:r>
              <a:rPr lang="it-IT" sz="3600" b="1" dirty="0"/>
              <a:t>IL MASTERPLAN – FOODY 2025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64E2E74-D89B-AE7E-E9AA-96C0AE8FC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7613" y="6347661"/>
            <a:ext cx="1024506" cy="365125"/>
          </a:xfrm>
          <a:prstGeom prst="rect">
            <a:avLst/>
          </a:prstGeom>
        </p:spPr>
        <p:txBody>
          <a:bodyPr/>
          <a:lstStyle/>
          <a:p>
            <a:fld id="{7C6FE85C-598B-094E-957A-7F275DA78133}" type="slidenum">
              <a:rPr lang="it-IT" smtClean="0"/>
              <a:pPr/>
              <a:t>2</a:t>
            </a:fld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342D93A-0618-49F4-77D1-8924AF4D04C5}"/>
              </a:ext>
            </a:extLst>
          </p:cNvPr>
          <p:cNvGrpSpPr/>
          <p:nvPr/>
        </p:nvGrpSpPr>
        <p:grpSpPr>
          <a:xfrm>
            <a:off x="4183636" y="7559247"/>
            <a:ext cx="5607344" cy="830932"/>
            <a:chOff x="-279638" y="8160554"/>
            <a:chExt cx="4425016" cy="830932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66EB4DE-5E00-ECA8-C4B1-F95170521B2F}"/>
                </a:ext>
              </a:extLst>
            </p:cNvPr>
            <p:cNvSpPr/>
            <p:nvPr/>
          </p:nvSpPr>
          <p:spPr>
            <a:xfrm>
              <a:off x="180029" y="8160554"/>
              <a:ext cx="3965349" cy="8309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91376" tIns="45688" rIns="91376" bIns="45688">
              <a:spAutoFit/>
            </a:bodyPr>
            <a:lstStyle/>
            <a:p>
              <a:r>
                <a:rPr lang="it-IT" sz="2800" b="1" dirty="0">
                  <a:solidFill>
                    <a:srgbClr val="0D5292"/>
                  </a:solidFill>
                  <a:latin typeface="+mn-lt"/>
                  <a:ea typeface="+mj-ea"/>
                  <a:cs typeface="Arial Narrow" panose="020B0604020202020204" pitchFamily="34" charset="0"/>
                </a:rPr>
                <a:t>Il Mercato Carni</a:t>
              </a:r>
            </a:p>
            <a:p>
              <a:r>
                <a:rPr lang="it-IT" sz="2000" b="1" dirty="0">
                  <a:solidFill>
                    <a:srgbClr val="0D5292"/>
                  </a:solidFill>
                  <a:latin typeface="Arial Narrow" panose="020B0604020202020204" pitchFamily="34" charset="0"/>
                  <a:ea typeface="+mj-ea"/>
                  <a:cs typeface="Arial Narrow" panose="020B0604020202020204" pitchFamily="34" charset="0"/>
                </a:rPr>
                <a:t>MERCATO CARNI E GASTRONOMIA</a:t>
              </a: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6B055B5-624E-CD03-9702-474A044A7720}"/>
                </a:ext>
              </a:extLst>
            </p:cNvPr>
            <p:cNvSpPr/>
            <p:nvPr/>
          </p:nvSpPr>
          <p:spPr>
            <a:xfrm>
              <a:off x="-279638" y="8190836"/>
              <a:ext cx="306445" cy="2769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2B25D7A8-B25C-433F-E512-358886E84F77}"/>
              </a:ext>
            </a:extLst>
          </p:cNvPr>
          <p:cNvSpPr/>
          <p:nvPr/>
        </p:nvSpPr>
        <p:spPr>
          <a:xfrm rot="1676243">
            <a:off x="-1081409" y="4264684"/>
            <a:ext cx="388324" cy="270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22500AE1-B609-A4C2-7DCF-322F40410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156" y="6378456"/>
            <a:ext cx="1214250" cy="359989"/>
          </a:xfrm>
          <a:prstGeom prst="rect">
            <a:avLst/>
          </a:prstGeom>
        </p:spPr>
      </p:pic>
      <p:pic>
        <p:nvPicPr>
          <p:cNvPr id="5" name="Immagine 4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706CA0FB-709A-52D3-8193-122AEE792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009" y="7547985"/>
            <a:ext cx="1214250" cy="35998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DCCBA57-8FB9-88BB-D8B9-D40E018FA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5767046" y="6455027"/>
            <a:ext cx="734333" cy="122388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2DBEAA5-8C38-B7A1-5575-8A2E1B153D89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964272" y="-2147846"/>
            <a:ext cx="5842104" cy="3687879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9153E9A-8BDB-0E11-3F97-5677B21CFB6F}"/>
              </a:ext>
            </a:extLst>
          </p:cNvPr>
          <p:cNvSpPr/>
          <p:nvPr/>
        </p:nvSpPr>
        <p:spPr>
          <a:xfrm>
            <a:off x="9338479" y="6049108"/>
            <a:ext cx="964276" cy="700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Immagine che contiene Aerofotogrammetria, Vista aerea, aereo, Urbanistica&#10;&#10;Il contenuto generato dall'IA potrebbe non essere corretto.">
            <a:extLst>
              <a:ext uri="{FF2B5EF4-FFF2-40B4-BE49-F238E27FC236}">
                <a16:creationId xmlns:a16="http://schemas.microsoft.com/office/drawing/2014/main" id="{EF4CE3F6-32FA-416C-7806-F5270E1F90E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248" r="8647"/>
          <a:stretch/>
        </p:blipFill>
        <p:spPr>
          <a:xfrm>
            <a:off x="1283973" y="901961"/>
            <a:ext cx="8507007" cy="5678083"/>
          </a:xfrm>
          <a:prstGeom prst="rect">
            <a:avLst/>
          </a:prstGeom>
          <a:ln w="57150">
            <a:solidFill>
              <a:srgbClr val="0D5292"/>
            </a:solidFill>
            <a:prstDash val="sysDot"/>
          </a:ln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2DB889EB-ED2E-1558-D3D5-B678E879BB2B}"/>
              </a:ext>
            </a:extLst>
          </p:cNvPr>
          <p:cNvSpPr/>
          <p:nvPr/>
        </p:nvSpPr>
        <p:spPr>
          <a:xfrm>
            <a:off x="5194518" y="2617873"/>
            <a:ext cx="331915" cy="3079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39501E1B-5526-ED26-5065-443976B2A93F}"/>
              </a:ext>
            </a:extLst>
          </p:cNvPr>
          <p:cNvCxnSpPr>
            <a:cxnSpLocks/>
          </p:cNvCxnSpPr>
          <p:nvPr/>
        </p:nvCxnSpPr>
        <p:spPr>
          <a:xfrm>
            <a:off x="5526433" y="2808938"/>
            <a:ext cx="4654515" cy="7484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F434E85-5E05-9608-7466-7D2CDA8EBBB4}"/>
              </a:ext>
            </a:extLst>
          </p:cNvPr>
          <p:cNvSpPr txBox="1"/>
          <p:nvPr/>
        </p:nvSpPr>
        <p:spPr>
          <a:xfrm>
            <a:off x="10180948" y="3289455"/>
            <a:ext cx="1951171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+mn-lt"/>
                <a:ea typeface="+mj-ea"/>
                <a:cs typeface="Arial Narrow" panose="020B0604020202020204" pitchFamily="34" charset="0"/>
              </a:rPr>
              <a:t>Padiglione A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170945B-75E9-11BC-4929-5FC7E04B8E7D}"/>
              </a:ext>
            </a:extLst>
          </p:cNvPr>
          <p:cNvSpPr/>
          <p:nvPr/>
        </p:nvSpPr>
        <p:spPr>
          <a:xfrm>
            <a:off x="7278551" y="6941059"/>
            <a:ext cx="1516661" cy="851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99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magine 73">
            <a:extLst>
              <a:ext uri="{FF2B5EF4-FFF2-40B4-BE49-F238E27FC236}">
                <a16:creationId xmlns:a16="http://schemas.microsoft.com/office/drawing/2014/main" id="{4572D24C-E07D-3C39-942B-06FAC799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1946" y="5577973"/>
            <a:ext cx="2922523" cy="211917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8B6C5AB9-40BF-E9D8-4981-BB9A0A0F052E}"/>
              </a:ext>
            </a:extLst>
          </p:cNvPr>
          <p:cNvSpPr/>
          <p:nvPr/>
        </p:nvSpPr>
        <p:spPr>
          <a:xfrm>
            <a:off x="12593018" y="1915241"/>
            <a:ext cx="1291959" cy="308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570E643-A8F3-6B4F-ADFC-42FCA46C0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1548" y="6356350"/>
            <a:ext cx="1024506" cy="365125"/>
          </a:xfrm>
          <a:prstGeom prst="rect">
            <a:avLst/>
          </a:prstGeom>
        </p:spPr>
        <p:txBody>
          <a:bodyPr/>
          <a:lstStyle/>
          <a:p>
            <a:fld id="{7C6FE85C-598B-094E-957A-7F275DA7813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4" name="Titolo 6">
            <a:extLst>
              <a:ext uri="{FF2B5EF4-FFF2-40B4-BE49-F238E27FC236}">
                <a16:creationId xmlns:a16="http://schemas.microsoft.com/office/drawing/2014/main" id="{EBE3BE6F-B272-B8B4-0282-489E42EE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70" y="340665"/>
            <a:ext cx="10515600" cy="562923"/>
          </a:xfrm>
        </p:spPr>
        <p:txBody>
          <a:bodyPr>
            <a:normAutofit/>
          </a:bodyPr>
          <a:lstStyle/>
          <a:p>
            <a:r>
              <a:rPr lang="it-IT" sz="3200" b="1" dirty="0"/>
              <a:t>Planimetria Punto di Vendita A/31</a:t>
            </a:r>
            <a:endParaRPr lang="it-IT" sz="3200" dirty="0"/>
          </a:p>
        </p:txBody>
      </p:sp>
      <p:sp>
        <p:nvSpPr>
          <p:cNvPr id="25" name="Titolo 6">
            <a:extLst>
              <a:ext uri="{FF2B5EF4-FFF2-40B4-BE49-F238E27FC236}">
                <a16:creationId xmlns:a16="http://schemas.microsoft.com/office/drawing/2014/main" id="{F235EDF1-FF96-9232-3D11-D15D4BA5FDA2}"/>
              </a:ext>
            </a:extLst>
          </p:cNvPr>
          <p:cNvSpPr txBox="1">
            <a:spLocks/>
          </p:cNvSpPr>
          <p:nvPr/>
        </p:nvSpPr>
        <p:spPr>
          <a:xfrm rot="16200000">
            <a:off x="1307002" y="5474592"/>
            <a:ext cx="650854" cy="562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D529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7" name="Titolo 6">
            <a:extLst>
              <a:ext uri="{FF2B5EF4-FFF2-40B4-BE49-F238E27FC236}">
                <a16:creationId xmlns:a16="http://schemas.microsoft.com/office/drawing/2014/main" id="{CA1AAC05-3CD6-533D-A76E-B2B4D0CEDEE7}"/>
              </a:ext>
            </a:extLst>
          </p:cNvPr>
          <p:cNvSpPr txBox="1">
            <a:spLocks/>
          </p:cNvSpPr>
          <p:nvPr/>
        </p:nvSpPr>
        <p:spPr>
          <a:xfrm>
            <a:off x="-1746400" y="5332716"/>
            <a:ext cx="797804" cy="562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D529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it-IT" sz="1600" dirty="0">
              <a:solidFill>
                <a:schemeClr val="tx1"/>
              </a:solidFill>
            </a:endParaRPr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6F55A229-C0EA-4D99-D191-DCF4DB7D2683}"/>
              </a:ext>
            </a:extLst>
          </p:cNvPr>
          <p:cNvGrpSpPr/>
          <p:nvPr/>
        </p:nvGrpSpPr>
        <p:grpSpPr>
          <a:xfrm>
            <a:off x="12396681" y="741275"/>
            <a:ext cx="4978660" cy="4308419"/>
            <a:chOff x="5747657" y="545701"/>
            <a:chExt cx="5606143" cy="5779729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F5C5A3C1-7A5D-E0FF-107C-3E8235899F7B}"/>
                </a:ext>
              </a:extLst>
            </p:cNvPr>
            <p:cNvGrpSpPr/>
            <p:nvPr/>
          </p:nvGrpSpPr>
          <p:grpSpPr>
            <a:xfrm>
              <a:off x="5962708" y="545701"/>
              <a:ext cx="4893978" cy="5660525"/>
              <a:chOff x="5962708" y="545701"/>
              <a:chExt cx="4893978" cy="5660525"/>
            </a:xfrm>
          </p:grpSpPr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8F545175-05E5-F393-B550-612A08E179BF}"/>
                  </a:ext>
                </a:extLst>
              </p:cNvPr>
              <p:cNvSpPr/>
              <p:nvPr/>
            </p:nvSpPr>
            <p:spPr>
              <a:xfrm>
                <a:off x="5968739" y="1425181"/>
                <a:ext cx="406400" cy="334081"/>
              </a:xfrm>
              <a:prstGeom prst="rect">
                <a:avLst/>
              </a:prstGeom>
              <a:pattFill prst="ltUpDiag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5E074B67-C2C3-9F91-4049-CCB814107E48}"/>
                  </a:ext>
                </a:extLst>
              </p:cNvPr>
              <p:cNvSpPr/>
              <p:nvPr/>
            </p:nvSpPr>
            <p:spPr>
              <a:xfrm>
                <a:off x="5968739" y="545701"/>
                <a:ext cx="406400" cy="334081"/>
              </a:xfrm>
              <a:prstGeom prst="rect">
                <a:avLst/>
              </a:prstGeom>
              <a:solidFill>
                <a:srgbClr val="5FC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A7C47399-1416-AA76-D9C3-6964A0BE3209}"/>
                  </a:ext>
                </a:extLst>
              </p:cNvPr>
              <p:cNvSpPr/>
              <p:nvPr/>
            </p:nvSpPr>
            <p:spPr>
              <a:xfrm>
                <a:off x="5962708" y="985441"/>
                <a:ext cx="406400" cy="334081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itolo 6">
                <a:extLst>
                  <a:ext uri="{FF2B5EF4-FFF2-40B4-BE49-F238E27FC236}">
                    <a16:creationId xmlns:a16="http://schemas.microsoft.com/office/drawing/2014/main" id="{7F4B87B8-5B88-BF7B-2BC3-8AA06BF918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913" y="3675431"/>
                <a:ext cx="1249191" cy="5629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rgbClr val="0D5292"/>
                    </a:solidFill>
                    <a:latin typeface="Arial Narrow" panose="020B0604020202020204" pitchFamily="34" charset="0"/>
                    <a:ea typeface="+mj-ea"/>
                    <a:cs typeface="Arial Narrow" panose="020B0604020202020204" pitchFamily="34" charset="0"/>
                  </a:defRPr>
                </a:lvl1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it-IT" sz="2000" dirty="0">
                    <a:solidFill>
                      <a:schemeClr val="tx1"/>
                    </a:solidFill>
                  </a:rPr>
                  <a:t>630 mq</a:t>
                </a:r>
              </a:p>
            </p:txBody>
          </p:sp>
          <p:sp>
            <p:nvSpPr>
              <p:cNvPr id="37" name="Titolo 6">
                <a:extLst>
                  <a:ext uri="{FF2B5EF4-FFF2-40B4-BE49-F238E27FC236}">
                    <a16:creationId xmlns:a16="http://schemas.microsoft.com/office/drawing/2014/main" id="{CF550EB2-0EB7-6A27-405F-995A7CC33E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33593" y="4302471"/>
                <a:ext cx="1249191" cy="5629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rgbClr val="0D5292"/>
                    </a:solidFill>
                    <a:latin typeface="Arial Narrow" panose="020B0604020202020204" pitchFamily="34" charset="0"/>
                    <a:ea typeface="+mj-ea"/>
                    <a:cs typeface="Arial Narrow" panose="020B0604020202020204" pitchFamily="34" charset="0"/>
                  </a:defRPr>
                </a:lvl1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it-IT" sz="2000" dirty="0">
                    <a:solidFill>
                      <a:schemeClr val="tx1"/>
                    </a:solidFill>
                  </a:rPr>
                  <a:t>0 mq</a:t>
                </a:r>
              </a:p>
            </p:txBody>
          </p:sp>
          <p:sp>
            <p:nvSpPr>
              <p:cNvPr id="38" name="Titolo 6">
                <a:extLst>
                  <a:ext uri="{FF2B5EF4-FFF2-40B4-BE49-F238E27FC236}">
                    <a16:creationId xmlns:a16="http://schemas.microsoft.com/office/drawing/2014/main" id="{C01536C3-5FA8-BFD5-7329-662DD8DA32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8454" y="4332199"/>
                <a:ext cx="1249191" cy="5629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rgbClr val="0D5292"/>
                    </a:solidFill>
                    <a:latin typeface="Arial Narrow" panose="020B0604020202020204" pitchFamily="34" charset="0"/>
                    <a:ea typeface="+mj-ea"/>
                    <a:cs typeface="Arial Narrow" panose="020B0604020202020204" pitchFamily="34" charset="0"/>
                  </a:defRPr>
                </a:lvl1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it-IT" sz="2000" dirty="0">
                    <a:solidFill>
                      <a:schemeClr val="tx1"/>
                    </a:solidFill>
                  </a:rPr>
                  <a:t>173 mq</a:t>
                </a:r>
              </a:p>
            </p:txBody>
          </p:sp>
          <p:sp>
            <p:nvSpPr>
              <p:cNvPr id="39" name="Titolo 6">
                <a:extLst>
                  <a:ext uri="{FF2B5EF4-FFF2-40B4-BE49-F238E27FC236}">
                    <a16:creationId xmlns:a16="http://schemas.microsoft.com/office/drawing/2014/main" id="{FCE55184-FD05-43D3-E524-FFD63D87AE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0563" y="3666988"/>
                <a:ext cx="1249191" cy="5629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rgbClr val="0D5292"/>
                    </a:solidFill>
                    <a:latin typeface="Arial Narrow" panose="020B0604020202020204" pitchFamily="34" charset="0"/>
                    <a:ea typeface="+mj-ea"/>
                    <a:cs typeface="Arial Narrow" panose="020B0604020202020204" pitchFamily="34" charset="0"/>
                  </a:defRPr>
                </a:lvl1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it-IT" sz="2000" dirty="0">
                    <a:solidFill>
                      <a:schemeClr val="tx1"/>
                    </a:solidFill>
                  </a:rPr>
                  <a:t>630 mq</a:t>
                </a:r>
              </a:p>
            </p:txBody>
          </p:sp>
          <p:sp>
            <p:nvSpPr>
              <p:cNvPr id="40" name="Titolo 6">
                <a:extLst>
                  <a:ext uri="{FF2B5EF4-FFF2-40B4-BE49-F238E27FC236}">
                    <a16:creationId xmlns:a16="http://schemas.microsoft.com/office/drawing/2014/main" id="{CBD424D8-ADE6-0366-1AB6-4107025852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90051" y="4967858"/>
                <a:ext cx="1249191" cy="5629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rgbClr val="0D5292"/>
                    </a:solidFill>
                    <a:latin typeface="Arial Narrow" panose="020B0604020202020204" pitchFamily="34" charset="0"/>
                    <a:ea typeface="+mj-ea"/>
                    <a:cs typeface="Arial Narrow" panose="020B0604020202020204" pitchFamily="34" charset="0"/>
                  </a:defRPr>
                </a:lvl1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it-IT" sz="2000" dirty="0">
                    <a:solidFill>
                      <a:schemeClr val="tx1"/>
                    </a:solidFill>
                  </a:rPr>
                  <a:t>30 mq</a:t>
                </a:r>
              </a:p>
            </p:txBody>
          </p:sp>
          <p:sp>
            <p:nvSpPr>
              <p:cNvPr id="41" name="Titolo 6">
                <a:extLst>
                  <a:ext uri="{FF2B5EF4-FFF2-40B4-BE49-F238E27FC236}">
                    <a16:creationId xmlns:a16="http://schemas.microsoft.com/office/drawing/2014/main" id="{E5D48A13-54EF-A992-23A6-BF7CCE696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8454" y="4997586"/>
                <a:ext cx="1249191" cy="5629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rgbClr val="0D5292"/>
                    </a:solidFill>
                    <a:latin typeface="Arial Narrow" panose="020B0604020202020204" pitchFamily="34" charset="0"/>
                    <a:ea typeface="+mj-ea"/>
                    <a:cs typeface="Arial Narrow" panose="020B0604020202020204" pitchFamily="34" charset="0"/>
                  </a:defRPr>
                </a:lvl1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it-IT" sz="2000" dirty="0">
                    <a:solidFill>
                      <a:schemeClr val="tx1"/>
                    </a:solidFill>
                  </a:rPr>
                  <a:t>60 mq</a:t>
                </a:r>
              </a:p>
            </p:txBody>
          </p: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9F3C3A03-47DF-AF75-FE02-E53038238AD8}"/>
                  </a:ext>
                </a:extLst>
              </p:cNvPr>
              <p:cNvCxnSpPr/>
              <p:nvPr/>
            </p:nvCxnSpPr>
            <p:spPr>
              <a:xfrm>
                <a:off x="6431337" y="5544458"/>
                <a:ext cx="442534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itolo 6">
                <a:extLst>
                  <a:ext uri="{FF2B5EF4-FFF2-40B4-BE49-F238E27FC236}">
                    <a16:creationId xmlns:a16="http://schemas.microsoft.com/office/drawing/2014/main" id="{5D1E333D-E322-1EDB-E40C-D429A408C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36234" y="5613575"/>
                <a:ext cx="1249191" cy="5629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rgbClr val="0D5292"/>
                    </a:solidFill>
                    <a:latin typeface="Arial Narrow" panose="020B0604020202020204" pitchFamily="34" charset="0"/>
                    <a:ea typeface="+mj-ea"/>
                    <a:cs typeface="Arial Narrow" panose="020B0604020202020204" pitchFamily="34" charset="0"/>
                  </a:defRPr>
                </a:lvl1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it-IT" sz="2000" dirty="0">
                    <a:solidFill>
                      <a:schemeClr val="tx1"/>
                    </a:solidFill>
                  </a:rPr>
                  <a:t>660 mq</a:t>
                </a:r>
              </a:p>
            </p:txBody>
          </p:sp>
          <p:sp>
            <p:nvSpPr>
              <p:cNvPr id="45" name="Titolo 6">
                <a:extLst>
                  <a:ext uri="{FF2B5EF4-FFF2-40B4-BE49-F238E27FC236}">
                    <a16:creationId xmlns:a16="http://schemas.microsoft.com/office/drawing/2014/main" id="{C4EAA98C-C75E-0CB5-5852-E3EA96AFEC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50123" y="5643303"/>
                <a:ext cx="1249191" cy="5629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rgbClr val="0D5292"/>
                    </a:solidFill>
                    <a:latin typeface="Arial Narrow" panose="020B0604020202020204" pitchFamily="34" charset="0"/>
                    <a:ea typeface="+mj-ea"/>
                    <a:cs typeface="Arial Narrow" panose="020B0604020202020204" pitchFamily="34" charset="0"/>
                  </a:defRPr>
                </a:lvl1pPr>
              </a:lstStyle>
              <a:p>
                <a:pPr algn="ctr" fontAlgn="auto">
                  <a:spcAft>
                    <a:spcPts val="0"/>
                  </a:spcAft>
                </a:pPr>
                <a:r>
                  <a:rPr lang="it-IT" sz="2000" dirty="0">
                    <a:solidFill>
                      <a:schemeClr val="tx1"/>
                    </a:solidFill>
                  </a:rPr>
                  <a:t>863 mq</a:t>
                </a:r>
              </a:p>
            </p:txBody>
          </p:sp>
        </p:grp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92A850D5-E17A-5FDE-79B8-FCB98EB71516}"/>
                </a:ext>
              </a:extLst>
            </p:cNvPr>
            <p:cNvSpPr/>
            <p:nvPr/>
          </p:nvSpPr>
          <p:spPr>
            <a:xfrm>
              <a:off x="5747657" y="2859314"/>
              <a:ext cx="5606143" cy="34661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itolo 6">
            <a:extLst>
              <a:ext uri="{FF2B5EF4-FFF2-40B4-BE49-F238E27FC236}">
                <a16:creationId xmlns:a16="http://schemas.microsoft.com/office/drawing/2014/main" id="{13359F1E-772C-A413-8A5E-BBAB750DE78E}"/>
              </a:ext>
            </a:extLst>
          </p:cNvPr>
          <p:cNvSpPr txBox="1">
            <a:spLocks/>
          </p:cNvSpPr>
          <p:nvPr/>
        </p:nvSpPr>
        <p:spPr>
          <a:xfrm>
            <a:off x="12877199" y="4961904"/>
            <a:ext cx="4998627" cy="818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D529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it-IT" sz="1600" i="1" dirty="0">
                <a:solidFill>
                  <a:schemeClr val="tx1"/>
                </a:solidFill>
              </a:rPr>
              <a:t>La superficie commerciale, sulla quale si applica il canone, si calcola considerando al 100% la superficie dello spazio logistico produttivo e al 50% l’area coperta ad uso esclusivo.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45048CB-01DD-CFC7-2F54-8BA02507A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8616" y="-427825"/>
            <a:ext cx="4344006" cy="168616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3F1E17B-0701-B957-CC17-1B1739E14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36604" y="8064019"/>
            <a:ext cx="2711838" cy="211171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8CF1651-4BF4-7A71-73A2-EF7AA728CC6E}"/>
              </a:ext>
            </a:extLst>
          </p:cNvPr>
          <p:cNvSpPr/>
          <p:nvPr/>
        </p:nvSpPr>
        <p:spPr>
          <a:xfrm>
            <a:off x="15932737" y="6275126"/>
            <a:ext cx="406400" cy="290631"/>
          </a:xfrm>
          <a:prstGeom prst="rect">
            <a:avLst/>
          </a:prstGeom>
          <a:solidFill>
            <a:srgbClr val="A7D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magine 16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D542C131-5121-D602-208D-4EAEBDD36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5261" y="6378819"/>
            <a:ext cx="1214250" cy="359989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D7EB423-EC03-DF65-627C-580ACE457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547372" y="541283"/>
            <a:ext cx="2605311" cy="5715935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EFA3814D-C94E-F68C-4F88-88C2BFC06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80447" y="6318953"/>
            <a:ext cx="483682" cy="231140"/>
          </a:xfrm>
          <a:prstGeom prst="rect">
            <a:avLst/>
          </a:prstGeom>
        </p:spPr>
      </p:pic>
      <p:pic>
        <p:nvPicPr>
          <p:cNvPr id="59" name="Immagine 58">
            <a:extLst>
              <a:ext uri="{FF2B5EF4-FFF2-40B4-BE49-F238E27FC236}">
                <a16:creationId xmlns:a16="http://schemas.microsoft.com/office/drawing/2014/main" id="{734D62BE-96A8-0569-169D-46C668374E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08792" y="6202446"/>
            <a:ext cx="469690" cy="23086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07A5CFA-C068-40F3-43B1-C360349F73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93204" y="-2441926"/>
            <a:ext cx="1270430" cy="2134924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45154134-0132-C379-3967-97DC1776E6FF}"/>
              </a:ext>
            </a:extLst>
          </p:cNvPr>
          <p:cNvSpPr/>
          <p:nvPr/>
        </p:nvSpPr>
        <p:spPr>
          <a:xfrm>
            <a:off x="6269105" y="-2326845"/>
            <a:ext cx="5432058" cy="186441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06BF3EA7-20C5-E1BD-CC87-BC4FA169F1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08647" y="6720498"/>
            <a:ext cx="2572604" cy="1231831"/>
          </a:xfrm>
          <a:prstGeom prst="rect">
            <a:avLst/>
          </a:prstGeom>
        </p:spPr>
      </p:pic>
      <p:sp>
        <p:nvSpPr>
          <p:cNvPr id="49" name="Rettangolo 48">
            <a:extLst>
              <a:ext uri="{FF2B5EF4-FFF2-40B4-BE49-F238E27FC236}">
                <a16:creationId xmlns:a16="http://schemas.microsoft.com/office/drawing/2014/main" id="{552FAAD5-D9EA-4171-0A67-94C53CCFA707}"/>
              </a:ext>
            </a:extLst>
          </p:cNvPr>
          <p:cNvSpPr/>
          <p:nvPr/>
        </p:nvSpPr>
        <p:spPr>
          <a:xfrm>
            <a:off x="-2074838" y="1401981"/>
            <a:ext cx="1073174" cy="3536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6" name="Immagine 65">
            <a:extLst>
              <a:ext uri="{FF2B5EF4-FFF2-40B4-BE49-F238E27FC236}">
                <a16:creationId xmlns:a16="http://schemas.microsoft.com/office/drawing/2014/main" id="{65406EF2-90E8-A715-3D65-DE46712825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88990" y="3751518"/>
            <a:ext cx="219106" cy="247685"/>
          </a:xfrm>
          <a:prstGeom prst="rect">
            <a:avLst/>
          </a:prstGeom>
        </p:spPr>
      </p:pic>
      <p:sp>
        <p:nvSpPr>
          <p:cNvPr id="68" name="Rettangolo 67">
            <a:extLst>
              <a:ext uri="{FF2B5EF4-FFF2-40B4-BE49-F238E27FC236}">
                <a16:creationId xmlns:a16="http://schemas.microsoft.com/office/drawing/2014/main" id="{67FBAF87-6DD8-452D-9AC3-6C059B036D5B}"/>
              </a:ext>
            </a:extLst>
          </p:cNvPr>
          <p:cNvSpPr/>
          <p:nvPr/>
        </p:nvSpPr>
        <p:spPr>
          <a:xfrm>
            <a:off x="12953931" y="1511434"/>
            <a:ext cx="747311" cy="239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416D03B1-FF2C-C3C9-4CE7-D24279CB4EDA}"/>
              </a:ext>
            </a:extLst>
          </p:cNvPr>
          <p:cNvSpPr/>
          <p:nvPr/>
        </p:nvSpPr>
        <p:spPr>
          <a:xfrm rot="16200000">
            <a:off x="-3406911" y="2867892"/>
            <a:ext cx="1836337" cy="42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E8A5809-AC04-E8C6-C768-94A5CB4F7D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0601" y="8616152"/>
            <a:ext cx="1297997" cy="240378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2D049BDC-B6A1-4618-C76E-4DA51AFEDF8E}"/>
              </a:ext>
            </a:extLst>
          </p:cNvPr>
          <p:cNvSpPr/>
          <p:nvPr/>
        </p:nvSpPr>
        <p:spPr>
          <a:xfrm>
            <a:off x="10058807" y="3152956"/>
            <a:ext cx="914400" cy="428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D82FFA4D-F898-9CD0-0F8D-DFD4B154E4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1729" y="8476679"/>
            <a:ext cx="1305107" cy="278946"/>
          </a:xfrm>
          <a:prstGeom prst="rect">
            <a:avLst/>
          </a:prstGeom>
        </p:spPr>
      </p:pic>
      <p:sp>
        <p:nvSpPr>
          <p:cNvPr id="63" name="Rettangolo 62">
            <a:extLst>
              <a:ext uri="{FF2B5EF4-FFF2-40B4-BE49-F238E27FC236}">
                <a16:creationId xmlns:a16="http://schemas.microsoft.com/office/drawing/2014/main" id="{9E71AF78-E6A1-A637-CE1A-655BC021A345}"/>
              </a:ext>
            </a:extLst>
          </p:cNvPr>
          <p:cNvSpPr/>
          <p:nvPr/>
        </p:nvSpPr>
        <p:spPr>
          <a:xfrm>
            <a:off x="-881957" y="1463611"/>
            <a:ext cx="360412" cy="574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3" name="Immagine 72">
            <a:extLst>
              <a:ext uri="{FF2B5EF4-FFF2-40B4-BE49-F238E27FC236}">
                <a16:creationId xmlns:a16="http://schemas.microsoft.com/office/drawing/2014/main" id="{CA4177B8-FBF0-8E92-55A8-C2BD2630D8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82337" y="3429208"/>
            <a:ext cx="466638" cy="462775"/>
          </a:xfrm>
          <a:prstGeom prst="rect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F1878867-E2E5-A80E-16BE-33300240C3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546934" y="1779036"/>
            <a:ext cx="441342" cy="419158"/>
          </a:xfrm>
          <a:prstGeom prst="rect">
            <a:avLst/>
          </a:prstGeom>
        </p:spPr>
      </p:pic>
      <p:pic>
        <p:nvPicPr>
          <p:cNvPr id="78" name="Immagine 77">
            <a:extLst>
              <a:ext uri="{FF2B5EF4-FFF2-40B4-BE49-F238E27FC236}">
                <a16:creationId xmlns:a16="http://schemas.microsoft.com/office/drawing/2014/main" id="{FEFA79FD-B8E4-CE78-1438-8DF92EBFDB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6945" y="8300043"/>
            <a:ext cx="327461" cy="176636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6F6B694C-D849-3D36-8BA2-837A5B17F717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r="55678"/>
          <a:stretch/>
        </p:blipFill>
        <p:spPr>
          <a:xfrm>
            <a:off x="-5653899" y="-3251294"/>
            <a:ext cx="3368538" cy="3194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BAE31E92-B2F1-CCE8-5DC3-34348F32646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5400000">
            <a:off x="12643273" y="-372502"/>
            <a:ext cx="734333" cy="1223887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05FFCD13-ECB0-0931-B680-C07BD749278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4469407" y="-858138"/>
            <a:ext cx="5040418" cy="5328642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0B421CC8-81B3-692B-8DD8-D0CE0926E20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620591" y="-1927713"/>
            <a:ext cx="1635717" cy="5782835"/>
          </a:xfrm>
          <a:prstGeom prst="rect">
            <a:avLst/>
          </a:prstGeom>
        </p:spPr>
      </p:pic>
      <p:sp>
        <p:nvSpPr>
          <p:cNvPr id="84" name="Rettangolo 83">
            <a:extLst>
              <a:ext uri="{FF2B5EF4-FFF2-40B4-BE49-F238E27FC236}">
                <a16:creationId xmlns:a16="http://schemas.microsoft.com/office/drawing/2014/main" id="{A56841C4-BEF5-BE51-1594-AD3496DCCDFC}"/>
              </a:ext>
            </a:extLst>
          </p:cNvPr>
          <p:cNvSpPr/>
          <p:nvPr/>
        </p:nvSpPr>
        <p:spPr>
          <a:xfrm>
            <a:off x="-1539666" y="6272188"/>
            <a:ext cx="320458" cy="2010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2BCC0A8-92B8-51BD-85E2-27F72821DC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54130" y="4037711"/>
            <a:ext cx="350601" cy="257211"/>
          </a:xfrm>
          <a:prstGeom prst="rect">
            <a:avLst/>
          </a:prstGeom>
        </p:spPr>
      </p:pic>
      <p:pic>
        <p:nvPicPr>
          <p:cNvPr id="79" name="Immagine 78">
            <a:extLst>
              <a:ext uri="{FF2B5EF4-FFF2-40B4-BE49-F238E27FC236}">
                <a16:creationId xmlns:a16="http://schemas.microsoft.com/office/drawing/2014/main" id="{4022A208-E4AA-204B-F01F-58B5C2FBD5F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5737" y="6429671"/>
            <a:ext cx="1313819" cy="272171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E5F7B35-3DCA-B609-551A-E9699EC0F24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871" y="1188079"/>
            <a:ext cx="9205275" cy="48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B3AC52E9-4D68-4D40-83F9-BC41847EEBB4}"/>
              </a:ext>
            </a:extLst>
          </p:cNvPr>
          <p:cNvSpPr/>
          <p:nvPr/>
        </p:nvSpPr>
        <p:spPr>
          <a:xfrm>
            <a:off x="0" y="-14288"/>
            <a:ext cx="12192000" cy="687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9B4F151B-1985-3C40-9E3B-9213F83E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0" r="4262" b="5862"/>
          <a:stretch>
            <a:fillRect/>
          </a:stretch>
        </p:blipFill>
        <p:spPr bwMode="auto">
          <a:xfrm>
            <a:off x="6497638" y="-14288"/>
            <a:ext cx="5694362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ttangolo 1">
            <a:extLst>
              <a:ext uri="{FF2B5EF4-FFF2-40B4-BE49-F238E27FC236}">
                <a16:creationId xmlns:a16="http://schemas.microsoft.com/office/drawing/2014/main" id="{098B87A6-C301-DF4D-A9CB-B04E1195E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2919413"/>
            <a:ext cx="40163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b="1" baseline="30000">
                <a:solidFill>
                  <a:srgbClr val="11509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SO.GE.MI Spa</a:t>
            </a:r>
          </a:p>
          <a:p>
            <a:pPr algn="ctr" eaLnBrk="1" hangingPunct="1"/>
            <a:r>
              <a:rPr lang="it-IT" altLang="it-IT" baseline="30000">
                <a:solidFill>
                  <a:srgbClr val="11509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Via C. Lombroso 54, Milano</a:t>
            </a:r>
          </a:p>
          <a:p>
            <a:pPr algn="ctr" eaLnBrk="1" hangingPunct="1"/>
            <a:r>
              <a:rPr lang="it-IT" altLang="it-IT" baseline="30000">
                <a:solidFill>
                  <a:srgbClr val="11509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info@foodymilano.it - P. IVA 03516950155</a:t>
            </a:r>
          </a:p>
          <a:p>
            <a:pPr algn="ctr" eaLnBrk="1" hangingPunct="1"/>
            <a:endParaRPr lang="it-IT" altLang="it-IT" baseline="30000">
              <a:solidFill>
                <a:srgbClr val="115091"/>
              </a:solidFill>
              <a:latin typeface="Arial Narrow" panose="020B0604020202020204" pitchFamily="34" charset="0"/>
              <a:ea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 eaLnBrk="1" hangingPunct="1"/>
            <a:r>
              <a:rPr lang="is-IS" altLang="it-IT" baseline="30000">
                <a:solidFill>
                  <a:srgbClr val="11509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T.: +39 02 550051</a:t>
            </a:r>
          </a:p>
          <a:p>
            <a:pPr algn="ctr" eaLnBrk="1" hangingPunct="1"/>
            <a:r>
              <a:rPr lang="is-IS" altLang="it-IT" baseline="30000">
                <a:solidFill>
                  <a:srgbClr val="11509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Fax: +39 02 55005309</a:t>
            </a:r>
          </a:p>
          <a:p>
            <a:pPr algn="ctr" eaLnBrk="1" hangingPunct="1"/>
            <a:r>
              <a:rPr lang="it-IT" altLang="it-IT" baseline="30000">
                <a:solidFill>
                  <a:srgbClr val="11509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servizioclienti@foodymilano.it</a:t>
            </a:r>
          </a:p>
          <a:p>
            <a:pPr algn="ctr" eaLnBrk="1" hangingPunct="1"/>
            <a:r>
              <a:rPr lang="it-IT" altLang="it-IT" baseline="30000">
                <a:solidFill>
                  <a:srgbClr val="11509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protocollo.foodymilano@pec.it</a:t>
            </a:r>
          </a:p>
          <a:p>
            <a:pPr algn="ctr" eaLnBrk="1" hangingPunct="1"/>
            <a:endParaRPr lang="it-IT" altLang="it-IT" baseline="30000">
              <a:solidFill>
                <a:srgbClr val="115091"/>
              </a:solidFill>
              <a:latin typeface="Arial Narrow" panose="020B0604020202020204" pitchFamily="34" charset="0"/>
              <a:ea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 eaLnBrk="1" hangingPunct="1"/>
            <a:r>
              <a:rPr lang="it-IT" altLang="it-IT" baseline="30000">
                <a:solidFill>
                  <a:srgbClr val="11509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rPr>
              <a:t>www.foodymilano.it</a:t>
            </a:r>
            <a:endParaRPr lang="it-IT" altLang="it-IT">
              <a:latin typeface="Arial Narrow" panose="020B0604020202020204" pitchFamily="34" charset="0"/>
              <a:ea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" name="Immagine 1" descr="Immagine che contiene frutto, testo, logo, design&#10;&#10;Descrizione generata automaticamente">
            <a:extLst>
              <a:ext uri="{FF2B5EF4-FFF2-40B4-BE49-F238E27FC236}">
                <a16:creationId xmlns:a16="http://schemas.microsoft.com/office/drawing/2014/main" id="{94F81818-E5E0-53FD-38E0-736103950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6" b="14799"/>
          <a:stretch/>
        </p:blipFill>
        <p:spPr>
          <a:xfrm>
            <a:off x="5115522" y="1954231"/>
            <a:ext cx="1824432" cy="851558"/>
          </a:xfrm>
          <a:prstGeom prst="rect">
            <a:avLst/>
          </a:prstGeom>
          <a:ln>
            <a:noFill/>
          </a:ln>
        </p:spPr>
      </p:pic>
      <p:pic>
        <p:nvPicPr>
          <p:cNvPr id="3" name="Immagine 2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4FE702E7-3790-C47F-6C3A-4E0AF5FFA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875" y="4949825"/>
            <a:ext cx="1214250" cy="3599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gine inter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4560</TotalTime>
  <Words>142</Words>
  <Application>Microsoft Office PowerPoint</Application>
  <PresentationFormat>Widescreen</PresentationFormat>
  <Paragraphs>30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Bebas</vt:lpstr>
      <vt:lpstr>Calibri</vt:lpstr>
      <vt:lpstr>Pagine interne</vt:lpstr>
      <vt:lpstr>MERCATO ORTOFRUTTICOLO Punto di Vendita A/31     Scheda tecnica – Allegato 1</vt:lpstr>
      <vt:lpstr>IL MASTERPLAN – FOODY 2025</vt:lpstr>
      <vt:lpstr>Planimetria Punto di Vendita A/31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Nicola Zaffra</cp:lastModifiedBy>
  <cp:revision>378</cp:revision>
  <cp:lastPrinted>2026-02-23T15:11:30Z</cp:lastPrinted>
  <dcterms:created xsi:type="dcterms:W3CDTF">2021-03-09T11:27:41Z</dcterms:created>
  <dcterms:modified xsi:type="dcterms:W3CDTF">2026-02-23T15:17:32Z</dcterms:modified>
</cp:coreProperties>
</file>