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90" r:id="rId13"/>
    <p:sldId id="291" r:id="rId14"/>
    <p:sldId id="292" r:id="rId15"/>
    <p:sldId id="293" r:id="rId16"/>
    <p:sldId id="294" r:id="rId17"/>
    <p:sldId id="27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800152-3D71-49FF-83D7-B45722571FEC}" v="8" dt="2026-09-04T11:08:31.2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8" d="100"/>
          <a:sy n="78" d="100"/>
        </p:scale>
        <p:origin x="850"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9/7/2026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9/7/2026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‹N›</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emf"/><Relationship Id="rId1" Type="http://schemas.openxmlformats.org/officeDocument/2006/relationships/slideLayout" Target="../slideLayouts/slideLayout3.xml"/><Relationship Id="rId5" Type="http://schemas.openxmlformats.org/officeDocument/2006/relationships/image" Target="file:////Users/giuliaspatola/Minimals%20Dropbox/CLIENTI/MK%20Group/Logo/Loghi/MKgroup/MKGroup.jpg" TargetMode="Externa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hyperlink" Target="http://www.foodymilano.it/" TargetMode="External"/><Relationship Id="rId1" Type="http://schemas.openxmlformats.org/officeDocument/2006/relationships/slideLayout" Target="../slideLayouts/slideLayout7.xml"/><Relationship Id="rId6" Type="http://schemas.openxmlformats.org/officeDocument/2006/relationships/image" Target="file:////Users/giuliaspatola/Minimals%20Dropbox/CLIENTI/MK%20Group/Logo/Loghi/MKgroup/MKGroup.jpg" TargetMode="External"/><Relationship Id="rId5" Type="http://schemas.openxmlformats.org/officeDocument/2006/relationships/image" Target="../media/image19.jpe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HI.png"/>
          <p:cNvPicPr>
            <a:picLocks noChangeAspect="1"/>
          </p:cNvPicPr>
          <p:nvPr/>
        </p:nvPicPr>
        <p:blipFill>
          <a:blip r:embed="rId2"/>
          <a:stretch>
            <a:fillRect/>
          </a:stretch>
        </p:blipFill>
        <p:spPr>
          <a:xfrm>
            <a:off x="182880" y="182880"/>
            <a:ext cx="6004407" cy="6309360"/>
          </a:xfrm>
          <a:prstGeom prst="rect">
            <a:avLst/>
          </a:prstGeom>
        </p:spPr>
      </p:pic>
      <p:pic>
        <p:nvPicPr>
          <p:cNvPr id="3" name="Picture 2" descr="LOGO_FOODY.jpg"/>
          <p:cNvPicPr>
            <a:picLocks noChangeAspect="1"/>
          </p:cNvPicPr>
          <p:nvPr/>
        </p:nvPicPr>
        <p:blipFill>
          <a:blip r:embed="rId3"/>
          <a:stretch>
            <a:fillRect/>
          </a:stretch>
        </p:blipFill>
        <p:spPr>
          <a:xfrm>
            <a:off x="6507327" y="1645920"/>
            <a:ext cx="4663440" cy="1554480"/>
          </a:xfrm>
          <a:prstGeom prst="rect">
            <a:avLst/>
          </a:prstGeom>
        </p:spPr>
      </p:pic>
      <p:sp>
        <p:nvSpPr>
          <p:cNvPr id="4" name="Rectangle 3"/>
          <p:cNvSpPr/>
          <p:nvPr/>
        </p:nvSpPr>
        <p:spPr>
          <a:xfrm>
            <a:off x="10957255" y="0"/>
            <a:ext cx="1234440" cy="6858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9466783" y="0"/>
            <a:ext cx="1234440" cy="6858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7976311" y="0"/>
            <a:ext cx="1234440" cy="6858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6485839" y="0"/>
            <a:ext cx="1234440" cy="68580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10957255" y="6629400"/>
            <a:ext cx="1234440" cy="2286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9466783" y="6629400"/>
            <a:ext cx="1234440" cy="2286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ectangle 9"/>
          <p:cNvSpPr/>
          <p:nvPr/>
        </p:nvSpPr>
        <p:spPr>
          <a:xfrm>
            <a:off x="7976311" y="6629400"/>
            <a:ext cx="1234440" cy="2286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ectangle 10"/>
          <p:cNvSpPr/>
          <p:nvPr/>
        </p:nvSpPr>
        <p:spPr>
          <a:xfrm>
            <a:off x="6485839" y="6629400"/>
            <a:ext cx="1234440" cy="22860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461607" y="3474720"/>
            <a:ext cx="4754880" cy="914400"/>
          </a:xfrm>
          <a:prstGeom prst="rect">
            <a:avLst/>
          </a:prstGeom>
          <a:noFill/>
          <a:ln>
            <a:noFill/>
          </a:ln>
          <a:effectLst/>
        </p:spPr>
        <p:txBody>
          <a:bodyPr wrap="none">
            <a:spAutoFit/>
          </a:bodyPr>
          <a:lstStyle/>
          <a:p>
            <a:pPr algn="ctr"/>
            <a:r>
              <a:rPr sz="3900" b="1">
                <a:solidFill>
                  <a:srgbClr val="296AA2"/>
                </a:solidFill>
                <a:latin typeface="Arial Narrow"/>
              </a:rPr>
              <a:t>OSSERVATORIO PREZZI</a:t>
            </a:r>
          </a:p>
        </p:txBody>
      </p:sp>
      <p:sp>
        <p:nvSpPr>
          <p:cNvPr id="13" name="TextBox 12"/>
          <p:cNvSpPr txBox="1"/>
          <p:nvPr/>
        </p:nvSpPr>
        <p:spPr>
          <a:xfrm>
            <a:off x="6461607" y="5943600"/>
            <a:ext cx="4114800" cy="457200"/>
          </a:xfrm>
          <a:prstGeom prst="rect">
            <a:avLst/>
          </a:prstGeom>
          <a:noFill/>
          <a:ln>
            <a:noFill/>
          </a:ln>
          <a:effectLst/>
        </p:spPr>
        <p:txBody>
          <a:bodyPr wrap="none">
            <a:spAutoFit/>
          </a:bodyPr>
          <a:lstStyle/>
          <a:p>
            <a:pPr algn="l"/>
            <a:r>
              <a:rPr sz="1800" b="0">
                <a:solidFill>
                  <a:srgbClr val="296AA2"/>
                </a:solidFill>
                <a:latin typeface="Arial Narrow"/>
              </a:rPr>
              <a:t>Settimana 36/2026</a:t>
            </a:r>
          </a:p>
        </p:txBody>
      </p:sp>
      <p:sp>
        <p:nvSpPr>
          <p:cNvPr id="15" name="CasellaDiTesto 14">
            <a:extLst>
              <a:ext uri="{FF2B5EF4-FFF2-40B4-BE49-F238E27FC236}">
                <a16:creationId xmlns:a16="http://schemas.microsoft.com/office/drawing/2014/main" id="{115E40F0-FA3F-5F1C-7340-3C26B1C8B3A6}"/>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27487"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594799"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662111"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Main Partner</a:t>
            </a:r>
          </a:p>
        </p:txBody>
      </p:sp>
      <p:sp>
        <p:nvSpPr>
          <p:cNvPr id="11" name="Rectangle 10"/>
          <p:cNvSpPr/>
          <p:nvPr/>
        </p:nvSpPr>
        <p:spPr>
          <a:xfrm>
            <a:off x="777240" y="1444752"/>
            <a:ext cx="10927080" cy="18288"/>
          </a:xfrm>
          <a:prstGeom prst="rect">
            <a:avLst/>
          </a:prstGeom>
          <a:solidFill>
            <a:srgbClr val="4578B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2" name="Picture 11" descr="cavallaro.png"/>
          <p:cNvPicPr>
            <a:picLocks noChangeAspect="1"/>
          </p:cNvPicPr>
          <p:nvPr/>
        </p:nvPicPr>
        <p:blipFill>
          <a:blip r:embed="rId5"/>
          <a:stretch>
            <a:fillRect/>
          </a:stretch>
        </p:blipFill>
        <p:spPr>
          <a:xfrm>
            <a:off x="1143000" y="2011680"/>
            <a:ext cx="2971800" cy="755715"/>
          </a:xfrm>
          <a:prstGeom prst="rect">
            <a:avLst/>
          </a:prstGeom>
        </p:spPr>
      </p:pic>
      <p:pic>
        <p:nvPicPr>
          <p:cNvPr id="13" name="Picture 12" descr="gala fruit.png"/>
          <p:cNvPicPr>
            <a:picLocks noChangeAspect="1"/>
          </p:cNvPicPr>
          <p:nvPr/>
        </p:nvPicPr>
        <p:blipFill>
          <a:blip r:embed="rId6"/>
          <a:stretch>
            <a:fillRect/>
          </a:stretch>
        </p:blipFill>
        <p:spPr>
          <a:xfrm>
            <a:off x="4663440" y="1975104"/>
            <a:ext cx="2103120" cy="573578"/>
          </a:xfrm>
          <a:prstGeom prst="rect">
            <a:avLst/>
          </a:prstGeom>
        </p:spPr>
      </p:pic>
      <p:pic>
        <p:nvPicPr>
          <p:cNvPr id="14" name="Picture 13" descr="fruttital.png"/>
          <p:cNvPicPr>
            <a:picLocks noChangeAspect="1"/>
          </p:cNvPicPr>
          <p:nvPr/>
        </p:nvPicPr>
        <p:blipFill>
          <a:blip r:embed="rId7"/>
          <a:stretch>
            <a:fillRect/>
          </a:stretch>
        </p:blipFill>
        <p:spPr>
          <a:xfrm>
            <a:off x="7178040" y="1993392"/>
            <a:ext cx="2148840" cy="608379"/>
          </a:xfrm>
          <a:prstGeom prst="rect">
            <a:avLst/>
          </a:prstGeom>
        </p:spPr>
      </p:pic>
      <p:pic>
        <p:nvPicPr>
          <p:cNvPr id="15" name="Picture 14" descr="meda.png"/>
          <p:cNvPicPr>
            <a:picLocks noChangeAspect="1"/>
          </p:cNvPicPr>
          <p:nvPr/>
        </p:nvPicPr>
        <p:blipFill>
          <a:blip r:embed="rId8"/>
          <a:stretch>
            <a:fillRect/>
          </a:stretch>
        </p:blipFill>
        <p:spPr>
          <a:xfrm>
            <a:off x="9738360" y="1755648"/>
            <a:ext cx="1051560" cy="933580"/>
          </a:xfrm>
          <a:prstGeom prst="rect">
            <a:avLst/>
          </a:prstGeom>
        </p:spPr>
      </p:pic>
      <p:pic>
        <p:nvPicPr>
          <p:cNvPr id="16" name="Picture 15" descr="moccaldi.png"/>
          <p:cNvPicPr>
            <a:picLocks noChangeAspect="1"/>
          </p:cNvPicPr>
          <p:nvPr/>
        </p:nvPicPr>
        <p:blipFill>
          <a:blip r:embed="rId9"/>
          <a:stretch>
            <a:fillRect/>
          </a:stretch>
        </p:blipFill>
        <p:spPr>
          <a:xfrm>
            <a:off x="1143000" y="3063240"/>
            <a:ext cx="2468880" cy="790042"/>
          </a:xfrm>
          <a:prstGeom prst="rect">
            <a:avLst/>
          </a:prstGeom>
        </p:spPr>
      </p:pic>
      <p:pic>
        <p:nvPicPr>
          <p:cNvPr id="17" name="Picture 16" descr="consorzio produttori.png"/>
          <p:cNvPicPr>
            <a:picLocks noChangeAspect="1"/>
          </p:cNvPicPr>
          <p:nvPr/>
        </p:nvPicPr>
        <p:blipFill>
          <a:blip r:embed="rId10"/>
          <a:stretch>
            <a:fillRect/>
          </a:stretch>
        </p:blipFill>
        <p:spPr>
          <a:xfrm>
            <a:off x="3977639" y="2926080"/>
            <a:ext cx="1920240" cy="1220724"/>
          </a:xfrm>
          <a:prstGeom prst="rect">
            <a:avLst/>
          </a:prstGeom>
        </p:spPr>
      </p:pic>
      <p:pic>
        <p:nvPicPr>
          <p:cNvPr id="18" name="Picture 17" descr="salvi.png"/>
          <p:cNvPicPr>
            <a:picLocks noChangeAspect="1"/>
          </p:cNvPicPr>
          <p:nvPr/>
        </p:nvPicPr>
        <p:blipFill>
          <a:blip r:embed="rId11"/>
          <a:stretch>
            <a:fillRect/>
          </a:stretch>
        </p:blipFill>
        <p:spPr>
          <a:xfrm>
            <a:off x="6309360" y="2880360"/>
            <a:ext cx="1645920" cy="1249968"/>
          </a:xfrm>
          <a:prstGeom prst="rect">
            <a:avLst/>
          </a:prstGeom>
        </p:spPr>
      </p:pic>
      <p:pic>
        <p:nvPicPr>
          <p:cNvPr id="19" name="Picture 18" descr="spreafico.png"/>
          <p:cNvPicPr>
            <a:picLocks noChangeAspect="1"/>
          </p:cNvPicPr>
          <p:nvPr/>
        </p:nvPicPr>
        <p:blipFill>
          <a:blip r:embed="rId12"/>
          <a:stretch>
            <a:fillRect/>
          </a:stretch>
        </p:blipFill>
        <p:spPr>
          <a:xfrm>
            <a:off x="7909560" y="3090672"/>
            <a:ext cx="1645920" cy="1477826"/>
          </a:xfrm>
          <a:prstGeom prst="rect">
            <a:avLst/>
          </a:prstGeom>
        </p:spPr>
      </p:pic>
      <p:pic>
        <p:nvPicPr>
          <p:cNvPr id="20" name="Picture 19" descr="ventura.png"/>
          <p:cNvPicPr>
            <a:picLocks noChangeAspect="1"/>
          </p:cNvPicPr>
          <p:nvPr/>
        </p:nvPicPr>
        <p:blipFill>
          <a:blip r:embed="rId13"/>
          <a:stretch>
            <a:fillRect/>
          </a:stretch>
        </p:blipFill>
        <p:spPr>
          <a:xfrm>
            <a:off x="9646920" y="3154680"/>
            <a:ext cx="1783080" cy="1088136"/>
          </a:xfrm>
          <a:prstGeom prst="rect">
            <a:avLst/>
          </a:prstGeom>
        </p:spPr>
      </p:pic>
      <p:sp>
        <p:nvSpPr>
          <p:cNvPr id="21" name="TextBox 20"/>
          <p:cNvSpPr txBox="1"/>
          <p:nvPr/>
        </p:nvSpPr>
        <p:spPr>
          <a:xfrm>
            <a:off x="1143000" y="4617720"/>
            <a:ext cx="2926080" cy="274320"/>
          </a:xfrm>
          <a:prstGeom prst="rect">
            <a:avLst/>
          </a:prstGeom>
          <a:noFill/>
        </p:spPr>
        <p:txBody>
          <a:bodyPr wrap="none">
            <a:spAutoFit/>
          </a:bodyPr>
          <a:lstStyle/>
          <a:p>
            <a:pPr>
              <a:defRPr sz="1400">
                <a:solidFill>
                  <a:srgbClr val="000000"/>
                </a:solidFill>
                <a:latin typeface="Arial Narrow"/>
              </a:defRPr>
            </a:pPr>
            <a:r>
              <a:t>Con la collaborazione di</a:t>
            </a:r>
          </a:p>
        </p:txBody>
      </p:sp>
      <p:sp>
        <p:nvSpPr>
          <p:cNvPr id="22" name="Rectangle 21"/>
          <p:cNvSpPr/>
          <p:nvPr/>
        </p:nvSpPr>
        <p:spPr>
          <a:xfrm>
            <a:off x="777240" y="4983480"/>
            <a:ext cx="5212080" cy="18288"/>
          </a:xfrm>
          <a:prstGeom prst="rect">
            <a:avLst/>
          </a:prstGeom>
          <a:solidFill>
            <a:srgbClr val="4578B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3" name="Picture 22" descr="LOGO_MK.png"/>
          <p:cNvPicPr>
            <a:picLocks noChangeAspect="1"/>
          </p:cNvPicPr>
          <p:nvPr/>
        </p:nvPicPr>
        <p:blipFill>
          <a:blip r:embed="rId2"/>
          <a:stretch>
            <a:fillRect/>
          </a:stretch>
        </p:blipFill>
        <p:spPr>
          <a:xfrm>
            <a:off x="1097280" y="5239512"/>
            <a:ext cx="2011680" cy="468274"/>
          </a:xfrm>
          <a:prstGeom prst="rect">
            <a:avLst/>
          </a:prstGeom>
        </p:spPr>
      </p:pic>
      <p:sp>
        <p:nvSpPr>
          <p:cNvPr id="24" name="TextBox 23"/>
          <p:cNvSpPr txBox="1"/>
          <p:nvPr/>
        </p:nvSpPr>
        <p:spPr>
          <a:xfrm>
            <a:off x="7269480" y="4617720"/>
            <a:ext cx="2926080" cy="274320"/>
          </a:xfrm>
          <a:prstGeom prst="rect">
            <a:avLst/>
          </a:prstGeom>
          <a:noFill/>
        </p:spPr>
        <p:txBody>
          <a:bodyPr wrap="none">
            <a:spAutoFit/>
          </a:bodyPr>
          <a:lstStyle/>
          <a:p>
            <a:pPr>
              <a:defRPr sz="1400">
                <a:solidFill>
                  <a:srgbClr val="000000"/>
                </a:solidFill>
                <a:latin typeface="Arial Narrow"/>
              </a:defRPr>
            </a:pPr>
            <a:r>
              <a:t>Con il patrocinio di</a:t>
            </a:r>
          </a:p>
        </p:txBody>
      </p:sp>
      <p:sp>
        <p:nvSpPr>
          <p:cNvPr id="25" name="Rectangle 24"/>
          <p:cNvSpPr/>
          <p:nvPr/>
        </p:nvSpPr>
        <p:spPr>
          <a:xfrm>
            <a:off x="7086600" y="4983480"/>
            <a:ext cx="4617720" cy="18288"/>
          </a:xfrm>
          <a:prstGeom prst="rect">
            <a:avLst/>
          </a:prstGeom>
          <a:solidFill>
            <a:srgbClr val="4578B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6" name="Picture 25" descr="food policy.png"/>
          <p:cNvPicPr>
            <a:picLocks noChangeAspect="1"/>
          </p:cNvPicPr>
          <p:nvPr/>
        </p:nvPicPr>
        <p:blipFill>
          <a:blip r:embed="rId14"/>
          <a:stretch>
            <a:fillRect/>
          </a:stretch>
        </p:blipFill>
        <p:spPr>
          <a:xfrm>
            <a:off x="6995160" y="5230368"/>
            <a:ext cx="2057400" cy="1091866"/>
          </a:xfrm>
          <a:prstGeom prst="rect">
            <a:avLst/>
          </a:prstGeom>
        </p:spPr>
      </p:pic>
      <p:sp>
        <p:nvSpPr>
          <p:cNvPr id="28" name="CasellaDiTesto 27">
            <a:extLst>
              <a:ext uri="{FF2B5EF4-FFF2-40B4-BE49-F238E27FC236}">
                <a16:creationId xmlns:a16="http://schemas.microsoft.com/office/drawing/2014/main" id="{C7211628-9E01-4585-7328-11ADFF8A5A96}"/>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27487"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594799"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662111"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Operatori di Mercato</a:t>
            </a:r>
          </a:p>
        </p:txBody>
      </p:sp>
      <p:sp>
        <p:nvSpPr>
          <p:cNvPr id="11" name="TextBox 10"/>
          <p:cNvSpPr txBox="1"/>
          <p:nvPr/>
        </p:nvSpPr>
        <p:spPr>
          <a:xfrm>
            <a:off x="548640" y="1097280"/>
            <a:ext cx="8229600" cy="411480"/>
          </a:xfrm>
          <a:prstGeom prst="rect">
            <a:avLst/>
          </a:prstGeom>
          <a:noFill/>
        </p:spPr>
        <p:txBody>
          <a:bodyPr wrap="none">
            <a:spAutoFit/>
          </a:bodyPr>
          <a:lstStyle/>
          <a:p>
            <a:pPr>
              <a:defRPr sz="2000">
                <a:solidFill>
                  <a:srgbClr val="000000"/>
                </a:solidFill>
                <a:latin typeface="Arial Narrow"/>
              </a:defRPr>
            </a:pPr>
            <a:r>
              <a:t>Operatori di Mercato intervistati:</a:t>
            </a:r>
          </a:p>
        </p:txBody>
      </p:sp>
      <p:graphicFrame>
        <p:nvGraphicFramePr>
          <p:cNvPr id="12" name="Table 11"/>
          <p:cNvGraphicFramePr>
            <a:graphicFrameLocks noGrp="1"/>
          </p:cNvGraphicFramePr>
          <p:nvPr/>
        </p:nvGraphicFramePr>
        <p:xfrm>
          <a:off x="548640" y="1828800"/>
          <a:ext cx="6217919" cy="3566160"/>
        </p:xfrm>
        <a:graphic>
          <a:graphicData uri="http://schemas.openxmlformats.org/drawingml/2006/table">
            <a:tbl>
              <a:tblPr firstRow="1" bandRow="1">
                <a:tableStyleId>{5C22544A-7EE6-4342-B048-85BDC9FD1C3A}</a:tableStyleId>
              </a:tblPr>
              <a:tblGrid>
                <a:gridCol w="4476902">
                  <a:extLst>
                    <a:ext uri="{9D8B030D-6E8A-4147-A177-3AD203B41FA5}">
                      <a16:colId xmlns:a16="http://schemas.microsoft.com/office/drawing/2014/main" val="20000"/>
                    </a:ext>
                  </a:extLst>
                </a:gridCol>
                <a:gridCol w="1741017">
                  <a:extLst>
                    <a:ext uri="{9D8B030D-6E8A-4147-A177-3AD203B41FA5}">
                      <a16:colId xmlns:a16="http://schemas.microsoft.com/office/drawing/2014/main" val="20001"/>
                    </a:ext>
                  </a:extLst>
                </a:gridCol>
              </a:tblGrid>
              <a:tr h="267286">
                <a:tc>
                  <a:txBody>
                    <a:bodyPr/>
                    <a:lstStyle/>
                    <a:p>
                      <a:pPr algn="ctr">
                        <a:defRPr sz="1200" b="1">
                          <a:solidFill>
                            <a:srgbClr val="FFFFFF"/>
                          </a:solidFill>
                          <a:latin typeface="Arial Narrow"/>
                        </a:defRPr>
                      </a:pPr>
                      <a:r>
                        <a:t>OPERATORI</a:t>
                      </a:r>
                    </a:p>
                  </a:txBody>
                  <a:tcPr>
                    <a:solidFill>
                      <a:srgbClr val="001F5F"/>
                    </a:solidFill>
                  </a:tcPr>
                </a:tc>
                <a:tc>
                  <a:txBody>
                    <a:bodyPr/>
                    <a:lstStyle/>
                    <a:p>
                      <a:pPr algn="ctr">
                        <a:defRPr sz="1200" b="1">
                          <a:solidFill>
                            <a:srgbClr val="FFFFFF"/>
                          </a:solidFill>
                          <a:latin typeface="Arial Narrow"/>
                        </a:defRPr>
                      </a:pPr>
                      <a:r>
                        <a:t>NUMERO RILEVAZIONI</a:t>
                      </a:r>
                    </a:p>
                  </a:txBody>
                  <a:tcPr>
                    <a:solidFill>
                      <a:srgbClr val="001F5F"/>
                    </a:solidFill>
                  </a:tcPr>
                </a:tc>
                <a:extLst>
                  <a:ext uri="{0D108BD9-81ED-4DB2-BD59-A6C34878D82A}">
                    <a16:rowId xmlns:a16="http://schemas.microsoft.com/office/drawing/2014/main" val="10000"/>
                  </a:ext>
                </a:extLst>
              </a:tr>
              <a:tr h="267286">
                <a:tc>
                  <a:txBody>
                    <a:bodyPr/>
                    <a:lstStyle/>
                    <a:p>
                      <a:pPr algn="l">
                        <a:defRPr sz="1200" b="0">
                          <a:latin typeface="Arial Narrow"/>
                        </a:defRPr>
                      </a:pPr>
                      <a:r>
                        <a:t>SALVI S.r.l.</a:t>
                      </a:r>
                    </a:p>
                  </a:txBody>
                  <a:tcPr>
                    <a:solidFill>
                      <a:srgbClr val="FFFFFF"/>
                    </a:solidFill>
                  </a:tcPr>
                </a:tc>
                <a:tc>
                  <a:txBody>
                    <a:bodyPr/>
                    <a:lstStyle/>
                    <a:p>
                      <a:pPr algn="ctr">
                        <a:defRPr sz="1200" b="0">
                          <a:latin typeface="Arial Narrow"/>
                        </a:defRPr>
                      </a:pPr>
                      <a:r>
                        <a:t>51</a:t>
                      </a:r>
                    </a:p>
                  </a:txBody>
                  <a:tcPr>
                    <a:solidFill>
                      <a:srgbClr val="FFFFFF"/>
                    </a:solidFill>
                  </a:tcPr>
                </a:tc>
                <a:extLst>
                  <a:ext uri="{0D108BD9-81ED-4DB2-BD59-A6C34878D82A}">
                    <a16:rowId xmlns:a16="http://schemas.microsoft.com/office/drawing/2014/main" val="10001"/>
                  </a:ext>
                </a:extLst>
              </a:tr>
              <a:tr h="267286">
                <a:tc>
                  <a:txBody>
                    <a:bodyPr/>
                    <a:lstStyle/>
                    <a:p>
                      <a:pPr algn="l">
                        <a:defRPr sz="1200" b="0">
                          <a:latin typeface="Arial Narrow"/>
                        </a:defRPr>
                      </a:pPr>
                      <a:r>
                        <a:t>SPREAFICO FRANCESCO &amp; FRATELLI S.p.A.</a:t>
                      </a:r>
                    </a:p>
                  </a:txBody>
                  <a:tcPr>
                    <a:solidFill>
                      <a:srgbClr val="D9E1F2"/>
                    </a:solidFill>
                  </a:tcPr>
                </a:tc>
                <a:tc>
                  <a:txBody>
                    <a:bodyPr/>
                    <a:lstStyle/>
                    <a:p>
                      <a:pPr algn="ctr">
                        <a:defRPr sz="1200" b="0">
                          <a:latin typeface="Arial Narrow"/>
                        </a:defRPr>
                      </a:pPr>
                      <a:r>
                        <a:t>49</a:t>
                      </a:r>
                    </a:p>
                  </a:txBody>
                  <a:tcPr>
                    <a:solidFill>
                      <a:srgbClr val="D9E1F2"/>
                    </a:solidFill>
                  </a:tcPr>
                </a:tc>
                <a:extLst>
                  <a:ext uri="{0D108BD9-81ED-4DB2-BD59-A6C34878D82A}">
                    <a16:rowId xmlns:a16="http://schemas.microsoft.com/office/drawing/2014/main" val="10002"/>
                  </a:ext>
                </a:extLst>
              </a:tr>
              <a:tr h="267286">
                <a:tc>
                  <a:txBody>
                    <a:bodyPr/>
                    <a:lstStyle/>
                    <a:p>
                      <a:pPr algn="l">
                        <a:defRPr sz="1200" b="0">
                          <a:latin typeface="Arial Narrow"/>
                        </a:defRPr>
                      </a:pPr>
                      <a:r>
                        <a:t>TERRE PONTINE S.r.l.</a:t>
                      </a:r>
                    </a:p>
                  </a:txBody>
                  <a:tcPr>
                    <a:solidFill>
                      <a:srgbClr val="FFFFFF"/>
                    </a:solidFill>
                  </a:tcPr>
                </a:tc>
                <a:tc>
                  <a:txBody>
                    <a:bodyPr/>
                    <a:lstStyle/>
                    <a:p>
                      <a:pPr algn="ctr">
                        <a:defRPr sz="1200" b="0">
                          <a:latin typeface="Arial Narrow"/>
                        </a:defRPr>
                      </a:pPr>
                      <a:r>
                        <a:t>29</a:t>
                      </a:r>
                    </a:p>
                  </a:txBody>
                  <a:tcPr>
                    <a:solidFill>
                      <a:srgbClr val="FFFFFF"/>
                    </a:solidFill>
                  </a:tcPr>
                </a:tc>
                <a:extLst>
                  <a:ext uri="{0D108BD9-81ED-4DB2-BD59-A6C34878D82A}">
                    <a16:rowId xmlns:a16="http://schemas.microsoft.com/office/drawing/2014/main" val="10003"/>
                  </a:ext>
                </a:extLst>
              </a:tr>
              <a:tr h="267286">
                <a:tc>
                  <a:txBody>
                    <a:bodyPr/>
                    <a:lstStyle/>
                    <a:p>
                      <a:pPr algn="l">
                        <a:defRPr sz="1200" b="0">
                          <a:latin typeface="Arial Narrow"/>
                        </a:defRPr>
                      </a:pPr>
                      <a:r>
                        <a:t>VIGNALI FRUTTA S.r.l.</a:t>
                      </a:r>
                    </a:p>
                  </a:txBody>
                  <a:tcPr>
                    <a:solidFill>
                      <a:srgbClr val="D9E1F2"/>
                    </a:solidFill>
                  </a:tcPr>
                </a:tc>
                <a:tc>
                  <a:txBody>
                    <a:bodyPr/>
                    <a:lstStyle/>
                    <a:p>
                      <a:pPr algn="ctr">
                        <a:defRPr sz="1200" b="0">
                          <a:latin typeface="Arial Narrow"/>
                        </a:defRPr>
                      </a:pPr>
                      <a:r>
                        <a:t>28</a:t>
                      </a:r>
                    </a:p>
                  </a:txBody>
                  <a:tcPr>
                    <a:solidFill>
                      <a:srgbClr val="D9E1F2"/>
                    </a:solidFill>
                  </a:tcPr>
                </a:tc>
                <a:extLst>
                  <a:ext uri="{0D108BD9-81ED-4DB2-BD59-A6C34878D82A}">
                    <a16:rowId xmlns:a16="http://schemas.microsoft.com/office/drawing/2014/main" val="10004"/>
                  </a:ext>
                </a:extLst>
              </a:tr>
              <a:tr h="267286">
                <a:tc>
                  <a:txBody>
                    <a:bodyPr/>
                    <a:lstStyle/>
                    <a:p>
                      <a:pPr algn="l">
                        <a:defRPr sz="1200" b="0">
                          <a:latin typeface="Arial Narrow"/>
                        </a:defRPr>
                      </a:pPr>
                      <a:r>
                        <a:t>CAVALLARO G. S.r.l.s.</a:t>
                      </a:r>
                    </a:p>
                  </a:txBody>
                  <a:tcPr>
                    <a:solidFill>
                      <a:srgbClr val="FFFFFF"/>
                    </a:solidFill>
                  </a:tcPr>
                </a:tc>
                <a:tc>
                  <a:txBody>
                    <a:bodyPr/>
                    <a:lstStyle/>
                    <a:p>
                      <a:pPr algn="ctr">
                        <a:defRPr sz="1200" b="0">
                          <a:latin typeface="Arial Narrow"/>
                        </a:defRPr>
                      </a:pPr>
                      <a:r>
                        <a:t>27</a:t>
                      </a:r>
                    </a:p>
                  </a:txBody>
                  <a:tcPr>
                    <a:solidFill>
                      <a:srgbClr val="FFFFFF"/>
                    </a:solidFill>
                  </a:tcPr>
                </a:tc>
                <a:extLst>
                  <a:ext uri="{0D108BD9-81ED-4DB2-BD59-A6C34878D82A}">
                    <a16:rowId xmlns:a16="http://schemas.microsoft.com/office/drawing/2014/main" val="10005"/>
                  </a:ext>
                </a:extLst>
              </a:tr>
              <a:tr h="267286">
                <a:tc>
                  <a:txBody>
                    <a:bodyPr/>
                    <a:lstStyle/>
                    <a:p>
                      <a:pPr algn="l">
                        <a:defRPr sz="1200" b="0">
                          <a:latin typeface="Arial Narrow"/>
                        </a:defRPr>
                      </a:pPr>
                      <a:r>
                        <a:t>GRANDE ORTOFRUTTA S.r.l.</a:t>
                      </a:r>
                    </a:p>
                  </a:txBody>
                  <a:tcPr>
                    <a:solidFill>
                      <a:srgbClr val="D9E1F2"/>
                    </a:solidFill>
                  </a:tcPr>
                </a:tc>
                <a:tc>
                  <a:txBody>
                    <a:bodyPr/>
                    <a:lstStyle/>
                    <a:p>
                      <a:pPr algn="ctr">
                        <a:defRPr sz="1200" b="0">
                          <a:latin typeface="Arial Narrow"/>
                        </a:defRPr>
                      </a:pPr>
                      <a:r>
                        <a:t>26</a:t>
                      </a:r>
                    </a:p>
                  </a:txBody>
                  <a:tcPr>
                    <a:solidFill>
                      <a:srgbClr val="D9E1F2"/>
                    </a:solidFill>
                  </a:tcPr>
                </a:tc>
                <a:extLst>
                  <a:ext uri="{0D108BD9-81ED-4DB2-BD59-A6C34878D82A}">
                    <a16:rowId xmlns:a16="http://schemas.microsoft.com/office/drawing/2014/main" val="10006"/>
                  </a:ext>
                </a:extLst>
              </a:tr>
              <a:tr h="267286">
                <a:tc>
                  <a:txBody>
                    <a:bodyPr/>
                    <a:lstStyle/>
                    <a:p>
                      <a:pPr algn="l">
                        <a:defRPr sz="1200" b="0">
                          <a:latin typeface="Arial Narrow"/>
                        </a:defRPr>
                      </a:pPr>
                      <a:r>
                        <a:t>NEW G.A.L.A. FRUIT S.r.l.</a:t>
                      </a:r>
                    </a:p>
                  </a:txBody>
                  <a:tcPr>
                    <a:solidFill>
                      <a:srgbClr val="FFFFFF"/>
                    </a:solidFill>
                  </a:tcPr>
                </a:tc>
                <a:tc>
                  <a:txBody>
                    <a:bodyPr/>
                    <a:lstStyle/>
                    <a:p>
                      <a:pPr algn="ctr">
                        <a:defRPr sz="1200" b="0">
                          <a:latin typeface="Arial Narrow"/>
                        </a:defRPr>
                      </a:pPr>
                      <a:r>
                        <a:t>20</a:t>
                      </a:r>
                    </a:p>
                  </a:txBody>
                  <a:tcPr>
                    <a:solidFill>
                      <a:srgbClr val="FFFFFF"/>
                    </a:solidFill>
                  </a:tcPr>
                </a:tc>
                <a:extLst>
                  <a:ext uri="{0D108BD9-81ED-4DB2-BD59-A6C34878D82A}">
                    <a16:rowId xmlns:a16="http://schemas.microsoft.com/office/drawing/2014/main" val="10007"/>
                  </a:ext>
                </a:extLst>
              </a:tr>
              <a:tr h="267286">
                <a:tc>
                  <a:txBody>
                    <a:bodyPr/>
                    <a:lstStyle/>
                    <a:p>
                      <a:pPr algn="l">
                        <a:defRPr sz="1200" b="0">
                          <a:latin typeface="Arial Narrow"/>
                        </a:defRPr>
                      </a:pPr>
                      <a:r>
                        <a:t>MEDA LUIGI S.r.l.</a:t>
                      </a:r>
                    </a:p>
                  </a:txBody>
                  <a:tcPr>
                    <a:solidFill>
                      <a:srgbClr val="D9E1F2"/>
                    </a:solidFill>
                  </a:tcPr>
                </a:tc>
                <a:tc>
                  <a:txBody>
                    <a:bodyPr/>
                    <a:lstStyle/>
                    <a:p>
                      <a:pPr algn="ctr">
                        <a:defRPr sz="1200" b="0">
                          <a:latin typeface="Arial Narrow"/>
                        </a:defRPr>
                      </a:pPr>
                      <a:r>
                        <a:t>19</a:t>
                      </a:r>
                    </a:p>
                  </a:txBody>
                  <a:tcPr>
                    <a:solidFill>
                      <a:srgbClr val="D9E1F2"/>
                    </a:solidFill>
                  </a:tcPr>
                </a:tc>
                <a:extLst>
                  <a:ext uri="{0D108BD9-81ED-4DB2-BD59-A6C34878D82A}">
                    <a16:rowId xmlns:a16="http://schemas.microsoft.com/office/drawing/2014/main" val="10008"/>
                  </a:ext>
                </a:extLst>
              </a:tr>
              <a:tr h="267286">
                <a:tc>
                  <a:txBody>
                    <a:bodyPr/>
                    <a:lstStyle/>
                    <a:p>
                      <a:pPr algn="l">
                        <a:defRPr sz="1200" b="0">
                          <a:latin typeface="Arial Narrow"/>
                        </a:defRPr>
                      </a:pPr>
                      <a:r>
                        <a:t>CONSORZIO PRODUTTORI ORTOFRUTTICOLI DI MILANO</a:t>
                      </a:r>
                    </a:p>
                  </a:txBody>
                  <a:tcPr>
                    <a:solidFill>
                      <a:srgbClr val="FFFFFF"/>
                    </a:solidFill>
                  </a:tcPr>
                </a:tc>
                <a:tc>
                  <a:txBody>
                    <a:bodyPr/>
                    <a:lstStyle/>
                    <a:p>
                      <a:pPr algn="ctr">
                        <a:defRPr sz="1200" b="0">
                          <a:latin typeface="Arial Narrow"/>
                        </a:defRPr>
                      </a:pPr>
                      <a:r>
                        <a:t>19</a:t>
                      </a:r>
                    </a:p>
                  </a:txBody>
                  <a:tcPr>
                    <a:solidFill>
                      <a:srgbClr val="FFFFFF"/>
                    </a:solidFill>
                  </a:tcPr>
                </a:tc>
                <a:extLst>
                  <a:ext uri="{0D108BD9-81ED-4DB2-BD59-A6C34878D82A}">
                    <a16:rowId xmlns:a16="http://schemas.microsoft.com/office/drawing/2014/main" val="10009"/>
                  </a:ext>
                </a:extLst>
              </a:tr>
              <a:tr h="267286">
                <a:tc>
                  <a:txBody>
                    <a:bodyPr/>
                    <a:lstStyle/>
                    <a:p>
                      <a:pPr algn="l">
                        <a:defRPr sz="1200" b="0">
                          <a:latin typeface="Arial Narrow"/>
                        </a:defRPr>
                      </a:pPr>
                      <a:r>
                        <a:t>FRUTTITAL S.r.l.</a:t>
                      </a:r>
                    </a:p>
                  </a:txBody>
                  <a:tcPr>
                    <a:solidFill>
                      <a:srgbClr val="D9E1F2"/>
                    </a:solidFill>
                  </a:tcPr>
                </a:tc>
                <a:tc>
                  <a:txBody>
                    <a:bodyPr/>
                    <a:lstStyle/>
                    <a:p>
                      <a:pPr algn="ctr">
                        <a:defRPr sz="1200" b="0">
                          <a:latin typeface="Arial Narrow"/>
                        </a:defRPr>
                      </a:pPr>
                      <a:r>
                        <a:t>17</a:t>
                      </a:r>
                    </a:p>
                  </a:txBody>
                  <a:tcPr>
                    <a:solidFill>
                      <a:srgbClr val="D9E1F2"/>
                    </a:solidFill>
                  </a:tcPr>
                </a:tc>
                <a:extLst>
                  <a:ext uri="{0D108BD9-81ED-4DB2-BD59-A6C34878D82A}">
                    <a16:rowId xmlns:a16="http://schemas.microsoft.com/office/drawing/2014/main" val="10010"/>
                  </a:ext>
                </a:extLst>
              </a:tr>
              <a:tr h="267286">
                <a:tc>
                  <a:txBody>
                    <a:bodyPr/>
                    <a:lstStyle/>
                    <a:p>
                      <a:pPr algn="l">
                        <a:defRPr sz="1200" b="0">
                          <a:latin typeface="Arial Narrow"/>
                        </a:defRPr>
                      </a:pPr>
                      <a:r>
                        <a:t>ALTRI OPERATORI DI MERCATO</a:t>
                      </a:r>
                    </a:p>
                  </a:txBody>
                  <a:tcPr>
                    <a:solidFill>
                      <a:srgbClr val="FFFFFF"/>
                    </a:solidFill>
                  </a:tcPr>
                </a:tc>
                <a:tc>
                  <a:txBody>
                    <a:bodyPr/>
                    <a:lstStyle/>
                    <a:p>
                      <a:pPr algn="ctr">
                        <a:defRPr sz="1200" b="0">
                          <a:latin typeface="Arial Narrow"/>
                        </a:defRPr>
                      </a:pPr>
                      <a:r>
                        <a:t>189</a:t>
                      </a:r>
                    </a:p>
                  </a:txBody>
                  <a:tcPr>
                    <a:solidFill>
                      <a:srgbClr val="FFFFFF"/>
                    </a:solidFill>
                  </a:tcPr>
                </a:tc>
                <a:extLst>
                  <a:ext uri="{0D108BD9-81ED-4DB2-BD59-A6C34878D82A}">
                    <a16:rowId xmlns:a16="http://schemas.microsoft.com/office/drawing/2014/main" val="10011"/>
                  </a:ext>
                </a:extLst>
              </a:tr>
              <a:tr h="267288">
                <a:tc>
                  <a:txBody>
                    <a:bodyPr/>
                    <a:lstStyle/>
                    <a:p>
                      <a:pPr algn="l">
                        <a:defRPr sz="1200" b="1">
                          <a:latin typeface="Arial Narrow"/>
                        </a:defRPr>
                      </a:pPr>
                      <a:r>
                        <a:t>TOTALE</a:t>
                      </a:r>
                    </a:p>
                  </a:txBody>
                  <a:tcPr>
                    <a:solidFill>
                      <a:srgbClr val="FFFFFF"/>
                    </a:solidFill>
                  </a:tcPr>
                </a:tc>
                <a:tc>
                  <a:txBody>
                    <a:bodyPr/>
                    <a:lstStyle/>
                    <a:p>
                      <a:pPr algn="ctr">
                        <a:defRPr sz="1200" b="1">
                          <a:latin typeface="Arial Narrow"/>
                        </a:defRPr>
                      </a:pPr>
                      <a:r>
                        <a:t>474</a:t>
                      </a:r>
                    </a:p>
                  </a:txBody>
                  <a:tcPr>
                    <a:solidFill>
                      <a:srgbClr val="FFFFFF"/>
                    </a:solidFill>
                  </a:tcPr>
                </a:tc>
                <a:extLst>
                  <a:ext uri="{0D108BD9-81ED-4DB2-BD59-A6C34878D82A}">
                    <a16:rowId xmlns:a16="http://schemas.microsoft.com/office/drawing/2014/main" val="10012"/>
                  </a:ext>
                </a:extLst>
              </a:tr>
            </a:tbl>
          </a:graphicData>
        </a:graphic>
      </p:graphicFrame>
      <p:sp>
        <p:nvSpPr>
          <p:cNvPr id="14" name="CasellaDiTesto 13">
            <a:extLst>
              <a:ext uri="{FF2B5EF4-FFF2-40B4-BE49-F238E27FC236}">
                <a16:creationId xmlns:a16="http://schemas.microsoft.com/office/drawing/2014/main" id="{AE295449-A539-C14A-8081-7A244303166A}"/>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27487"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594799"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662111"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Bollettino Meteo</a:t>
            </a:r>
          </a:p>
        </p:txBody>
      </p:sp>
      <p:graphicFrame>
        <p:nvGraphicFramePr>
          <p:cNvPr id="11" name="Table 10"/>
          <p:cNvGraphicFramePr>
            <a:graphicFrameLocks noGrp="1"/>
          </p:cNvGraphicFramePr>
          <p:nvPr>
            <p:extLst>
              <p:ext uri="{D42A27DB-BD31-4B8C-83A1-F6EECF244321}">
                <p14:modId xmlns:p14="http://schemas.microsoft.com/office/powerpoint/2010/main" val="435103298"/>
              </p:ext>
            </p:extLst>
          </p:nvPr>
        </p:nvGraphicFramePr>
        <p:xfrm>
          <a:off x="320040" y="1783080"/>
          <a:ext cx="11521439" cy="2240280"/>
        </p:xfrm>
        <a:graphic>
          <a:graphicData uri="http://schemas.openxmlformats.org/drawingml/2006/table">
            <a:tbl>
              <a:tblPr firstRow="1" bandRow="1">
                <a:tableStyleId>{5C22544A-7EE6-4342-B048-85BDC9FD1C3A}</a:tableStyleId>
              </a:tblPr>
              <a:tblGrid>
                <a:gridCol w="146304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097280">
                  <a:extLst>
                    <a:ext uri="{9D8B030D-6E8A-4147-A177-3AD203B41FA5}">
                      <a16:colId xmlns:a16="http://schemas.microsoft.com/office/drawing/2014/main" val="20002"/>
                    </a:ext>
                  </a:extLst>
                </a:gridCol>
                <a:gridCol w="1097280">
                  <a:extLst>
                    <a:ext uri="{9D8B030D-6E8A-4147-A177-3AD203B41FA5}">
                      <a16:colId xmlns:a16="http://schemas.microsoft.com/office/drawing/2014/main" val="20003"/>
                    </a:ext>
                  </a:extLst>
                </a:gridCol>
                <a:gridCol w="1280160">
                  <a:extLst>
                    <a:ext uri="{9D8B030D-6E8A-4147-A177-3AD203B41FA5}">
                      <a16:colId xmlns:a16="http://schemas.microsoft.com/office/drawing/2014/main" val="20004"/>
                    </a:ext>
                  </a:extLst>
                </a:gridCol>
                <a:gridCol w="1463040">
                  <a:extLst>
                    <a:ext uri="{9D8B030D-6E8A-4147-A177-3AD203B41FA5}">
                      <a16:colId xmlns:a16="http://schemas.microsoft.com/office/drawing/2014/main" val="20005"/>
                    </a:ext>
                  </a:extLst>
                </a:gridCol>
                <a:gridCol w="3749039">
                  <a:extLst>
                    <a:ext uri="{9D8B030D-6E8A-4147-A177-3AD203B41FA5}">
                      <a16:colId xmlns:a16="http://schemas.microsoft.com/office/drawing/2014/main" val="20006"/>
                    </a:ext>
                  </a:extLst>
                </a:gridCol>
              </a:tblGrid>
              <a:tr h="320040">
                <a:tc>
                  <a:txBody>
                    <a:bodyPr/>
                    <a:lstStyle/>
                    <a:p>
                      <a:pPr algn="ctr">
                        <a:defRPr sz="1400" b="1">
                          <a:solidFill>
                            <a:srgbClr val="FFFFFF"/>
                          </a:solidFill>
                          <a:latin typeface="Arial"/>
                        </a:defRPr>
                      </a:pPr>
                      <a:r>
                        <a:t>DATA</a:t>
                      </a:r>
                    </a:p>
                  </a:txBody>
                  <a:tcPr>
                    <a:solidFill>
                      <a:srgbClr val="002060"/>
                    </a:solidFill>
                  </a:tcPr>
                </a:tc>
                <a:tc>
                  <a:txBody>
                    <a:bodyPr/>
                    <a:lstStyle/>
                    <a:p>
                      <a:pPr algn="ctr">
                        <a:defRPr sz="1400" b="1">
                          <a:solidFill>
                            <a:srgbClr val="FFFFFF"/>
                          </a:solidFill>
                          <a:latin typeface="Arial"/>
                        </a:defRPr>
                      </a:pPr>
                      <a:r>
                        <a:t>GIORNO</a:t>
                      </a:r>
                    </a:p>
                  </a:txBody>
                  <a:tcPr>
                    <a:solidFill>
                      <a:srgbClr val="002060"/>
                    </a:solidFill>
                  </a:tcPr>
                </a:tc>
                <a:tc>
                  <a:txBody>
                    <a:bodyPr/>
                    <a:lstStyle/>
                    <a:p>
                      <a:pPr algn="ctr">
                        <a:defRPr sz="1400" b="1">
                          <a:solidFill>
                            <a:srgbClr val="FFFFFF"/>
                          </a:solidFill>
                          <a:latin typeface="Arial"/>
                        </a:defRPr>
                      </a:pPr>
                      <a:r>
                        <a:t>MINIME</a:t>
                      </a:r>
                    </a:p>
                  </a:txBody>
                  <a:tcPr>
                    <a:solidFill>
                      <a:srgbClr val="002060"/>
                    </a:solidFill>
                  </a:tcPr>
                </a:tc>
                <a:tc>
                  <a:txBody>
                    <a:bodyPr/>
                    <a:lstStyle/>
                    <a:p>
                      <a:pPr algn="ctr">
                        <a:defRPr sz="1400" b="1">
                          <a:solidFill>
                            <a:srgbClr val="FFFFFF"/>
                          </a:solidFill>
                          <a:latin typeface="Arial"/>
                        </a:defRPr>
                      </a:pPr>
                      <a:r>
                        <a:t>MASSIME</a:t>
                      </a:r>
                    </a:p>
                  </a:txBody>
                  <a:tcPr>
                    <a:solidFill>
                      <a:srgbClr val="002060"/>
                    </a:solidFill>
                  </a:tcPr>
                </a:tc>
                <a:tc>
                  <a:txBody>
                    <a:bodyPr/>
                    <a:lstStyle/>
                    <a:p>
                      <a:pPr algn="ctr">
                        <a:defRPr sz="1400" b="1">
                          <a:solidFill>
                            <a:srgbClr val="FFFFFF"/>
                          </a:solidFill>
                          <a:latin typeface="Arial"/>
                        </a:defRPr>
                      </a:pPr>
                      <a:r>
                        <a:t>% UMIDITA'</a:t>
                      </a:r>
                    </a:p>
                  </a:txBody>
                  <a:tcPr>
                    <a:solidFill>
                      <a:srgbClr val="002060"/>
                    </a:solidFill>
                  </a:tcPr>
                </a:tc>
                <a:tc>
                  <a:txBody>
                    <a:bodyPr/>
                    <a:lstStyle/>
                    <a:p>
                      <a:pPr algn="ctr">
                        <a:defRPr sz="1400" b="1">
                          <a:solidFill>
                            <a:srgbClr val="FFFFFF"/>
                          </a:solidFill>
                          <a:latin typeface="Arial"/>
                        </a:defRPr>
                      </a:pPr>
                      <a:r>
                        <a:t>METEO</a:t>
                      </a:r>
                    </a:p>
                  </a:txBody>
                  <a:tcPr>
                    <a:solidFill>
                      <a:srgbClr val="002060"/>
                    </a:solidFill>
                  </a:tcPr>
                </a:tc>
                <a:tc>
                  <a:txBody>
                    <a:bodyPr/>
                    <a:lstStyle/>
                    <a:p>
                      <a:pPr algn="ctr">
                        <a:defRPr sz="1400" b="1">
                          <a:solidFill>
                            <a:srgbClr val="FFFFFF"/>
                          </a:solidFill>
                          <a:latin typeface="Arial"/>
                        </a:defRPr>
                      </a:pPr>
                      <a:r>
                        <a:t>EVENTI</a:t>
                      </a:r>
                    </a:p>
                  </a:txBody>
                  <a:tcPr>
                    <a:solidFill>
                      <a:srgbClr val="002060"/>
                    </a:solidFill>
                  </a:tcPr>
                </a:tc>
                <a:extLst>
                  <a:ext uri="{0D108BD9-81ED-4DB2-BD59-A6C34878D82A}">
                    <a16:rowId xmlns:a16="http://schemas.microsoft.com/office/drawing/2014/main" val="10000"/>
                  </a:ext>
                </a:extLst>
              </a:tr>
              <a:tr h="274320">
                <a:tc>
                  <a:txBody>
                    <a:bodyPr/>
                    <a:lstStyle/>
                    <a:p>
                      <a:pPr algn="ctr">
                        <a:defRPr sz="1400" b="0">
                          <a:solidFill>
                            <a:srgbClr val="000000"/>
                          </a:solidFill>
                          <a:latin typeface="Arial"/>
                        </a:defRPr>
                      </a:pPr>
                      <a:r>
                        <a:t>27/08/2026</a:t>
                      </a:r>
                    </a:p>
                  </a:txBody>
                  <a:tcPr marL="18288" marR="45720" marT="9144" marB="9144">
                    <a:solidFill>
                      <a:srgbClr val="FFFFFF"/>
                    </a:solidFill>
                  </a:tcPr>
                </a:tc>
                <a:tc>
                  <a:txBody>
                    <a:bodyPr/>
                    <a:lstStyle/>
                    <a:p>
                      <a:pPr algn="ctr">
                        <a:defRPr sz="1400" b="0">
                          <a:solidFill>
                            <a:srgbClr val="000000"/>
                          </a:solidFill>
                          <a:latin typeface="Arial"/>
                        </a:defRPr>
                      </a:pPr>
                      <a:r>
                        <a:t>GIOVEDÌ</a:t>
                      </a:r>
                    </a:p>
                  </a:txBody>
                  <a:tcPr marL="18288" marR="45720" marT="9144" marB="9144">
                    <a:solidFill>
                      <a:srgbClr val="FFFFFF"/>
                    </a:solidFill>
                  </a:tcPr>
                </a:tc>
                <a:tc>
                  <a:txBody>
                    <a:bodyPr/>
                    <a:lstStyle/>
                    <a:p>
                      <a:pPr algn="ctr">
                        <a:defRPr sz="1400" b="0">
                          <a:solidFill>
                            <a:srgbClr val="000000"/>
                          </a:solidFill>
                          <a:latin typeface="Arial"/>
                        </a:defRPr>
                      </a:pPr>
                      <a:r>
                        <a:t>22</a:t>
                      </a:r>
                    </a:p>
                  </a:txBody>
                  <a:tcPr marL="18288" marR="45720" marT="9144" marB="9144">
                    <a:solidFill>
                      <a:srgbClr val="FFFFFF"/>
                    </a:solidFill>
                  </a:tcPr>
                </a:tc>
                <a:tc>
                  <a:txBody>
                    <a:bodyPr/>
                    <a:lstStyle/>
                    <a:p>
                      <a:pPr algn="ctr">
                        <a:defRPr sz="1400" b="0">
                          <a:solidFill>
                            <a:srgbClr val="000000"/>
                          </a:solidFill>
                          <a:latin typeface="Arial"/>
                        </a:defRPr>
                      </a:pPr>
                      <a:r>
                        <a:t>31</a:t>
                      </a:r>
                    </a:p>
                  </a:txBody>
                  <a:tcPr marL="18288" marR="45720" marT="9144" marB="9144">
                    <a:solidFill>
                      <a:srgbClr val="FFFFFF"/>
                    </a:solidFill>
                  </a:tcPr>
                </a:tc>
                <a:tc>
                  <a:txBody>
                    <a:bodyPr/>
                    <a:lstStyle/>
                    <a:p>
                      <a:pPr algn="ctr">
                        <a:defRPr sz="1400" b="0">
                          <a:solidFill>
                            <a:srgbClr val="000000"/>
                          </a:solidFill>
                          <a:latin typeface="Arial"/>
                        </a:defRPr>
                      </a:pPr>
                      <a:r>
                        <a:t>69%</a:t>
                      </a:r>
                    </a:p>
                  </a:txBody>
                  <a:tcPr marL="18288" marR="45720" marT="9144" marB="9144">
                    <a:solidFill>
                      <a:srgbClr val="FFFFFF"/>
                    </a:solidFill>
                  </a:tcPr>
                </a:tc>
                <a:tc>
                  <a:txBody>
                    <a:bodyPr/>
                    <a:lstStyle/>
                    <a:p>
                      <a:pPr algn="ctr">
                        <a:defRPr sz="1400" b="0">
                          <a:solidFill>
                            <a:srgbClr val="000000"/>
                          </a:solidFill>
                          <a:latin typeface="Arial"/>
                        </a:defRPr>
                      </a:pPr>
                      <a:r>
                        <a:t>SERENO</a:t>
                      </a:r>
                    </a:p>
                  </a:txBody>
                  <a:tcPr marL="18288" marR="45720" marT="9144" marB="9144">
                    <a:solidFill>
                      <a:srgbClr val="FFFFFF"/>
                    </a:solidFill>
                  </a:tcPr>
                </a:tc>
                <a:tc rowSpan="7">
                  <a:txBody>
                    <a:bodyPr/>
                    <a:lstStyle/>
                    <a:p>
                      <a:pPr algn="ctr"/>
                      <a:r>
                        <a:rPr lang="it-IT" sz="1400" dirty="0">
                          <a:solidFill>
                            <a:srgbClr val="000000"/>
                          </a:solidFill>
                          <a:latin typeface="Arial Narrow"/>
                        </a:rPr>
                        <a:t>CRISI MEDIO-ORIENTE e PENISOLA ARABICA: costi di trasporto ancora sostenuti.</a:t>
                      </a:r>
                    </a:p>
                    <a:p>
                      <a:pPr algn="ctr"/>
                      <a:endParaRPr lang="it-IT" sz="500" dirty="0">
                        <a:solidFill>
                          <a:srgbClr val="000000"/>
                        </a:solidFill>
                        <a:latin typeface="Arial Narrow"/>
                      </a:endParaRPr>
                    </a:p>
                    <a:p>
                      <a:pPr algn="ctr"/>
                      <a:r>
                        <a:rPr lang="it-IT" sz="1400" dirty="0">
                          <a:solidFill>
                            <a:srgbClr val="000000"/>
                          </a:solidFill>
                          <a:latin typeface="Arial Narrow"/>
                        </a:rPr>
                        <a:t>CONDIZIONI METEOROLOGICHE: le recenti ondate di caldo hanno compromesso le colture degli ortaggi più sensibili.</a:t>
                      </a:r>
                    </a:p>
                    <a:p>
                      <a:pPr algn="ctr"/>
                      <a:endParaRPr lang="it-IT" sz="500" dirty="0">
                        <a:solidFill>
                          <a:srgbClr val="000000"/>
                        </a:solidFill>
                        <a:latin typeface="Arial Narrow"/>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it-IT" sz="1400" dirty="0">
                          <a:solidFill>
                            <a:srgbClr val="000000"/>
                          </a:solidFill>
                          <a:latin typeface="Arial Narrow"/>
                        </a:rPr>
                        <a:t>CONSUMI ESTIVI: in ripresa, in relazione al rientro di consumatori e venditori al dettaglio in città.</a:t>
                      </a:r>
                    </a:p>
                  </a:txBody>
                  <a:tcPr marL="73152" marR="73152" marT="91440">
                    <a:solidFill>
                      <a:srgbClr val="FFFFFF"/>
                    </a:solidFill>
                  </a:tcPr>
                </a:tc>
                <a:extLst>
                  <a:ext uri="{0D108BD9-81ED-4DB2-BD59-A6C34878D82A}">
                    <a16:rowId xmlns:a16="http://schemas.microsoft.com/office/drawing/2014/main" val="10001"/>
                  </a:ext>
                </a:extLst>
              </a:tr>
              <a:tr h="274320">
                <a:tc>
                  <a:txBody>
                    <a:bodyPr/>
                    <a:lstStyle/>
                    <a:p>
                      <a:pPr algn="ctr">
                        <a:defRPr sz="1400" b="0">
                          <a:solidFill>
                            <a:srgbClr val="000000"/>
                          </a:solidFill>
                          <a:latin typeface="Arial"/>
                        </a:defRPr>
                      </a:pPr>
                      <a:r>
                        <a:t>28/08/2026</a:t>
                      </a:r>
                    </a:p>
                  </a:txBody>
                  <a:tcPr marL="18288" marR="45720" marT="9144" marB="9144">
                    <a:solidFill>
                      <a:srgbClr val="FFFFFF"/>
                    </a:solidFill>
                  </a:tcPr>
                </a:tc>
                <a:tc>
                  <a:txBody>
                    <a:bodyPr/>
                    <a:lstStyle/>
                    <a:p>
                      <a:pPr algn="ctr">
                        <a:defRPr sz="1400" b="0">
                          <a:solidFill>
                            <a:srgbClr val="000000"/>
                          </a:solidFill>
                          <a:latin typeface="Arial"/>
                        </a:defRPr>
                      </a:pPr>
                      <a:r>
                        <a:t>VENERDÌ</a:t>
                      </a:r>
                    </a:p>
                  </a:txBody>
                  <a:tcPr marL="18288" marR="45720" marT="9144" marB="9144">
                    <a:solidFill>
                      <a:srgbClr val="FFFFFF"/>
                    </a:solidFill>
                  </a:tcPr>
                </a:tc>
                <a:tc>
                  <a:txBody>
                    <a:bodyPr/>
                    <a:lstStyle/>
                    <a:p>
                      <a:pPr algn="ctr">
                        <a:defRPr sz="1400" b="0">
                          <a:solidFill>
                            <a:srgbClr val="000000"/>
                          </a:solidFill>
                          <a:latin typeface="Arial"/>
                        </a:defRPr>
                      </a:pPr>
                      <a:r>
                        <a:t>21</a:t>
                      </a:r>
                    </a:p>
                  </a:txBody>
                  <a:tcPr marL="18288" marR="45720" marT="9144" marB="9144">
                    <a:solidFill>
                      <a:srgbClr val="FFFFFF"/>
                    </a:solidFill>
                  </a:tcPr>
                </a:tc>
                <a:tc>
                  <a:txBody>
                    <a:bodyPr/>
                    <a:lstStyle/>
                    <a:p>
                      <a:pPr algn="ctr">
                        <a:defRPr sz="1400" b="0">
                          <a:solidFill>
                            <a:srgbClr val="000000"/>
                          </a:solidFill>
                          <a:latin typeface="Arial"/>
                        </a:defRPr>
                      </a:pPr>
                      <a:r>
                        <a:t>32</a:t>
                      </a:r>
                    </a:p>
                  </a:txBody>
                  <a:tcPr marL="18288" marR="45720" marT="9144" marB="9144">
                    <a:solidFill>
                      <a:srgbClr val="FFFFFF"/>
                    </a:solidFill>
                  </a:tcPr>
                </a:tc>
                <a:tc>
                  <a:txBody>
                    <a:bodyPr/>
                    <a:lstStyle/>
                    <a:p>
                      <a:pPr algn="ctr">
                        <a:defRPr sz="1400" b="0">
                          <a:solidFill>
                            <a:srgbClr val="000000"/>
                          </a:solidFill>
                          <a:latin typeface="Arial"/>
                        </a:defRPr>
                      </a:pPr>
                      <a:r>
                        <a:t>79%</a:t>
                      </a:r>
                    </a:p>
                  </a:txBody>
                  <a:tcPr marL="18288" marR="45720" marT="9144" marB="9144">
                    <a:solidFill>
                      <a:srgbClr val="FFFFFF"/>
                    </a:solidFill>
                  </a:tcPr>
                </a:tc>
                <a:tc>
                  <a:txBody>
                    <a:bodyPr/>
                    <a:lstStyle/>
                    <a:p>
                      <a:pPr algn="ctr">
                        <a:defRPr sz="1400" b="0">
                          <a:solidFill>
                            <a:srgbClr val="000000"/>
                          </a:solidFill>
                          <a:latin typeface="Arial"/>
                        </a:defRPr>
                      </a:pPr>
                      <a:r>
                        <a:t>PIOGGIA</a:t>
                      </a:r>
                    </a:p>
                  </a:txBody>
                  <a:tcPr marL="18288" marR="45720" marT="9144" marB="9144">
                    <a:solidFill>
                      <a:srgbClr val="FFFFFF"/>
                    </a:solidFill>
                  </a:tcPr>
                </a:tc>
                <a:tc vMerge="1">
                  <a:txBody>
                    <a:bodyPr/>
                    <a:lstStyle/>
                    <a:p>
                      <a:endParaRPr/>
                    </a:p>
                  </a:txBody>
                  <a:tcPr/>
                </a:tc>
                <a:extLst>
                  <a:ext uri="{0D108BD9-81ED-4DB2-BD59-A6C34878D82A}">
                    <a16:rowId xmlns:a16="http://schemas.microsoft.com/office/drawing/2014/main" val="10002"/>
                  </a:ext>
                </a:extLst>
              </a:tr>
              <a:tr h="274320">
                <a:tc>
                  <a:txBody>
                    <a:bodyPr/>
                    <a:lstStyle/>
                    <a:p>
                      <a:pPr algn="ctr">
                        <a:defRPr sz="1400" b="0">
                          <a:solidFill>
                            <a:srgbClr val="000000"/>
                          </a:solidFill>
                          <a:latin typeface="Arial"/>
                        </a:defRPr>
                      </a:pPr>
                      <a:r>
                        <a:t>29/08/2026</a:t>
                      </a:r>
                    </a:p>
                  </a:txBody>
                  <a:tcPr marL="18288" marR="45720" marT="9144" marB="9144">
                    <a:solidFill>
                      <a:srgbClr val="FFFFFF"/>
                    </a:solidFill>
                  </a:tcPr>
                </a:tc>
                <a:tc>
                  <a:txBody>
                    <a:bodyPr/>
                    <a:lstStyle/>
                    <a:p>
                      <a:pPr algn="ctr">
                        <a:defRPr sz="1400" b="0">
                          <a:solidFill>
                            <a:srgbClr val="000000"/>
                          </a:solidFill>
                          <a:latin typeface="Arial"/>
                        </a:defRPr>
                      </a:pPr>
                      <a:r>
                        <a:t>SABATO</a:t>
                      </a:r>
                    </a:p>
                  </a:txBody>
                  <a:tcPr marL="18288" marR="45720" marT="9144" marB="9144">
                    <a:solidFill>
                      <a:srgbClr val="FFFFFF"/>
                    </a:solidFill>
                  </a:tcPr>
                </a:tc>
                <a:tc>
                  <a:txBody>
                    <a:bodyPr/>
                    <a:lstStyle/>
                    <a:p>
                      <a:pPr algn="ctr">
                        <a:defRPr sz="1400" b="0">
                          <a:solidFill>
                            <a:srgbClr val="000000"/>
                          </a:solidFill>
                          <a:latin typeface="Arial"/>
                        </a:defRPr>
                      </a:pPr>
                      <a:r>
                        <a:t>20</a:t>
                      </a:r>
                    </a:p>
                  </a:txBody>
                  <a:tcPr marL="18288" marR="45720" marT="9144" marB="9144">
                    <a:solidFill>
                      <a:srgbClr val="FFFFFF"/>
                    </a:solidFill>
                  </a:tcPr>
                </a:tc>
                <a:tc>
                  <a:txBody>
                    <a:bodyPr/>
                    <a:lstStyle/>
                    <a:p>
                      <a:pPr algn="ctr">
                        <a:defRPr sz="1400" b="0">
                          <a:solidFill>
                            <a:srgbClr val="000000"/>
                          </a:solidFill>
                          <a:latin typeface="Arial"/>
                        </a:defRPr>
                      </a:pPr>
                      <a:r>
                        <a:t>32</a:t>
                      </a:r>
                    </a:p>
                  </a:txBody>
                  <a:tcPr marL="18288" marR="45720" marT="9144" marB="9144">
                    <a:solidFill>
                      <a:srgbClr val="FFFFFF"/>
                    </a:solidFill>
                  </a:tcPr>
                </a:tc>
                <a:tc>
                  <a:txBody>
                    <a:bodyPr/>
                    <a:lstStyle/>
                    <a:p>
                      <a:pPr algn="ctr">
                        <a:defRPr sz="1400" b="0">
                          <a:solidFill>
                            <a:srgbClr val="000000"/>
                          </a:solidFill>
                          <a:latin typeface="Arial"/>
                        </a:defRPr>
                      </a:pPr>
                      <a:r>
                        <a:t>74%</a:t>
                      </a:r>
                    </a:p>
                  </a:txBody>
                  <a:tcPr marL="18288" marR="45720" marT="9144" marB="9144">
                    <a:solidFill>
                      <a:srgbClr val="FFFFFF"/>
                    </a:solidFill>
                  </a:tcPr>
                </a:tc>
                <a:tc>
                  <a:txBody>
                    <a:bodyPr/>
                    <a:lstStyle/>
                    <a:p>
                      <a:pPr algn="ctr">
                        <a:defRPr sz="1400" b="0">
                          <a:solidFill>
                            <a:srgbClr val="000000"/>
                          </a:solidFill>
                          <a:latin typeface="Arial"/>
                        </a:defRPr>
                      </a:pPr>
                      <a:r>
                        <a:t>SERENO</a:t>
                      </a:r>
                    </a:p>
                  </a:txBody>
                  <a:tcPr marL="18288" marR="45720" marT="9144" marB="9144">
                    <a:solidFill>
                      <a:srgbClr val="FFFFFF"/>
                    </a:solidFill>
                  </a:tcPr>
                </a:tc>
                <a:tc vMerge="1">
                  <a:txBody>
                    <a:bodyPr/>
                    <a:lstStyle/>
                    <a:p>
                      <a:endParaRPr/>
                    </a:p>
                  </a:txBody>
                  <a:tcPr/>
                </a:tc>
                <a:extLst>
                  <a:ext uri="{0D108BD9-81ED-4DB2-BD59-A6C34878D82A}">
                    <a16:rowId xmlns:a16="http://schemas.microsoft.com/office/drawing/2014/main" val="10003"/>
                  </a:ext>
                </a:extLst>
              </a:tr>
              <a:tr h="274320">
                <a:tc>
                  <a:txBody>
                    <a:bodyPr/>
                    <a:lstStyle/>
                    <a:p>
                      <a:pPr algn="ctr">
                        <a:defRPr sz="1400" b="0">
                          <a:solidFill>
                            <a:srgbClr val="000000"/>
                          </a:solidFill>
                          <a:latin typeface="Arial"/>
                        </a:defRPr>
                      </a:pPr>
                      <a:r>
                        <a:t>30/08/2026</a:t>
                      </a:r>
                    </a:p>
                  </a:txBody>
                  <a:tcPr marL="18288" marR="45720" marT="9144" marB="9144">
                    <a:solidFill>
                      <a:srgbClr val="FFFFFF"/>
                    </a:solidFill>
                  </a:tcPr>
                </a:tc>
                <a:tc>
                  <a:txBody>
                    <a:bodyPr/>
                    <a:lstStyle/>
                    <a:p>
                      <a:pPr algn="ctr">
                        <a:defRPr sz="1400" b="0">
                          <a:solidFill>
                            <a:srgbClr val="000000"/>
                          </a:solidFill>
                          <a:latin typeface="Arial"/>
                        </a:defRPr>
                      </a:pPr>
                      <a:r>
                        <a:t>DOMENICA</a:t>
                      </a:r>
                    </a:p>
                  </a:txBody>
                  <a:tcPr marL="18288" marR="45720" marT="9144" marB="9144">
                    <a:solidFill>
                      <a:srgbClr val="FFFFFF"/>
                    </a:solidFill>
                  </a:tcPr>
                </a:tc>
                <a:tc>
                  <a:txBody>
                    <a:bodyPr/>
                    <a:lstStyle/>
                    <a:p>
                      <a:pPr algn="ctr">
                        <a:defRPr sz="1400" b="0">
                          <a:solidFill>
                            <a:srgbClr val="000000"/>
                          </a:solidFill>
                          <a:latin typeface="Arial"/>
                        </a:defRPr>
                      </a:pPr>
                      <a:r>
                        <a:t>18</a:t>
                      </a:r>
                    </a:p>
                  </a:txBody>
                  <a:tcPr marL="18288" marR="45720" marT="9144" marB="9144">
                    <a:solidFill>
                      <a:srgbClr val="FFFFFF"/>
                    </a:solidFill>
                  </a:tcPr>
                </a:tc>
                <a:tc>
                  <a:txBody>
                    <a:bodyPr/>
                    <a:lstStyle/>
                    <a:p>
                      <a:pPr algn="ctr">
                        <a:defRPr sz="1400" b="0">
                          <a:solidFill>
                            <a:srgbClr val="000000"/>
                          </a:solidFill>
                          <a:latin typeface="Arial"/>
                        </a:defRPr>
                      </a:pPr>
                      <a:r>
                        <a:t>31</a:t>
                      </a:r>
                    </a:p>
                  </a:txBody>
                  <a:tcPr marL="18288" marR="45720" marT="9144" marB="9144">
                    <a:solidFill>
                      <a:srgbClr val="FFFFFF"/>
                    </a:solidFill>
                  </a:tcPr>
                </a:tc>
                <a:tc>
                  <a:txBody>
                    <a:bodyPr/>
                    <a:lstStyle/>
                    <a:p>
                      <a:pPr algn="ctr">
                        <a:defRPr sz="1400" b="0">
                          <a:solidFill>
                            <a:srgbClr val="000000"/>
                          </a:solidFill>
                          <a:latin typeface="Arial"/>
                        </a:defRPr>
                      </a:pPr>
                      <a:r>
                        <a:t>63%</a:t>
                      </a:r>
                    </a:p>
                  </a:txBody>
                  <a:tcPr marL="18288" marR="45720" marT="9144" marB="9144">
                    <a:solidFill>
                      <a:srgbClr val="FFFFFF"/>
                    </a:solidFill>
                  </a:tcPr>
                </a:tc>
                <a:tc>
                  <a:txBody>
                    <a:bodyPr/>
                    <a:lstStyle/>
                    <a:p>
                      <a:pPr algn="ctr">
                        <a:defRPr sz="1400" b="0">
                          <a:solidFill>
                            <a:srgbClr val="000000"/>
                          </a:solidFill>
                          <a:latin typeface="Arial"/>
                        </a:defRPr>
                      </a:pPr>
                      <a:r>
                        <a:t>SERENO</a:t>
                      </a:r>
                    </a:p>
                  </a:txBody>
                  <a:tcPr marL="18288" marR="45720" marT="9144" marB="9144">
                    <a:solidFill>
                      <a:srgbClr val="FFFFFF"/>
                    </a:solidFill>
                  </a:tcPr>
                </a:tc>
                <a:tc vMerge="1">
                  <a:txBody>
                    <a:bodyPr/>
                    <a:lstStyle/>
                    <a:p>
                      <a:endParaRPr/>
                    </a:p>
                  </a:txBody>
                  <a:tcPr/>
                </a:tc>
                <a:extLst>
                  <a:ext uri="{0D108BD9-81ED-4DB2-BD59-A6C34878D82A}">
                    <a16:rowId xmlns:a16="http://schemas.microsoft.com/office/drawing/2014/main" val="10004"/>
                  </a:ext>
                </a:extLst>
              </a:tr>
              <a:tr h="274320">
                <a:tc>
                  <a:txBody>
                    <a:bodyPr/>
                    <a:lstStyle/>
                    <a:p>
                      <a:pPr algn="ctr">
                        <a:defRPr sz="1400" b="0">
                          <a:solidFill>
                            <a:srgbClr val="000000"/>
                          </a:solidFill>
                          <a:latin typeface="Arial"/>
                        </a:defRPr>
                      </a:pPr>
                      <a:r>
                        <a:t>31/08/2026</a:t>
                      </a:r>
                    </a:p>
                  </a:txBody>
                  <a:tcPr marL="18288" marR="45720" marT="9144" marB="9144">
                    <a:solidFill>
                      <a:srgbClr val="F8CBAD"/>
                    </a:solidFill>
                  </a:tcPr>
                </a:tc>
                <a:tc>
                  <a:txBody>
                    <a:bodyPr/>
                    <a:lstStyle/>
                    <a:p>
                      <a:pPr algn="ctr">
                        <a:defRPr sz="1400" b="0">
                          <a:solidFill>
                            <a:srgbClr val="000000"/>
                          </a:solidFill>
                          <a:latin typeface="Arial"/>
                        </a:defRPr>
                      </a:pPr>
                      <a:r>
                        <a:t>LUNEDÌ</a:t>
                      </a:r>
                    </a:p>
                  </a:txBody>
                  <a:tcPr marL="18288" marR="45720" marT="9144" marB="9144">
                    <a:solidFill>
                      <a:srgbClr val="F8CBAD"/>
                    </a:solidFill>
                  </a:tcPr>
                </a:tc>
                <a:tc>
                  <a:txBody>
                    <a:bodyPr/>
                    <a:lstStyle/>
                    <a:p>
                      <a:pPr algn="ctr">
                        <a:defRPr sz="1400" b="0">
                          <a:solidFill>
                            <a:srgbClr val="000000"/>
                          </a:solidFill>
                          <a:latin typeface="Arial"/>
                        </a:defRPr>
                      </a:pPr>
                      <a:r>
                        <a:t>19</a:t>
                      </a:r>
                    </a:p>
                  </a:txBody>
                  <a:tcPr marL="18288" marR="45720" marT="9144" marB="9144">
                    <a:solidFill>
                      <a:srgbClr val="F8CBAD"/>
                    </a:solidFill>
                  </a:tcPr>
                </a:tc>
                <a:tc>
                  <a:txBody>
                    <a:bodyPr/>
                    <a:lstStyle/>
                    <a:p>
                      <a:pPr algn="ctr">
                        <a:defRPr sz="1400" b="0">
                          <a:solidFill>
                            <a:srgbClr val="000000"/>
                          </a:solidFill>
                          <a:latin typeface="Arial"/>
                        </a:defRPr>
                      </a:pPr>
                      <a:r>
                        <a:t>32</a:t>
                      </a:r>
                    </a:p>
                  </a:txBody>
                  <a:tcPr marL="18288" marR="45720" marT="9144" marB="9144">
                    <a:solidFill>
                      <a:srgbClr val="F8CBAD"/>
                    </a:solidFill>
                  </a:tcPr>
                </a:tc>
                <a:tc>
                  <a:txBody>
                    <a:bodyPr/>
                    <a:lstStyle/>
                    <a:p>
                      <a:pPr algn="ctr">
                        <a:defRPr sz="1400" b="0">
                          <a:solidFill>
                            <a:srgbClr val="000000"/>
                          </a:solidFill>
                          <a:latin typeface="Arial"/>
                        </a:defRPr>
                      </a:pPr>
                      <a:r>
                        <a:t>72%</a:t>
                      </a:r>
                    </a:p>
                  </a:txBody>
                  <a:tcPr marL="18288" marR="45720" marT="9144" marB="9144">
                    <a:solidFill>
                      <a:srgbClr val="F8CBAD"/>
                    </a:solidFill>
                  </a:tcPr>
                </a:tc>
                <a:tc>
                  <a:txBody>
                    <a:bodyPr/>
                    <a:lstStyle/>
                    <a:p>
                      <a:pPr algn="ctr">
                        <a:defRPr sz="1400" b="0">
                          <a:solidFill>
                            <a:srgbClr val="000000"/>
                          </a:solidFill>
                          <a:latin typeface="Arial"/>
                        </a:defRPr>
                      </a:pPr>
                      <a:r>
                        <a:t>SERENO</a:t>
                      </a:r>
                    </a:p>
                  </a:txBody>
                  <a:tcPr marL="18288" marR="45720" marT="9144" marB="9144">
                    <a:solidFill>
                      <a:srgbClr val="F8CBAD"/>
                    </a:solidFill>
                  </a:tcPr>
                </a:tc>
                <a:tc vMerge="1">
                  <a:txBody>
                    <a:bodyPr/>
                    <a:lstStyle/>
                    <a:p>
                      <a:endParaRPr/>
                    </a:p>
                  </a:txBody>
                  <a:tcPr/>
                </a:tc>
                <a:extLst>
                  <a:ext uri="{0D108BD9-81ED-4DB2-BD59-A6C34878D82A}">
                    <a16:rowId xmlns:a16="http://schemas.microsoft.com/office/drawing/2014/main" val="10005"/>
                  </a:ext>
                </a:extLst>
              </a:tr>
              <a:tr h="274320">
                <a:tc>
                  <a:txBody>
                    <a:bodyPr/>
                    <a:lstStyle/>
                    <a:p>
                      <a:pPr algn="ctr">
                        <a:defRPr sz="1400" b="0">
                          <a:solidFill>
                            <a:srgbClr val="000000"/>
                          </a:solidFill>
                          <a:latin typeface="Arial"/>
                        </a:defRPr>
                      </a:pPr>
                      <a:r>
                        <a:t>01/09/2026</a:t>
                      </a:r>
                    </a:p>
                  </a:txBody>
                  <a:tcPr marL="18288" marR="45720" marT="9144" marB="9144">
                    <a:solidFill>
                      <a:srgbClr val="F8CBAD"/>
                    </a:solidFill>
                  </a:tcPr>
                </a:tc>
                <a:tc>
                  <a:txBody>
                    <a:bodyPr/>
                    <a:lstStyle/>
                    <a:p>
                      <a:pPr algn="ctr">
                        <a:defRPr sz="1400" b="0">
                          <a:solidFill>
                            <a:srgbClr val="000000"/>
                          </a:solidFill>
                          <a:latin typeface="Arial"/>
                        </a:defRPr>
                      </a:pPr>
                      <a:r>
                        <a:t>MARTEDÌ</a:t>
                      </a:r>
                    </a:p>
                  </a:txBody>
                  <a:tcPr marL="18288" marR="45720" marT="9144" marB="9144">
                    <a:solidFill>
                      <a:srgbClr val="F8CBAD"/>
                    </a:solidFill>
                  </a:tcPr>
                </a:tc>
                <a:tc>
                  <a:txBody>
                    <a:bodyPr/>
                    <a:lstStyle/>
                    <a:p>
                      <a:pPr algn="ctr">
                        <a:defRPr sz="1400" b="0">
                          <a:solidFill>
                            <a:srgbClr val="000000"/>
                          </a:solidFill>
                          <a:latin typeface="Arial"/>
                        </a:defRPr>
                      </a:pPr>
                      <a:r>
                        <a:t>21</a:t>
                      </a:r>
                    </a:p>
                  </a:txBody>
                  <a:tcPr marL="18288" marR="45720" marT="9144" marB="9144">
                    <a:solidFill>
                      <a:srgbClr val="F8CBAD"/>
                    </a:solidFill>
                  </a:tcPr>
                </a:tc>
                <a:tc>
                  <a:txBody>
                    <a:bodyPr/>
                    <a:lstStyle/>
                    <a:p>
                      <a:pPr algn="ctr">
                        <a:defRPr sz="1400" b="0">
                          <a:solidFill>
                            <a:srgbClr val="000000"/>
                          </a:solidFill>
                          <a:latin typeface="Arial"/>
                        </a:defRPr>
                      </a:pPr>
                      <a:r>
                        <a:t>31</a:t>
                      </a:r>
                    </a:p>
                  </a:txBody>
                  <a:tcPr marL="18288" marR="45720" marT="9144" marB="9144">
                    <a:solidFill>
                      <a:srgbClr val="F8CBAD"/>
                    </a:solidFill>
                  </a:tcPr>
                </a:tc>
                <a:tc>
                  <a:txBody>
                    <a:bodyPr/>
                    <a:lstStyle/>
                    <a:p>
                      <a:pPr algn="ctr">
                        <a:defRPr sz="1400" b="0">
                          <a:solidFill>
                            <a:srgbClr val="000000"/>
                          </a:solidFill>
                          <a:latin typeface="Arial"/>
                        </a:defRPr>
                      </a:pPr>
                      <a:r>
                        <a:t>63%</a:t>
                      </a:r>
                    </a:p>
                  </a:txBody>
                  <a:tcPr marL="18288" marR="45720" marT="9144" marB="9144">
                    <a:solidFill>
                      <a:srgbClr val="F8CBAD"/>
                    </a:solidFill>
                  </a:tcPr>
                </a:tc>
                <a:tc>
                  <a:txBody>
                    <a:bodyPr/>
                    <a:lstStyle/>
                    <a:p>
                      <a:pPr algn="ctr">
                        <a:defRPr sz="1400" b="0">
                          <a:solidFill>
                            <a:srgbClr val="000000"/>
                          </a:solidFill>
                          <a:latin typeface="Arial"/>
                        </a:defRPr>
                      </a:pPr>
                      <a:r>
                        <a:t>SERENO</a:t>
                      </a:r>
                    </a:p>
                  </a:txBody>
                  <a:tcPr marL="18288" marR="45720" marT="9144" marB="9144">
                    <a:solidFill>
                      <a:srgbClr val="F8CBAD"/>
                    </a:solidFill>
                  </a:tcPr>
                </a:tc>
                <a:tc vMerge="1">
                  <a:txBody>
                    <a:bodyPr/>
                    <a:lstStyle/>
                    <a:p>
                      <a:endParaRPr/>
                    </a:p>
                  </a:txBody>
                  <a:tcPr/>
                </a:tc>
                <a:extLst>
                  <a:ext uri="{0D108BD9-81ED-4DB2-BD59-A6C34878D82A}">
                    <a16:rowId xmlns:a16="http://schemas.microsoft.com/office/drawing/2014/main" val="10006"/>
                  </a:ext>
                </a:extLst>
              </a:tr>
              <a:tr h="274320">
                <a:tc>
                  <a:txBody>
                    <a:bodyPr/>
                    <a:lstStyle/>
                    <a:p>
                      <a:pPr algn="ctr">
                        <a:defRPr sz="1400" b="0">
                          <a:solidFill>
                            <a:srgbClr val="000000"/>
                          </a:solidFill>
                          <a:latin typeface="Arial"/>
                        </a:defRPr>
                      </a:pPr>
                      <a:r>
                        <a:t>02/09/2026</a:t>
                      </a:r>
                    </a:p>
                  </a:txBody>
                  <a:tcPr marL="18288" marR="45720" marT="9144" marB="9144">
                    <a:solidFill>
                      <a:srgbClr val="F8CBAD"/>
                    </a:solidFill>
                  </a:tcPr>
                </a:tc>
                <a:tc>
                  <a:txBody>
                    <a:bodyPr/>
                    <a:lstStyle/>
                    <a:p>
                      <a:pPr algn="ctr">
                        <a:defRPr sz="1400" b="0">
                          <a:solidFill>
                            <a:srgbClr val="000000"/>
                          </a:solidFill>
                          <a:latin typeface="Arial"/>
                        </a:defRPr>
                      </a:pPr>
                      <a:r>
                        <a:t>MERCOLEDÌ</a:t>
                      </a:r>
                    </a:p>
                  </a:txBody>
                  <a:tcPr marL="18288" marR="45720" marT="9144" marB="9144">
                    <a:solidFill>
                      <a:srgbClr val="F8CBAD"/>
                    </a:solidFill>
                  </a:tcPr>
                </a:tc>
                <a:tc>
                  <a:txBody>
                    <a:bodyPr/>
                    <a:lstStyle/>
                    <a:p>
                      <a:pPr algn="ctr">
                        <a:defRPr sz="1400" b="0">
                          <a:solidFill>
                            <a:srgbClr val="000000"/>
                          </a:solidFill>
                          <a:latin typeface="Arial"/>
                        </a:defRPr>
                      </a:pPr>
                      <a:r>
                        <a:t>21</a:t>
                      </a:r>
                    </a:p>
                  </a:txBody>
                  <a:tcPr marL="18288" marR="45720" marT="9144" marB="9144">
                    <a:solidFill>
                      <a:srgbClr val="F8CBAD"/>
                    </a:solidFill>
                  </a:tcPr>
                </a:tc>
                <a:tc>
                  <a:txBody>
                    <a:bodyPr/>
                    <a:lstStyle/>
                    <a:p>
                      <a:pPr algn="ctr">
                        <a:defRPr sz="1400" b="0">
                          <a:solidFill>
                            <a:srgbClr val="000000"/>
                          </a:solidFill>
                          <a:latin typeface="Arial"/>
                        </a:defRPr>
                      </a:pPr>
                      <a:r>
                        <a:t>32</a:t>
                      </a:r>
                    </a:p>
                  </a:txBody>
                  <a:tcPr marL="18288" marR="45720" marT="9144" marB="9144">
                    <a:solidFill>
                      <a:srgbClr val="F8CBAD"/>
                    </a:solidFill>
                  </a:tcPr>
                </a:tc>
                <a:tc>
                  <a:txBody>
                    <a:bodyPr/>
                    <a:lstStyle/>
                    <a:p>
                      <a:pPr algn="ctr">
                        <a:defRPr sz="1400" b="0">
                          <a:solidFill>
                            <a:srgbClr val="000000"/>
                          </a:solidFill>
                          <a:latin typeface="Arial"/>
                        </a:defRPr>
                      </a:pPr>
                      <a:r>
                        <a:t>62%</a:t>
                      </a:r>
                    </a:p>
                  </a:txBody>
                  <a:tcPr marL="18288" marR="45720" marT="9144" marB="9144">
                    <a:solidFill>
                      <a:srgbClr val="F8CBAD"/>
                    </a:solidFill>
                  </a:tcPr>
                </a:tc>
                <a:tc>
                  <a:txBody>
                    <a:bodyPr/>
                    <a:lstStyle/>
                    <a:p>
                      <a:pPr algn="ctr">
                        <a:defRPr sz="1400" b="0">
                          <a:solidFill>
                            <a:srgbClr val="000000"/>
                          </a:solidFill>
                          <a:latin typeface="Arial"/>
                        </a:defRPr>
                      </a:pPr>
                      <a:r>
                        <a:rPr dirty="0"/>
                        <a:t>SERENO</a:t>
                      </a:r>
                    </a:p>
                  </a:txBody>
                  <a:tcPr marL="18288" marR="45720" marT="9144" marB="9144">
                    <a:solidFill>
                      <a:srgbClr val="F8CBAD"/>
                    </a:solidFill>
                  </a:tcPr>
                </a:tc>
                <a:tc vMerge="1">
                  <a:txBody>
                    <a:bodyPr/>
                    <a:lstStyle/>
                    <a:p>
                      <a:endParaRPr/>
                    </a:p>
                  </a:txBody>
                  <a:tcPr/>
                </a:tc>
                <a:extLst>
                  <a:ext uri="{0D108BD9-81ED-4DB2-BD59-A6C34878D82A}">
                    <a16:rowId xmlns:a16="http://schemas.microsoft.com/office/drawing/2014/main" val="10007"/>
                  </a:ext>
                </a:extLst>
              </a:tr>
            </a:tbl>
          </a:graphicData>
        </a:graphic>
      </p:graphicFrame>
      <p:cxnSp>
        <p:nvCxnSpPr>
          <p:cNvPr id="12" name="Connector 11"/>
          <p:cNvCxnSpPr/>
          <p:nvPr/>
        </p:nvCxnSpPr>
        <p:spPr>
          <a:xfrm>
            <a:off x="320040" y="1783080"/>
            <a:ext cx="0" cy="224028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13" name="Connector 12"/>
          <p:cNvCxnSpPr/>
          <p:nvPr/>
        </p:nvCxnSpPr>
        <p:spPr>
          <a:xfrm>
            <a:off x="1783080" y="1783080"/>
            <a:ext cx="0" cy="224028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14" name="Connector 13"/>
          <p:cNvCxnSpPr/>
          <p:nvPr/>
        </p:nvCxnSpPr>
        <p:spPr>
          <a:xfrm>
            <a:off x="3154680" y="1783080"/>
            <a:ext cx="0" cy="224028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15" name="Connector 14"/>
          <p:cNvCxnSpPr/>
          <p:nvPr/>
        </p:nvCxnSpPr>
        <p:spPr>
          <a:xfrm>
            <a:off x="4251960" y="1783080"/>
            <a:ext cx="0" cy="224028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16" name="Connector 15"/>
          <p:cNvCxnSpPr/>
          <p:nvPr/>
        </p:nvCxnSpPr>
        <p:spPr>
          <a:xfrm>
            <a:off x="5349240" y="1783080"/>
            <a:ext cx="0" cy="224028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17" name="Connector 16"/>
          <p:cNvCxnSpPr/>
          <p:nvPr/>
        </p:nvCxnSpPr>
        <p:spPr>
          <a:xfrm>
            <a:off x="6629400" y="1783080"/>
            <a:ext cx="0" cy="224028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18" name="Connector 17"/>
          <p:cNvCxnSpPr/>
          <p:nvPr/>
        </p:nvCxnSpPr>
        <p:spPr>
          <a:xfrm>
            <a:off x="8092440" y="1783080"/>
            <a:ext cx="0" cy="224028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19" name="Connector 18"/>
          <p:cNvCxnSpPr/>
          <p:nvPr/>
        </p:nvCxnSpPr>
        <p:spPr>
          <a:xfrm>
            <a:off x="11841479" y="1783080"/>
            <a:ext cx="0" cy="224028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20" name="Connector 19"/>
          <p:cNvCxnSpPr/>
          <p:nvPr/>
        </p:nvCxnSpPr>
        <p:spPr>
          <a:xfrm>
            <a:off x="320040" y="1783080"/>
            <a:ext cx="7772400" cy="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21" name="Connector 20"/>
          <p:cNvCxnSpPr/>
          <p:nvPr/>
        </p:nvCxnSpPr>
        <p:spPr>
          <a:xfrm>
            <a:off x="320040" y="2103120"/>
            <a:ext cx="7772400" cy="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22" name="Connector 21"/>
          <p:cNvCxnSpPr/>
          <p:nvPr/>
        </p:nvCxnSpPr>
        <p:spPr>
          <a:xfrm>
            <a:off x="320040" y="2377440"/>
            <a:ext cx="7772400" cy="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23" name="Connector 22"/>
          <p:cNvCxnSpPr/>
          <p:nvPr/>
        </p:nvCxnSpPr>
        <p:spPr>
          <a:xfrm>
            <a:off x="320040" y="2651760"/>
            <a:ext cx="7772400" cy="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24" name="Connector 23"/>
          <p:cNvCxnSpPr/>
          <p:nvPr/>
        </p:nvCxnSpPr>
        <p:spPr>
          <a:xfrm>
            <a:off x="320040" y="2926080"/>
            <a:ext cx="7772400" cy="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25" name="Connector 24"/>
          <p:cNvCxnSpPr/>
          <p:nvPr/>
        </p:nvCxnSpPr>
        <p:spPr>
          <a:xfrm>
            <a:off x="320040" y="3200400"/>
            <a:ext cx="7772400" cy="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26" name="Connector 25"/>
          <p:cNvCxnSpPr/>
          <p:nvPr/>
        </p:nvCxnSpPr>
        <p:spPr>
          <a:xfrm>
            <a:off x="320040" y="3474720"/>
            <a:ext cx="7772400" cy="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27" name="Connector 26"/>
          <p:cNvCxnSpPr/>
          <p:nvPr/>
        </p:nvCxnSpPr>
        <p:spPr>
          <a:xfrm>
            <a:off x="320040" y="3749040"/>
            <a:ext cx="7772400" cy="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cxnSp>
        <p:nvCxnSpPr>
          <p:cNvPr id="28" name="Connector 27"/>
          <p:cNvCxnSpPr/>
          <p:nvPr/>
        </p:nvCxnSpPr>
        <p:spPr>
          <a:xfrm>
            <a:off x="320040" y="4023360"/>
            <a:ext cx="11521439" cy="0"/>
          </a:xfrm>
          <a:prstGeom prst="line">
            <a:avLst/>
          </a:prstGeom>
          <a:ln w="12700">
            <a:solidFill>
              <a:srgbClr val="D9D9D9"/>
            </a:solidFill>
          </a:ln>
          <a:effectLst/>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320040" y="4206240"/>
            <a:ext cx="4754880" cy="274320"/>
          </a:xfrm>
          <a:prstGeom prst="rect">
            <a:avLst/>
          </a:prstGeom>
          <a:noFill/>
        </p:spPr>
        <p:txBody>
          <a:bodyPr wrap="none">
            <a:spAutoFit/>
          </a:bodyPr>
          <a:lstStyle/>
          <a:p>
            <a:pPr algn="l">
              <a:defRPr sz="1400">
                <a:solidFill>
                  <a:srgbClr val="000000"/>
                </a:solidFill>
                <a:latin typeface="Arial Narrow"/>
              </a:defRPr>
            </a:pPr>
            <a:r>
              <a:t>In arancione evidenziati i giorni di rilevazione.</a:t>
            </a:r>
          </a:p>
        </p:txBody>
      </p:sp>
      <p:sp>
        <p:nvSpPr>
          <p:cNvPr id="31" name="CasellaDiTesto 30">
            <a:extLst>
              <a:ext uri="{FF2B5EF4-FFF2-40B4-BE49-F238E27FC236}">
                <a16:creationId xmlns:a16="http://schemas.microsoft.com/office/drawing/2014/main" id="{6E5AF5F3-9FE3-A301-0B1D-3250725ECC21}"/>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4267047" y="228600"/>
            <a:ext cx="1920240" cy="594360"/>
          </a:xfrm>
          <a:prstGeom prst="rect">
            <a:avLst/>
          </a:prstGeom>
        </p:spPr>
      </p:pic>
      <p:pic>
        <p:nvPicPr>
          <p:cNvPr id="3" name="Picture 2" descr="LOGO_SOGEMI.png"/>
          <p:cNvPicPr>
            <a:picLocks noChangeAspect="1"/>
          </p:cNvPicPr>
          <p:nvPr/>
        </p:nvPicPr>
        <p:blipFill>
          <a:blip r:embed="rId3"/>
          <a:stretch>
            <a:fillRect/>
          </a:stretch>
        </p:blipFill>
        <p:spPr>
          <a:xfrm>
            <a:off x="640080" y="292608"/>
            <a:ext cx="1371600" cy="548640"/>
          </a:xfrm>
          <a:prstGeom prst="rect">
            <a:avLst/>
          </a:prstGeom>
        </p:spPr>
      </p:pic>
      <p:sp>
        <p:nvSpPr>
          <p:cNvPr id="4" name="Rectangle 3"/>
          <p:cNvSpPr/>
          <p:nvPr/>
        </p:nvSpPr>
        <p:spPr>
          <a:xfrm>
            <a:off x="10957255" y="0"/>
            <a:ext cx="1234440" cy="6858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9466783" y="0"/>
            <a:ext cx="1234440" cy="6858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7976311" y="0"/>
            <a:ext cx="1234440" cy="6858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6485839" y="0"/>
            <a:ext cx="1234440" cy="68580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10957255" y="6629400"/>
            <a:ext cx="1234440" cy="2286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9466783" y="6629400"/>
            <a:ext cx="1234440" cy="2286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ectangle 9"/>
          <p:cNvSpPr/>
          <p:nvPr/>
        </p:nvSpPr>
        <p:spPr>
          <a:xfrm>
            <a:off x="7976311" y="6629400"/>
            <a:ext cx="1234440" cy="2286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ectangle 10"/>
          <p:cNvSpPr/>
          <p:nvPr/>
        </p:nvSpPr>
        <p:spPr>
          <a:xfrm>
            <a:off x="6485839" y="6629400"/>
            <a:ext cx="1234440" cy="22860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2438247" y="2971800"/>
            <a:ext cx="7315200" cy="914400"/>
          </a:xfrm>
          <a:prstGeom prst="rect">
            <a:avLst/>
          </a:prstGeom>
          <a:noFill/>
          <a:ln>
            <a:noFill/>
          </a:ln>
          <a:effectLst/>
        </p:spPr>
        <p:txBody>
          <a:bodyPr wrap="none">
            <a:spAutoFit/>
          </a:bodyPr>
          <a:lstStyle/>
          <a:p>
            <a:pPr algn="ctr"/>
            <a:r>
              <a:rPr sz="3900" b="0">
                <a:solidFill>
                  <a:srgbClr val="296AA2"/>
                </a:solidFill>
                <a:latin typeface="Arial Narrow"/>
              </a:rPr>
              <a:t>MERCATO ORTOFRUTTICOLO</a:t>
            </a:r>
          </a:p>
        </p:txBody>
      </p:sp>
      <p:sp>
        <p:nvSpPr>
          <p:cNvPr id="14" name="CasellaDiTesto 13">
            <a:extLst>
              <a:ext uri="{FF2B5EF4-FFF2-40B4-BE49-F238E27FC236}">
                <a16:creationId xmlns:a16="http://schemas.microsoft.com/office/drawing/2014/main" id="{86CFCC92-6A05-679D-37CF-DC272EFA6CCF}"/>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27487"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594799"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662111"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Overview Ortofrutta</a:t>
            </a:r>
          </a:p>
        </p:txBody>
      </p:sp>
      <p:graphicFrame>
        <p:nvGraphicFramePr>
          <p:cNvPr id="11" name="Table 10"/>
          <p:cNvGraphicFramePr>
            <a:graphicFrameLocks noGrp="1"/>
          </p:cNvGraphicFramePr>
          <p:nvPr/>
        </p:nvGraphicFramePr>
        <p:xfrm>
          <a:off x="548640" y="822960"/>
          <a:ext cx="7498080" cy="2642616"/>
        </p:xfrm>
        <a:graphic>
          <a:graphicData uri="http://schemas.openxmlformats.org/drawingml/2006/table">
            <a:tbl>
              <a:tblPr firstRow="1" bandRow="1">
                <a:tableStyleId>{5C22544A-7EE6-4342-B048-85BDC9FD1C3A}</a:tableStyleId>
              </a:tblPr>
              <a:tblGrid>
                <a:gridCol w="1463040">
                  <a:extLst>
                    <a:ext uri="{9D8B030D-6E8A-4147-A177-3AD203B41FA5}">
                      <a16:colId xmlns:a16="http://schemas.microsoft.com/office/drawing/2014/main" val="20000"/>
                    </a:ext>
                  </a:extLst>
                </a:gridCol>
                <a:gridCol w="1097280">
                  <a:extLst>
                    <a:ext uri="{9D8B030D-6E8A-4147-A177-3AD203B41FA5}">
                      <a16:colId xmlns:a16="http://schemas.microsoft.com/office/drawing/2014/main" val="20001"/>
                    </a:ext>
                  </a:extLst>
                </a:gridCol>
                <a:gridCol w="1097280">
                  <a:extLst>
                    <a:ext uri="{9D8B030D-6E8A-4147-A177-3AD203B41FA5}">
                      <a16:colId xmlns:a16="http://schemas.microsoft.com/office/drawing/2014/main" val="20002"/>
                    </a:ext>
                  </a:extLst>
                </a:gridCol>
                <a:gridCol w="1097280">
                  <a:extLst>
                    <a:ext uri="{9D8B030D-6E8A-4147-A177-3AD203B41FA5}">
                      <a16:colId xmlns:a16="http://schemas.microsoft.com/office/drawing/2014/main" val="20003"/>
                    </a:ext>
                  </a:extLst>
                </a:gridCol>
                <a:gridCol w="1097280">
                  <a:extLst>
                    <a:ext uri="{9D8B030D-6E8A-4147-A177-3AD203B41FA5}">
                      <a16:colId xmlns:a16="http://schemas.microsoft.com/office/drawing/2014/main" val="20004"/>
                    </a:ext>
                  </a:extLst>
                </a:gridCol>
                <a:gridCol w="1097280">
                  <a:extLst>
                    <a:ext uri="{9D8B030D-6E8A-4147-A177-3AD203B41FA5}">
                      <a16:colId xmlns:a16="http://schemas.microsoft.com/office/drawing/2014/main" val="20005"/>
                    </a:ext>
                  </a:extLst>
                </a:gridCol>
                <a:gridCol w="548640">
                  <a:extLst>
                    <a:ext uri="{9D8B030D-6E8A-4147-A177-3AD203B41FA5}">
                      <a16:colId xmlns:a16="http://schemas.microsoft.com/office/drawing/2014/main" val="20006"/>
                    </a:ext>
                  </a:extLst>
                </a:gridCol>
              </a:tblGrid>
              <a:tr h="548640">
                <a:tc>
                  <a:txBody>
                    <a:bodyPr/>
                    <a:lstStyle/>
                    <a:p>
                      <a:pPr algn="ctr">
                        <a:defRPr sz="819" b="1">
                          <a:solidFill>
                            <a:srgbClr val="FFFFFF"/>
                          </a:solidFill>
                          <a:latin typeface="Arial"/>
                        </a:defRPr>
                      </a:pPr>
                      <a:r>
                        <a:t>FAMIGLIA</a:t>
                      </a:r>
                    </a:p>
                  </a:txBody>
                  <a:tcPr marL="18288" marR="18288" marT="18288" marB="18288" anchor="ctr">
                    <a:solidFill>
                      <a:srgbClr val="001F5F"/>
                    </a:solidFill>
                  </a:tcPr>
                </a:tc>
                <a:tc>
                  <a:txBody>
                    <a:bodyPr/>
                    <a:lstStyle/>
                    <a:p>
                      <a:pPr algn="ctr">
                        <a:defRPr sz="819" b="1">
                          <a:solidFill>
                            <a:srgbClr val="FFFFFF"/>
                          </a:solidFill>
                          <a:latin typeface="Arial"/>
                        </a:defRPr>
                      </a:pPr>
                      <a:r>
                        <a:t>PREZZO MEDIO SETTIMANA 36 DEL 2025</a:t>
                      </a:r>
                    </a:p>
                  </a:txBody>
                  <a:tcPr marL="18288" marR="18288" marT="18288" marB="18288" anchor="ctr">
                    <a:solidFill>
                      <a:srgbClr val="001F5F"/>
                    </a:solidFill>
                  </a:tcPr>
                </a:tc>
                <a:tc>
                  <a:txBody>
                    <a:bodyPr/>
                    <a:lstStyle/>
                    <a:p>
                      <a:pPr algn="ctr">
                        <a:defRPr sz="819" b="1">
                          <a:solidFill>
                            <a:srgbClr val="FFFFFF"/>
                          </a:solidFill>
                          <a:latin typeface="Arial"/>
                        </a:defRPr>
                      </a:pPr>
                      <a:r>
                        <a:t>PREZZO MEDIO SETTIMANA 35 DEL 2026</a:t>
                      </a:r>
                    </a:p>
                  </a:txBody>
                  <a:tcPr marL="18288" marR="18288" marT="18288" marB="18288" anchor="ctr">
                    <a:solidFill>
                      <a:srgbClr val="001F5F"/>
                    </a:solidFill>
                  </a:tcPr>
                </a:tc>
                <a:tc>
                  <a:txBody>
                    <a:bodyPr/>
                    <a:lstStyle/>
                    <a:p>
                      <a:pPr algn="ctr">
                        <a:defRPr sz="819" b="1">
                          <a:solidFill>
                            <a:srgbClr val="FFFFFF"/>
                          </a:solidFill>
                          <a:latin typeface="Arial"/>
                        </a:defRPr>
                      </a:pPr>
                      <a:r>
                        <a:t>PREZZO MEDIO SETTIMANA 36 DEL 2026</a:t>
                      </a:r>
                    </a:p>
                  </a:txBody>
                  <a:tcPr marL="18288" marR="18288" marT="18288" marB="18288" anchor="ctr">
                    <a:solidFill>
                      <a:srgbClr val="001F5F"/>
                    </a:solidFill>
                  </a:tcPr>
                </a:tc>
                <a:tc>
                  <a:txBody>
                    <a:bodyPr/>
                    <a:lstStyle/>
                    <a:p>
                      <a:pPr algn="ctr">
                        <a:defRPr sz="819" b="1">
                          <a:solidFill>
                            <a:srgbClr val="FFFFFF"/>
                          </a:solidFill>
                          <a:latin typeface="Arial"/>
                        </a:defRPr>
                      </a:pPr>
                      <a:r>
                        <a:t>VARIAZIONE RISPETTO ALL'ANNO SCORSO</a:t>
                      </a:r>
                    </a:p>
                  </a:txBody>
                  <a:tcPr marL="18288" marR="18288" marT="18288" marB="18288" anchor="ctr">
                    <a:solidFill>
                      <a:srgbClr val="001F5F"/>
                    </a:solidFill>
                  </a:tcPr>
                </a:tc>
                <a:tc>
                  <a:txBody>
                    <a:bodyPr/>
                    <a:lstStyle/>
                    <a:p>
                      <a:pPr algn="ctr">
                        <a:defRPr sz="819" b="1">
                          <a:solidFill>
                            <a:srgbClr val="FFFFFF"/>
                          </a:solidFill>
                          <a:latin typeface="Arial"/>
                        </a:defRPr>
                      </a:pPr>
                      <a:r>
                        <a:t>VARIAZIONE RISPETTO ALLA SETTIMANA PRECEDENTE</a:t>
                      </a:r>
                    </a:p>
                  </a:txBody>
                  <a:tcPr marL="18288" marR="18288" marT="18288" marB="18288" anchor="ctr">
                    <a:solidFill>
                      <a:srgbClr val="001F5F"/>
                    </a:solidFill>
                  </a:tcPr>
                </a:tc>
                <a:tc>
                  <a:txBody>
                    <a:bodyPr/>
                    <a:lstStyle/>
                    <a:p>
                      <a:pPr algn="ctr">
                        <a:defRPr sz="819" b="1">
                          <a:solidFill>
                            <a:srgbClr val="FFFFFF"/>
                          </a:solidFill>
                          <a:latin typeface="Arial"/>
                        </a:defRPr>
                      </a:pPr>
                      <a:r>
                        <a:t>PESO*</a:t>
                      </a:r>
                    </a:p>
                  </a:txBody>
                  <a:tcPr marL="18288" marR="18288" marT="18288" marB="18288" anchor="ctr">
                    <a:solidFill>
                      <a:srgbClr val="001F5F"/>
                    </a:solidFill>
                  </a:tcPr>
                </a:tc>
                <a:extLst>
                  <a:ext uri="{0D108BD9-81ED-4DB2-BD59-A6C34878D82A}">
                    <a16:rowId xmlns:a16="http://schemas.microsoft.com/office/drawing/2014/main" val="10000"/>
                  </a:ext>
                </a:extLst>
              </a:tr>
              <a:tr h="233172">
                <a:tc>
                  <a:txBody>
                    <a:bodyPr/>
                    <a:lstStyle/>
                    <a:p>
                      <a:pPr algn="ctr">
                        <a:spcBef>
                          <a:spcPts val="0"/>
                        </a:spcBef>
                        <a:spcAft>
                          <a:spcPts val="0"/>
                        </a:spcAft>
                        <a:defRPr sz="800">
                          <a:latin typeface="Arial"/>
                        </a:defRPr>
                      </a:pPr>
                      <a:r>
                        <a:t>ORTAGGI</a:t>
                      </a:r>
                    </a:p>
                  </a:txBody>
                  <a:tcPr marL="9144" marR="9144" marT="4572" marB="4572" anchor="ctr">
                    <a:solidFill>
                      <a:srgbClr val="FFFFFF"/>
                    </a:solidFill>
                  </a:tcPr>
                </a:tc>
                <a:tc>
                  <a:txBody>
                    <a:bodyPr/>
                    <a:lstStyle/>
                    <a:p>
                      <a:pPr algn="ctr">
                        <a:spcBef>
                          <a:spcPts val="0"/>
                        </a:spcBef>
                        <a:spcAft>
                          <a:spcPts val="0"/>
                        </a:spcAft>
                        <a:defRPr sz="1050">
                          <a:latin typeface="Arial"/>
                        </a:defRPr>
                      </a:pPr>
                      <a:r>
                        <a:t>2,12</a:t>
                      </a:r>
                    </a:p>
                  </a:txBody>
                  <a:tcPr marL="9144" marR="9144" marT="4572" marB="4572" anchor="ctr">
                    <a:solidFill>
                      <a:srgbClr val="FFFFFF"/>
                    </a:solidFill>
                  </a:tcPr>
                </a:tc>
                <a:tc>
                  <a:txBody>
                    <a:bodyPr/>
                    <a:lstStyle/>
                    <a:p>
                      <a:pPr algn="ctr">
                        <a:spcBef>
                          <a:spcPts val="0"/>
                        </a:spcBef>
                        <a:spcAft>
                          <a:spcPts val="0"/>
                        </a:spcAft>
                        <a:defRPr sz="1050">
                          <a:latin typeface="Arial"/>
                        </a:defRPr>
                      </a:pPr>
                      <a:r>
                        <a:t>2,54</a:t>
                      </a:r>
                    </a:p>
                  </a:txBody>
                  <a:tcPr marL="9144" marR="9144" marT="4572" marB="4572" anchor="ctr">
                    <a:solidFill>
                      <a:srgbClr val="FFFFFF"/>
                    </a:solidFill>
                  </a:tcPr>
                </a:tc>
                <a:tc>
                  <a:txBody>
                    <a:bodyPr/>
                    <a:lstStyle/>
                    <a:p>
                      <a:pPr algn="ctr">
                        <a:spcBef>
                          <a:spcPts val="0"/>
                        </a:spcBef>
                        <a:spcAft>
                          <a:spcPts val="0"/>
                        </a:spcAft>
                        <a:defRPr sz="1050">
                          <a:latin typeface="Arial"/>
                        </a:defRPr>
                      </a:pPr>
                      <a:r>
                        <a:t>2,54</a:t>
                      </a:r>
                    </a:p>
                  </a:txBody>
                  <a:tcPr marL="9144" marR="9144" marT="4572" marB="4572" anchor="ctr">
                    <a:solidFill>
                      <a:srgbClr val="FFFFFF"/>
                    </a:solidFill>
                  </a:tcPr>
                </a:tc>
                <a:tc>
                  <a:txBody>
                    <a:bodyPr/>
                    <a:lstStyle/>
                    <a:p>
                      <a:pPr algn="ctr">
                        <a:spcBef>
                          <a:spcPts val="0"/>
                        </a:spcBef>
                        <a:spcAft>
                          <a:spcPts val="0"/>
                        </a:spcAft>
                        <a:defRPr sz="1050">
                          <a:solidFill>
                            <a:srgbClr val="9C5700"/>
                          </a:solidFill>
                          <a:latin typeface="Arial"/>
                        </a:defRPr>
                      </a:pPr>
                      <a:r>
                        <a:t>19,6%</a:t>
                      </a:r>
                    </a:p>
                  </a:txBody>
                  <a:tcPr marL="9144" marR="9144" marT="4572" marB="4572" anchor="ctr">
                    <a:solidFill>
                      <a:srgbClr val="FFEB9C"/>
                    </a:solidFill>
                  </a:tcPr>
                </a:tc>
                <a:tc>
                  <a:txBody>
                    <a:bodyPr/>
                    <a:lstStyle/>
                    <a:p>
                      <a:pPr algn="ctr">
                        <a:spcBef>
                          <a:spcPts val="0"/>
                        </a:spcBef>
                        <a:spcAft>
                          <a:spcPts val="0"/>
                        </a:spcAft>
                        <a:defRPr sz="1050">
                          <a:solidFill>
                            <a:srgbClr val="006100"/>
                          </a:solidFill>
                          <a:latin typeface="Arial"/>
                        </a:defRPr>
                      </a:pPr>
                      <a:r>
                        <a:t>-0,2%</a:t>
                      </a:r>
                    </a:p>
                  </a:txBody>
                  <a:tcPr marL="9144" marR="9144" marT="4572" marB="4572" anchor="ctr">
                    <a:solidFill>
                      <a:srgbClr val="C6EFCE"/>
                    </a:solidFill>
                  </a:tcPr>
                </a:tc>
                <a:tc>
                  <a:txBody>
                    <a:bodyPr/>
                    <a:lstStyle/>
                    <a:p>
                      <a:pPr algn="ctr">
                        <a:spcBef>
                          <a:spcPts val="0"/>
                        </a:spcBef>
                        <a:spcAft>
                          <a:spcPts val="0"/>
                        </a:spcAft>
                        <a:defRPr sz="1050">
                          <a:latin typeface="Arial"/>
                        </a:defRPr>
                      </a:pPr>
                      <a:r>
                        <a:t>44%</a:t>
                      </a:r>
                    </a:p>
                  </a:txBody>
                  <a:tcPr marL="9144" marR="9144" marT="4572" marB="4572" anchor="ctr">
                    <a:solidFill>
                      <a:srgbClr val="FFFFFF"/>
                    </a:solidFill>
                  </a:tcPr>
                </a:tc>
                <a:extLst>
                  <a:ext uri="{0D108BD9-81ED-4DB2-BD59-A6C34878D82A}">
                    <a16:rowId xmlns:a16="http://schemas.microsoft.com/office/drawing/2014/main" val="10001"/>
                  </a:ext>
                </a:extLst>
              </a:tr>
              <a:tr h="233172">
                <a:tc>
                  <a:txBody>
                    <a:bodyPr/>
                    <a:lstStyle/>
                    <a:p>
                      <a:pPr algn="ctr">
                        <a:spcBef>
                          <a:spcPts val="0"/>
                        </a:spcBef>
                        <a:spcAft>
                          <a:spcPts val="0"/>
                        </a:spcAft>
                        <a:defRPr sz="800">
                          <a:latin typeface="Arial"/>
                        </a:defRPr>
                      </a:pPr>
                      <a:r>
                        <a:t>FRUTTA</a:t>
                      </a:r>
                    </a:p>
                  </a:txBody>
                  <a:tcPr marL="9144" marR="9144" marT="4572" marB="4572" anchor="ctr">
                    <a:solidFill>
                      <a:srgbClr val="D9E1F2"/>
                    </a:solidFill>
                  </a:tcPr>
                </a:tc>
                <a:tc>
                  <a:txBody>
                    <a:bodyPr/>
                    <a:lstStyle/>
                    <a:p>
                      <a:pPr algn="ctr">
                        <a:spcBef>
                          <a:spcPts val="0"/>
                        </a:spcBef>
                        <a:spcAft>
                          <a:spcPts val="0"/>
                        </a:spcAft>
                        <a:defRPr sz="1050">
                          <a:latin typeface="Arial"/>
                        </a:defRPr>
                      </a:pPr>
                      <a:r>
                        <a:t>2,50</a:t>
                      </a:r>
                    </a:p>
                  </a:txBody>
                  <a:tcPr marL="9144" marR="9144" marT="4572" marB="4572" anchor="ctr">
                    <a:solidFill>
                      <a:srgbClr val="D9E1F2"/>
                    </a:solidFill>
                  </a:tcPr>
                </a:tc>
                <a:tc>
                  <a:txBody>
                    <a:bodyPr/>
                    <a:lstStyle/>
                    <a:p>
                      <a:pPr algn="ctr">
                        <a:spcBef>
                          <a:spcPts val="0"/>
                        </a:spcBef>
                        <a:spcAft>
                          <a:spcPts val="0"/>
                        </a:spcAft>
                        <a:defRPr sz="1050">
                          <a:latin typeface="Arial"/>
                        </a:defRPr>
                      </a:pPr>
                      <a:r>
                        <a:t>1,86</a:t>
                      </a:r>
                    </a:p>
                  </a:txBody>
                  <a:tcPr marL="9144" marR="9144" marT="4572" marB="4572" anchor="ctr">
                    <a:solidFill>
                      <a:srgbClr val="D9E1F2"/>
                    </a:solidFill>
                  </a:tcPr>
                </a:tc>
                <a:tc>
                  <a:txBody>
                    <a:bodyPr/>
                    <a:lstStyle/>
                    <a:p>
                      <a:pPr algn="ctr">
                        <a:spcBef>
                          <a:spcPts val="0"/>
                        </a:spcBef>
                        <a:spcAft>
                          <a:spcPts val="0"/>
                        </a:spcAft>
                        <a:defRPr sz="1050">
                          <a:latin typeface="Arial"/>
                        </a:defRPr>
                      </a:pPr>
                      <a:r>
                        <a:t>1,94</a:t>
                      </a:r>
                    </a:p>
                  </a:txBody>
                  <a:tcPr marL="9144" marR="9144" marT="4572" marB="4572" anchor="ctr">
                    <a:solidFill>
                      <a:srgbClr val="D9E1F2"/>
                    </a:solidFill>
                  </a:tcPr>
                </a:tc>
                <a:tc>
                  <a:txBody>
                    <a:bodyPr/>
                    <a:lstStyle/>
                    <a:p>
                      <a:pPr algn="ctr">
                        <a:spcBef>
                          <a:spcPts val="0"/>
                        </a:spcBef>
                        <a:spcAft>
                          <a:spcPts val="0"/>
                        </a:spcAft>
                        <a:defRPr sz="1050">
                          <a:solidFill>
                            <a:srgbClr val="006100"/>
                          </a:solidFill>
                          <a:latin typeface="Arial"/>
                        </a:defRPr>
                      </a:pPr>
                      <a:r>
                        <a:t>-22,5%</a:t>
                      </a:r>
                    </a:p>
                  </a:txBody>
                  <a:tcPr marL="9144" marR="9144" marT="4572" marB="4572" anchor="ctr">
                    <a:solidFill>
                      <a:srgbClr val="C6EFCE"/>
                    </a:solidFill>
                  </a:tcPr>
                </a:tc>
                <a:tc>
                  <a:txBody>
                    <a:bodyPr/>
                    <a:lstStyle/>
                    <a:p>
                      <a:pPr algn="ctr">
                        <a:spcBef>
                          <a:spcPts val="0"/>
                        </a:spcBef>
                        <a:spcAft>
                          <a:spcPts val="0"/>
                        </a:spcAft>
                        <a:defRPr sz="1050">
                          <a:solidFill>
                            <a:srgbClr val="9C5700"/>
                          </a:solidFill>
                          <a:latin typeface="Arial"/>
                        </a:defRPr>
                      </a:pPr>
                      <a:r>
                        <a:t>3,9%</a:t>
                      </a:r>
                    </a:p>
                  </a:txBody>
                  <a:tcPr marL="9144" marR="9144" marT="4572" marB="4572" anchor="ctr">
                    <a:solidFill>
                      <a:srgbClr val="FFEB9C"/>
                    </a:solidFill>
                  </a:tcPr>
                </a:tc>
                <a:tc>
                  <a:txBody>
                    <a:bodyPr/>
                    <a:lstStyle/>
                    <a:p>
                      <a:pPr algn="ctr">
                        <a:spcBef>
                          <a:spcPts val="0"/>
                        </a:spcBef>
                        <a:spcAft>
                          <a:spcPts val="0"/>
                        </a:spcAft>
                        <a:defRPr sz="1050">
                          <a:latin typeface="Arial"/>
                        </a:defRPr>
                      </a:pPr>
                      <a:r>
                        <a:t>34%</a:t>
                      </a:r>
                    </a:p>
                  </a:txBody>
                  <a:tcPr marL="9144" marR="9144" marT="4572" marB="4572" anchor="ctr">
                    <a:solidFill>
                      <a:srgbClr val="D9E1F2"/>
                    </a:solidFill>
                  </a:tcPr>
                </a:tc>
                <a:extLst>
                  <a:ext uri="{0D108BD9-81ED-4DB2-BD59-A6C34878D82A}">
                    <a16:rowId xmlns:a16="http://schemas.microsoft.com/office/drawing/2014/main" val="10002"/>
                  </a:ext>
                </a:extLst>
              </a:tr>
              <a:tr h="233172">
                <a:tc>
                  <a:txBody>
                    <a:bodyPr/>
                    <a:lstStyle/>
                    <a:p>
                      <a:pPr algn="ctr">
                        <a:spcBef>
                          <a:spcPts val="0"/>
                        </a:spcBef>
                        <a:spcAft>
                          <a:spcPts val="0"/>
                        </a:spcAft>
                        <a:defRPr sz="800">
                          <a:latin typeface="Arial"/>
                        </a:defRPr>
                      </a:pPr>
                      <a:r>
                        <a:t>PRODOTTI ESOTICI</a:t>
                      </a:r>
                    </a:p>
                  </a:txBody>
                  <a:tcPr marL="9144" marR="9144" marT="4572" marB="4572" anchor="ctr">
                    <a:solidFill>
                      <a:srgbClr val="FFFFFF"/>
                    </a:solidFill>
                  </a:tcPr>
                </a:tc>
                <a:tc>
                  <a:txBody>
                    <a:bodyPr/>
                    <a:lstStyle/>
                    <a:p>
                      <a:pPr algn="ctr">
                        <a:spcBef>
                          <a:spcPts val="0"/>
                        </a:spcBef>
                        <a:spcAft>
                          <a:spcPts val="0"/>
                        </a:spcAft>
                        <a:defRPr sz="1050">
                          <a:latin typeface="Arial"/>
                        </a:defRPr>
                      </a:pPr>
                      <a:r>
                        <a:t>2,82</a:t>
                      </a:r>
                    </a:p>
                  </a:txBody>
                  <a:tcPr marL="9144" marR="9144" marT="4572" marB="4572" anchor="ctr">
                    <a:solidFill>
                      <a:srgbClr val="FFFFFF"/>
                    </a:solidFill>
                  </a:tcPr>
                </a:tc>
                <a:tc>
                  <a:txBody>
                    <a:bodyPr/>
                    <a:lstStyle/>
                    <a:p>
                      <a:pPr algn="ctr">
                        <a:spcBef>
                          <a:spcPts val="0"/>
                        </a:spcBef>
                        <a:spcAft>
                          <a:spcPts val="0"/>
                        </a:spcAft>
                        <a:defRPr sz="1050">
                          <a:latin typeface="Arial"/>
                        </a:defRPr>
                      </a:pPr>
                      <a:r>
                        <a:t>3,13</a:t>
                      </a:r>
                    </a:p>
                  </a:txBody>
                  <a:tcPr marL="9144" marR="9144" marT="4572" marB="4572" anchor="ctr">
                    <a:solidFill>
                      <a:srgbClr val="FFFFFF"/>
                    </a:solidFill>
                  </a:tcPr>
                </a:tc>
                <a:tc>
                  <a:txBody>
                    <a:bodyPr/>
                    <a:lstStyle/>
                    <a:p>
                      <a:pPr algn="ctr">
                        <a:spcBef>
                          <a:spcPts val="0"/>
                        </a:spcBef>
                        <a:spcAft>
                          <a:spcPts val="0"/>
                        </a:spcAft>
                        <a:defRPr sz="1050">
                          <a:latin typeface="Arial"/>
                        </a:defRPr>
                      </a:pPr>
                      <a:r>
                        <a:t>3,28</a:t>
                      </a:r>
                    </a:p>
                  </a:txBody>
                  <a:tcPr marL="9144" marR="9144" marT="4572" marB="4572" anchor="ctr">
                    <a:solidFill>
                      <a:srgbClr val="FFFFFF"/>
                    </a:solidFill>
                  </a:tcPr>
                </a:tc>
                <a:tc>
                  <a:txBody>
                    <a:bodyPr/>
                    <a:lstStyle/>
                    <a:p>
                      <a:pPr algn="ctr">
                        <a:spcBef>
                          <a:spcPts val="0"/>
                        </a:spcBef>
                        <a:spcAft>
                          <a:spcPts val="0"/>
                        </a:spcAft>
                        <a:defRPr sz="1050">
                          <a:solidFill>
                            <a:srgbClr val="9C5700"/>
                          </a:solidFill>
                          <a:latin typeface="Arial"/>
                        </a:defRPr>
                      </a:pPr>
                      <a:r>
                        <a:t>16,4%</a:t>
                      </a:r>
                    </a:p>
                  </a:txBody>
                  <a:tcPr marL="9144" marR="9144" marT="4572" marB="4572" anchor="ctr">
                    <a:solidFill>
                      <a:srgbClr val="FFEB9C"/>
                    </a:solidFill>
                  </a:tcPr>
                </a:tc>
                <a:tc>
                  <a:txBody>
                    <a:bodyPr/>
                    <a:lstStyle/>
                    <a:p>
                      <a:pPr algn="ctr">
                        <a:spcBef>
                          <a:spcPts val="0"/>
                        </a:spcBef>
                        <a:spcAft>
                          <a:spcPts val="0"/>
                        </a:spcAft>
                        <a:defRPr sz="1050">
                          <a:solidFill>
                            <a:srgbClr val="9C5700"/>
                          </a:solidFill>
                          <a:latin typeface="Arial"/>
                        </a:defRPr>
                      </a:pPr>
                      <a:r>
                        <a:t>4,9%</a:t>
                      </a:r>
                    </a:p>
                  </a:txBody>
                  <a:tcPr marL="9144" marR="9144" marT="4572" marB="4572" anchor="ctr">
                    <a:solidFill>
                      <a:srgbClr val="FFEB9C"/>
                    </a:solidFill>
                  </a:tcPr>
                </a:tc>
                <a:tc>
                  <a:txBody>
                    <a:bodyPr/>
                    <a:lstStyle/>
                    <a:p>
                      <a:pPr algn="ctr">
                        <a:spcBef>
                          <a:spcPts val="0"/>
                        </a:spcBef>
                        <a:spcAft>
                          <a:spcPts val="0"/>
                        </a:spcAft>
                        <a:defRPr sz="1050">
                          <a:latin typeface="Arial"/>
                        </a:defRPr>
                      </a:pPr>
                      <a:r>
                        <a:t>11%</a:t>
                      </a:r>
                    </a:p>
                  </a:txBody>
                  <a:tcPr marL="9144" marR="9144" marT="4572" marB="4572" anchor="ctr">
                    <a:solidFill>
                      <a:srgbClr val="FFFFFF"/>
                    </a:solidFill>
                  </a:tcPr>
                </a:tc>
                <a:extLst>
                  <a:ext uri="{0D108BD9-81ED-4DB2-BD59-A6C34878D82A}">
                    <a16:rowId xmlns:a16="http://schemas.microsoft.com/office/drawing/2014/main" val="10003"/>
                  </a:ext>
                </a:extLst>
              </a:tr>
              <a:tr h="233172">
                <a:tc>
                  <a:txBody>
                    <a:bodyPr/>
                    <a:lstStyle/>
                    <a:p>
                      <a:pPr algn="ctr">
                        <a:spcBef>
                          <a:spcPts val="0"/>
                        </a:spcBef>
                        <a:spcAft>
                          <a:spcPts val="0"/>
                        </a:spcAft>
                        <a:defRPr sz="800">
                          <a:latin typeface="Arial"/>
                        </a:defRPr>
                      </a:pPr>
                      <a:r>
                        <a:t>AGRUMI</a:t>
                      </a:r>
                    </a:p>
                  </a:txBody>
                  <a:tcPr marL="9144" marR="9144" marT="4572" marB="4572" anchor="ctr">
                    <a:solidFill>
                      <a:srgbClr val="D9E1F2"/>
                    </a:solidFill>
                  </a:tcPr>
                </a:tc>
                <a:tc>
                  <a:txBody>
                    <a:bodyPr/>
                    <a:lstStyle/>
                    <a:p>
                      <a:pPr algn="ctr">
                        <a:spcBef>
                          <a:spcPts val="0"/>
                        </a:spcBef>
                        <a:spcAft>
                          <a:spcPts val="0"/>
                        </a:spcAft>
                        <a:defRPr sz="1050">
                          <a:latin typeface="Arial"/>
                        </a:defRPr>
                      </a:pPr>
                      <a:r>
                        <a:t>1,77</a:t>
                      </a:r>
                    </a:p>
                  </a:txBody>
                  <a:tcPr marL="9144" marR="9144" marT="4572" marB="4572" anchor="ctr">
                    <a:solidFill>
                      <a:srgbClr val="D9E1F2"/>
                    </a:solidFill>
                  </a:tcPr>
                </a:tc>
                <a:tc>
                  <a:txBody>
                    <a:bodyPr/>
                    <a:lstStyle/>
                    <a:p>
                      <a:pPr algn="ctr">
                        <a:spcBef>
                          <a:spcPts val="0"/>
                        </a:spcBef>
                        <a:spcAft>
                          <a:spcPts val="0"/>
                        </a:spcAft>
                        <a:defRPr sz="1050">
                          <a:latin typeface="Arial"/>
                        </a:defRPr>
                      </a:pPr>
                      <a:r>
                        <a:t>1,01</a:t>
                      </a:r>
                    </a:p>
                  </a:txBody>
                  <a:tcPr marL="9144" marR="9144" marT="4572" marB="4572" anchor="ctr">
                    <a:solidFill>
                      <a:srgbClr val="D9E1F2"/>
                    </a:solidFill>
                  </a:tcPr>
                </a:tc>
                <a:tc>
                  <a:txBody>
                    <a:bodyPr/>
                    <a:lstStyle/>
                    <a:p>
                      <a:pPr algn="ctr">
                        <a:spcBef>
                          <a:spcPts val="0"/>
                        </a:spcBef>
                        <a:spcAft>
                          <a:spcPts val="0"/>
                        </a:spcAft>
                        <a:defRPr sz="1050">
                          <a:latin typeface="Arial"/>
                        </a:defRPr>
                      </a:pPr>
                      <a:r>
                        <a:t>1,06</a:t>
                      </a:r>
                    </a:p>
                  </a:txBody>
                  <a:tcPr marL="9144" marR="9144" marT="4572" marB="4572" anchor="ctr">
                    <a:solidFill>
                      <a:srgbClr val="D9E1F2"/>
                    </a:solidFill>
                  </a:tcPr>
                </a:tc>
                <a:tc>
                  <a:txBody>
                    <a:bodyPr/>
                    <a:lstStyle/>
                    <a:p>
                      <a:pPr algn="ctr">
                        <a:spcBef>
                          <a:spcPts val="0"/>
                        </a:spcBef>
                        <a:spcAft>
                          <a:spcPts val="0"/>
                        </a:spcAft>
                        <a:defRPr sz="1050">
                          <a:solidFill>
                            <a:srgbClr val="006100"/>
                          </a:solidFill>
                          <a:latin typeface="Arial"/>
                        </a:defRPr>
                      </a:pPr>
                      <a:r>
                        <a:t>-39,8%</a:t>
                      </a:r>
                    </a:p>
                  </a:txBody>
                  <a:tcPr marL="9144" marR="9144" marT="4572" marB="4572" anchor="ctr">
                    <a:solidFill>
                      <a:srgbClr val="C6EFCE"/>
                    </a:solidFill>
                  </a:tcPr>
                </a:tc>
                <a:tc>
                  <a:txBody>
                    <a:bodyPr/>
                    <a:lstStyle/>
                    <a:p>
                      <a:pPr algn="ctr">
                        <a:spcBef>
                          <a:spcPts val="0"/>
                        </a:spcBef>
                        <a:spcAft>
                          <a:spcPts val="0"/>
                        </a:spcAft>
                        <a:defRPr sz="1050">
                          <a:solidFill>
                            <a:srgbClr val="9C5700"/>
                          </a:solidFill>
                          <a:latin typeface="Arial"/>
                        </a:defRPr>
                      </a:pPr>
                      <a:r>
                        <a:t>5,5%</a:t>
                      </a:r>
                    </a:p>
                  </a:txBody>
                  <a:tcPr marL="9144" marR="9144" marT="4572" marB="4572" anchor="ctr">
                    <a:solidFill>
                      <a:srgbClr val="FFEB9C"/>
                    </a:solidFill>
                  </a:tcPr>
                </a:tc>
                <a:tc>
                  <a:txBody>
                    <a:bodyPr/>
                    <a:lstStyle/>
                    <a:p>
                      <a:pPr algn="ctr">
                        <a:spcBef>
                          <a:spcPts val="0"/>
                        </a:spcBef>
                        <a:spcAft>
                          <a:spcPts val="0"/>
                        </a:spcAft>
                        <a:defRPr sz="1050">
                          <a:latin typeface="Arial"/>
                        </a:defRPr>
                      </a:pPr>
                      <a:r>
                        <a:t>8%</a:t>
                      </a:r>
                    </a:p>
                  </a:txBody>
                  <a:tcPr marL="9144" marR="9144" marT="4572" marB="4572" anchor="ctr">
                    <a:solidFill>
                      <a:srgbClr val="D9E1F2"/>
                    </a:solidFill>
                  </a:tcPr>
                </a:tc>
                <a:extLst>
                  <a:ext uri="{0D108BD9-81ED-4DB2-BD59-A6C34878D82A}">
                    <a16:rowId xmlns:a16="http://schemas.microsoft.com/office/drawing/2014/main" val="10004"/>
                  </a:ext>
                </a:extLst>
              </a:tr>
              <a:tr h="420624">
                <a:tc>
                  <a:txBody>
                    <a:bodyPr/>
                    <a:lstStyle/>
                    <a:p>
                      <a:pPr algn="ctr">
                        <a:spcBef>
                          <a:spcPts val="0"/>
                        </a:spcBef>
                        <a:spcAft>
                          <a:spcPts val="0"/>
                        </a:spcAft>
                        <a:defRPr sz="720" b="1">
                          <a:latin typeface="Arial"/>
                        </a:defRPr>
                      </a:pPr>
                      <a:r>
                        <a:t>TOTALE MERCATO (NO FRUTTI ROSSI, NO PRODOTTI SECCHI)</a:t>
                      </a:r>
                    </a:p>
                  </a:txBody>
                  <a:tcPr marL="9144" marR="9144" marT="4572" marB="4572" anchor="ctr">
                    <a:solidFill>
                      <a:srgbClr val="FFFFFF"/>
                    </a:solidFill>
                  </a:tcPr>
                </a:tc>
                <a:tc>
                  <a:txBody>
                    <a:bodyPr/>
                    <a:lstStyle/>
                    <a:p>
                      <a:pPr algn="ctr">
                        <a:spcBef>
                          <a:spcPts val="0"/>
                        </a:spcBef>
                        <a:spcAft>
                          <a:spcPts val="0"/>
                        </a:spcAft>
                        <a:defRPr sz="1050" b="1">
                          <a:latin typeface="Arial"/>
                        </a:defRPr>
                      </a:pPr>
                      <a:r>
                        <a:t>2,30</a:t>
                      </a:r>
                    </a:p>
                  </a:txBody>
                  <a:tcPr marL="9144" marR="9144" marT="4572" marB="4572" anchor="ctr">
                    <a:solidFill>
                      <a:srgbClr val="FFFFFF"/>
                    </a:solidFill>
                  </a:tcPr>
                </a:tc>
                <a:tc>
                  <a:txBody>
                    <a:bodyPr/>
                    <a:lstStyle/>
                    <a:p>
                      <a:pPr algn="ctr">
                        <a:spcBef>
                          <a:spcPts val="0"/>
                        </a:spcBef>
                        <a:spcAft>
                          <a:spcPts val="0"/>
                        </a:spcAft>
                        <a:defRPr sz="1050" b="1">
                          <a:latin typeface="Arial"/>
                        </a:defRPr>
                      </a:pPr>
                      <a:r>
                        <a:t>2,24</a:t>
                      </a:r>
                    </a:p>
                  </a:txBody>
                  <a:tcPr marL="9144" marR="9144" marT="4572" marB="4572" anchor="ctr">
                    <a:solidFill>
                      <a:srgbClr val="FFFFFF"/>
                    </a:solidFill>
                  </a:tcPr>
                </a:tc>
                <a:tc>
                  <a:txBody>
                    <a:bodyPr/>
                    <a:lstStyle/>
                    <a:p>
                      <a:pPr algn="ctr">
                        <a:spcBef>
                          <a:spcPts val="0"/>
                        </a:spcBef>
                        <a:spcAft>
                          <a:spcPts val="0"/>
                        </a:spcAft>
                        <a:defRPr sz="1050" b="1">
                          <a:latin typeface="Arial"/>
                        </a:defRPr>
                      </a:pPr>
                      <a:r>
                        <a:t>2,29</a:t>
                      </a:r>
                    </a:p>
                  </a:txBody>
                  <a:tcPr marL="9144" marR="9144" marT="4572" marB="4572" anchor="ctr">
                    <a:solidFill>
                      <a:srgbClr val="FFFFFF"/>
                    </a:solidFill>
                  </a:tcPr>
                </a:tc>
                <a:tc>
                  <a:txBody>
                    <a:bodyPr/>
                    <a:lstStyle/>
                    <a:p>
                      <a:pPr algn="ctr">
                        <a:spcBef>
                          <a:spcPts val="0"/>
                        </a:spcBef>
                        <a:spcAft>
                          <a:spcPts val="0"/>
                        </a:spcAft>
                        <a:defRPr sz="1050" b="1">
                          <a:solidFill>
                            <a:srgbClr val="006100"/>
                          </a:solidFill>
                          <a:latin typeface="Arial"/>
                        </a:defRPr>
                      </a:pPr>
                      <a:r>
                        <a:t>-0,6%</a:t>
                      </a:r>
                    </a:p>
                  </a:txBody>
                  <a:tcPr marL="9144" marR="9144" marT="4572" marB="4572" anchor="ctr">
                    <a:solidFill>
                      <a:srgbClr val="C6EFCE"/>
                    </a:solidFill>
                  </a:tcPr>
                </a:tc>
                <a:tc>
                  <a:txBody>
                    <a:bodyPr/>
                    <a:lstStyle/>
                    <a:p>
                      <a:pPr algn="ctr">
                        <a:spcBef>
                          <a:spcPts val="0"/>
                        </a:spcBef>
                        <a:spcAft>
                          <a:spcPts val="0"/>
                        </a:spcAft>
                        <a:defRPr sz="1050" b="1">
                          <a:solidFill>
                            <a:srgbClr val="9C5700"/>
                          </a:solidFill>
                          <a:latin typeface="Arial"/>
                        </a:defRPr>
                      </a:pPr>
                      <a:r>
                        <a:t>2,0%</a:t>
                      </a:r>
                    </a:p>
                  </a:txBody>
                  <a:tcPr marL="9144" marR="9144" marT="4572" marB="4572" anchor="ctr">
                    <a:solidFill>
                      <a:srgbClr val="FFEB9C"/>
                    </a:solidFill>
                  </a:tcPr>
                </a:tc>
                <a:tc>
                  <a:txBody>
                    <a:bodyPr/>
                    <a:lstStyle/>
                    <a:p>
                      <a:pPr algn="ctr">
                        <a:spcBef>
                          <a:spcPts val="0"/>
                        </a:spcBef>
                        <a:spcAft>
                          <a:spcPts val="0"/>
                        </a:spcAft>
                        <a:defRPr sz="1050" b="1">
                          <a:latin typeface="Arial"/>
                        </a:defRPr>
                      </a:pPr>
                      <a:r>
                        <a:t>97%</a:t>
                      </a:r>
                    </a:p>
                  </a:txBody>
                  <a:tcPr marL="9144" marR="9144" marT="4572" marB="4572" anchor="ctr">
                    <a:solidFill>
                      <a:srgbClr val="FFFFFF"/>
                    </a:solidFill>
                  </a:tcPr>
                </a:tc>
                <a:extLst>
                  <a:ext uri="{0D108BD9-81ED-4DB2-BD59-A6C34878D82A}">
                    <a16:rowId xmlns:a16="http://schemas.microsoft.com/office/drawing/2014/main" val="10005"/>
                  </a:ext>
                </a:extLst>
              </a:tr>
              <a:tr h="233172">
                <a:tc>
                  <a:txBody>
                    <a:bodyPr/>
                    <a:lstStyle/>
                    <a:p>
                      <a:pPr algn="ctr">
                        <a:spcBef>
                          <a:spcPts val="0"/>
                        </a:spcBef>
                        <a:spcAft>
                          <a:spcPts val="0"/>
                        </a:spcAft>
                        <a:defRPr sz="800">
                          <a:latin typeface="Arial"/>
                        </a:defRPr>
                      </a:pPr>
                      <a:r>
                        <a:t>FRUTTI ROSSI</a:t>
                      </a:r>
                    </a:p>
                  </a:txBody>
                  <a:tcPr marL="9144" marR="9144" marT="4572" marB="4572" anchor="ctr">
                    <a:solidFill>
                      <a:srgbClr val="D9E1F2"/>
                    </a:solidFill>
                  </a:tcPr>
                </a:tc>
                <a:tc>
                  <a:txBody>
                    <a:bodyPr/>
                    <a:lstStyle/>
                    <a:p>
                      <a:pPr algn="ctr">
                        <a:spcBef>
                          <a:spcPts val="0"/>
                        </a:spcBef>
                        <a:spcAft>
                          <a:spcPts val="0"/>
                        </a:spcAft>
                        <a:defRPr sz="1050">
                          <a:latin typeface="Arial"/>
                        </a:defRPr>
                      </a:pPr>
                      <a:r>
                        <a:t>14,67</a:t>
                      </a:r>
                    </a:p>
                  </a:txBody>
                  <a:tcPr marL="9144" marR="9144" marT="4572" marB="4572" anchor="ctr">
                    <a:solidFill>
                      <a:srgbClr val="D9E1F2"/>
                    </a:solidFill>
                  </a:tcPr>
                </a:tc>
                <a:tc>
                  <a:txBody>
                    <a:bodyPr/>
                    <a:lstStyle/>
                    <a:p>
                      <a:pPr algn="ctr">
                        <a:spcBef>
                          <a:spcPts val="0"/>
                        </a:spcBef>
                        <a:spcAft>
                          <a:spcPts val="0"/>
                        </a:spcAft>
                        <a:defRPr sz="1050">
                          <a:latin typeface="Arial"/>
                        </a:defRPr>
                      </a:pPr>
                      <a:r>
                        <a:t>11,76</a:t>
                      </a:r>
                    </a:p>
                  </a:txBody>
                  <a:tcPr marL="9144" marR="9144" marT="4572" marB="4572" anchor="ctr">
                    <a:solidFill>
                      <a:srgbClr val="D9E1F2"/>
                    </a:solidFill>
                  </a:tcPr>
                </a:tc>
                <a:tc>
                  <a:txBody>
                    <a:bodyPr/>
                    <a:lstStyle/>
                    <a:p>
                      <a:pPr algn="ctr">
                        <a:spcBef>
                          <a:spcPts val="0"/>
                        </a:spcBef>
                        <a:spcAft>
                          <a:spcPts val="0"/>
                        </a:spcAft>
                        <a:defRPr sz="1050">
                          <a:latin typeface="Arial"/>
                        </a:defRPr>
                      </a:pPr>
                      <a:r>
                        <a:t>15,62</a:t>
                      </a:r>
                    </a:p>
                  </a:txBody>
                  <a:tcPr marL="9144" marR="9144" marT="4572" marB="4572" anchor="ctr">
                    <a:solidFill>
                      <a:srgbClr val="D9E1F2"/>
                    </a:solidFill>
                  </a:tcPr>
                </a:tc>
                <a:tc>
                  <a:txBody>
                    <a:bodyPr/>
                    <a:lstStyle/>
                    <a:p>
                      <a:pPr algn="ctr">
                        <a:spcBef>
                          <a:spcPts val="0"/>
                        </a:spcBef>
                        <a:spcAft>
                          <a:spcPts val="0"/>
                        </a:spcAft>
                        <a:defRPr sz="1050">
                          <a:solidFill>
                            <a:srgbClr val="9C5700"/>
                          </a:solidFill>
                          <a:latin typeface="Arial"/>
                        </a:defRPr>
                      </a:pPr>
                      <a:r>
                        <a:t>6,5%</a:t>
                      </a:r>
                    </a:p>
                  </a:txBody>
                  <a:tcPr marL="9144" marR="9144" marT="4572" marB="4572" anchor="ctr">
                    <a:solidFill>
                      <a:srgbClr val="FFEB9C"/>
                    </a:solidFill>
                  </a:tcPr>
                </a:tc>
                <a:tc>
                  <a:txBody>
                    <a:bodyPr/>
                    <a:lstStyle/>
                    <a:p>
                      <a:pPr algn="ctr">
                        <a:spcBef>
                          <a:spcPts val="0"/>
                        </a:spcBef>
                        <a:spcAft>
                          <a:spcPts val="0"/>
                        </a:spcAft>
                        <a:defRPr sz="1050">
                          <a:solidFill>
                            <a:srgbClr val="9C5700"/>
                          </a:solidFill>
                          <a:latin typeface="Arial"/>
                        </a:defRPr>
                      </a:pPr>
                      <a:r>
                        <a:t>32,9%</a:t>
                      </a:r>
                    </a:p>
                  </a:txBody>
                  <a:tcPr marL="9144" marR="9144" marT="4572" marB="4572" anchor="ctr">
                    <a:solidFill>
                      <a:srgbClr val="FFEB9C"/>
                    </a:solidFill>
                  </a:tcPr>
                </a:tc>
                <a:tc>
                  <a:txBody>
                    <a:bodyPr/>
                    <a:lstStyle/>
                    <a:p>
                      <a:pPr algn="ctr">
                        <a:spcBef>
                          <a:spcPts val="0"/>
                        </a:spcBef>
                        <a:spcAft>
                          <a:spcPts val="0"/>
                        </a:spcAft>
                        <a:defRPr sz="1050">
                          <a:latin typeface="Arial"/>
                        </a:defRPr>
                      </a:pPr>
                      <a:r>
                        <a:t>2%</a:t>
                      </a:r>
                    </a:p>
                  </a:txBody>
                  <a:tcPr marL="9144" marR="9144" marT="4572" marB="4572" anchor="ctr">
                    <a:solidFill>
                      <a:srgbClr val="D9E1F2"/>
                    </a:solidFill>
                  </a:tcPr>
                </a:tc>
                <a:extLst>
                  <a:ext uri="{0D108BD9-81ED-4DB2-BD59-A6C34878D82A}">
                    <a16:rowId xmlns:a16="http://schemas.microsoft.com/office/drawing/2014/main" val="10006"/>
                  </a:ext>
                </a:extLst>
              </a:tr>
              <a:tr h="233172">
                <a:tc>
                  <a:txBody>
                    <a:bodyPr/>
                    <a:lstStyle/>
                    <a:p>
                      <a:pPr algn="ctr">
                        <a:spcBef>
                          <a:spcPts val="0"/>
                        </a:spcBef>
                        <a:spcAft>
                          <a:spcPts val="0"/>
                        </a:spcAft>
                        <a:defRPr sz="800">
                          <a:latin typeface="Arial"/>
                        </a:defRPr>
                      </a:pPr>
                      <a:r>
                        <a:t>PRODOTTI SECCHI</a:t>
                      </a:r>
                    </a:p>
                  </a:txBody>
                  <a:tcPr marL="9144" marR="9144" marT="4572" marB="4572" anchor="ctr">
                    <a:solidFill>
                      <a:srgbClr val="FFFFFF"/>
                    </a:solidFill>
                  </a:tcPr>
                </a:tc>
                <a:tc>
                  <a:txBody>
                    <a:bodyPr/>
                    <a:lstStyle/>
                    <a:p>
                      <a:pPr algn="ctr">
                        <a:spcBef>
                          <a:spcPts val="0"/>
                        </a:spcBef>
                        <a:spcAft>
                          <a:spcPts val="0"/>
                        </a:spcAft>
                        <a:defRPr sz="1050">
                          <a:latin typeface="Arial"/>
                        </a:defRPr>
                      </a:pPr>
                      <a:r>
                        <a:t>14,28</a:t>
                      </a:r>
                    </a:p>
                  </a:txBody>
                  <a:tcPr marL="9144" marR="9144" marT="4572" marB="4572" anchor="ctr">
                    <a:solidFill>
                      <a:srgbClr val="FFFFFF"/>
                    </a:solidFill>
                  </a:tcPr>
                </a:tc>
                <a:tc>
                  <a:txBody>
                    <a:bodyPr/>
                    <a:lstStyle/>
                    <a:p>
                      <a:pPr algn="ctr">
                        <a:spcBef>
                          <a:spcPts val="0"/>
                        </a:spcBef>
                        <a:spcAft>
                          <a:spcPts val="0"/>
                        </a:spcAft>
                        <a:defRPr sz="1050">
                          <a:latin typeface="Arial"/>
                        </a:defRPr>
                      </a:pPr>
                      <a:r>
                        <a:t>15,55</a:t>
                      </a:r>
                    </a:p>
                  </a:txBody>
                  <a:tcPr marL="9144" marR="9144" marT="4572" marB="4572" anchor="ctr">
                    <a:solidFill>
                      <a:srgbClr val="FFFFFF"/>
                    </a:solidFill>
                  </a:tcPr>
                </a:tc>
                <a:tc>
                  <a:txBody>
                    <a:bodyPr/>
                    <a:lstStyle/>
                    <a:p>
                      <a:pPr algn="ctr">
                        <a:spcBef>
                          <a:spcPts val="0"/>
                        </a:spcBef>
                        <a:spcAft>
                          <a:spcPts val="0"/>
                        </a:spcAft>
                        <a:defRPr sz="1050">
                          <a:latin typeface="Arial"/>
                        </a:defRPr>
                      </a:pPr>
                      <a:r>
                        <a:t>15,55</a:t>
                      </a:r>
                    </a:p>
                  </a:txBody>
                  <a:tcPr marL="9144" marR="9144" marT="4572" marB="4572" anchor="ctr">
                    <a:solidFill>
                      <a:srgbClr val="FFFFFF"/>
                    </a:solidFill>
                  </a:tcPr>
                </a:tc>
                <a:tc>
                  <a:txBody>
                    <a:bodyPr/>
                    <a:lstStyle/>
                    <a:p>
                      <a:pPr algn="ctr">
                        <a:spcBef>
                          <a:spcPts val="0"/>
                        </a:spcBef>
                        <a:spcAft>
                          <a:spcPts val="0"/>
                        </a:spcAft>
                        <a:defRPr sz="1050">
                          <a:solidFill>
                            <a:srgbClr val="9C5700"/>
                          </a:solidFill>
                          <a:latin typeface="Arial"/>
                        </a:defRPr>
                      </a:pPr>
                      <a:r>
                        <a:t>8,9%</a:t>
                      </a:r>
                    </a:p>
                  </a:txBody>
                  <a:tcPr marL="9144" marR="9144" marT="4572" marB="4572" anchor="ctr">
                    <a:solidFill>
                      <a:srgbClr val="FFEB9C"/>
                    </a:solidFill>
                  </a:tcPr>
                </a:tc>
                <a:tc>
                  <a:txBody>
                    <a:bodyPr/>
                    <a:lstStyle/>
                    <a:p>
                      <a:pPr algn="ctr">
                        <a:spcBef>
                          <a:spcPts val="0"/>
                        </a:spcBef>
                        <a:spcAft>
                          <a:spcPts val="0"/>
                        </a:spcAft>
                        <a:defRPr sz="1050">
                          <a:solidFill>
                            <a:srgbClr val="9C5700"/>
                          </a:solidFill>
                          <a:latin typeface="Arial"/>
                        </a:defRPr>
                      </a:pPr>
                      <a:r>
                        <a:t>0,0%</a:t>
                      </a:r>
                    </a:p>
                  </a:txBody>
                  <a:tcPr marL="9144" marR="9144" marT="4572" marB="4572" anchor="ctr">
                    <a:solidFill>
                      <a:srgbClr val="FFEB9C"/>
                    </a:solidFill>
                  </a:tcPr>
                </a:tc>
                <a:tc>
                  <a:txBody>
                    <a:bodyPr/>
                    <a:lstStyle/>
                    <a:p>
                      <a:pPr algn="ctr">
                        <a:spcBef>
                          <a:spcPts val="0"/>
                        </a:spcBef>
                        <a:spcAft>
                          <a:spcPts val="0"/>
                        </a:spcAft>
                        <a:defRPr sz="1050">
                          <a:latin typeface="Arial"/>
                        </a:defRPr>
                      </a:pPr>
                      <a:r>
                        <a:t>1%</a:t>
                      </a:r>
                    </a:p>
                  </a:txBody>
                  <a:tcPr marL="9144" marR="9144" marT="4572" marB="4572" anchor="ctr">
                    <a:solidFill>
                      <a:srgbClr val="FFFFFF"/>
                    </a:solidFill>
                  </a:tcPr>
                </a:tc>
                <a:extLst>
                  <a:ext uri="{0D108BD9-81ED-4DB2-BD59-A6C34878D82A}">
                    <a16:rowId xmlns:a16="http://schemas.microsoft.com/office/drawing/2014/main" val="10007"/>
                  </a:ext>
                </a:extLst>
              </a:tr>
              <a:tr h="274320">
                <a:tc>
                  <a:txBody>
                    <a:bodyPr/>
                    <a:lstStyle/>
                    <a:p>
                      <a:pPr algn="ctr">
                        <a:spcBef>
                          <a:spcPts val="0"/>
                        </a:spcBef>
                        <a:spcAft>
                          <a:spcPts val="0"/>
                        </a:spcAft>
                        <a:defRPr sz="800" b="1">
                          <a:latin typeface="Arial"/>
                        </a:defRPr>
                      </a:pPr>
                      <a:r>
                        <a:t>TOTALE MERCATO</a:t>
                      </a:r>
                    </a:p>
                  </a:txBody>
                  <a:tcPr marL="9144" marR="9144" marT="4572" marB="4572" anchor="ctr">
                    <a:solidFill>
                      <a:srgbClr val="FFFFFF"/>
                    </a:solidFill>
                  </a:tcPr>
                </a:tc>
                <a:tc>
                  <a:txBody>
                    <a:bodyPr/>
                    <a:lstStyle/>
                    <a:p>
                      <a:pPr algn="ctr">
                        <a:spcBef>
                          <a:spcPts val="0"/>
                        </a:spcBef>
                        <a:spcAft>
                          <a:spcPts val="0"/>
                        </a:spcAft>
                        <a:defRPr sz="1050" b="1">
                          <a:latin typeface="Arial"/>
                        </a:defRPr>
                      </a:pPr>
                      <a:r>
                        <a:t>2,67</a:t>
                      </a:r>
                    </a:p>
                  </a:txBody>
                  <a:tcPr marL="9144" marR="9144" marT="4572" marB="4572" anchor="ctr">
                    <a:solidFill>
                      <a:srgbClr val="FFFFFF"/>
                    </a:solidFill>
                  </a:tcPr>
                </a:tc>
                <a:tc>
                  <a:txBody>
                    <a:bodyPr/>
                    <a:lstStyle/>
                    <a:p>
                      <a:pPr algn="ctr">
                        <a:spcBef>
                          <a:spcPts val="0"/>
                        </a:spcBef>
                        <a:spcAft>
                          <a:spcPts val="0"/>
                        </a:spcAft>
                        <a:defRPr sz="1050" b="1">
                          <a:latin typeface="Arial"/>
                        </a:defRPr>
                      </a:pPr>
                      <a:r>
                        <a:t>2,57</a:t>
                      </a:r>
                    </a:p>
                  </a:txBody>
                  <a:tcPr marL="9144" marR="9144" marT="4572" marB="4572" anchor="ctr">
                    <a:solidFill>
                      <a:srgbClr val="FFFFFF"/>
                    </a:solidFill>
                  </a:tcPr>
                </a:tc>
                <a:tc>
                  <a:txBody>
                    <a:bodyPr/>
                    <a:lstStyle/>
                    <a:p>
                      <a:pPr algn="ctr">
                        <a:spcBef>
                          <a:spcPts val="0"/>
                        </a:spcBef>
                        <a:spcAft>
                          <a:spcPts val="0"/>
                        </a:spcAft>
                        <a:defRPr sz="1050" b="1">
                          <a:latin typeface="Arial"/>
                        </a:defRPr>
                      </a:pPr>
                      <a:r>
                        <a:t>2,69</a:t>
                      </a:r>
                    </a:p>
                  </a:txBody>
                  <a:tcPr marL="9144" marR="9144" marT="4572" marB="4572" anchor="ctr">
                    <a:solidFill>
                      <a:srgbClr val="FFFFFF"/>
                    </a:solidFill>
                  </a:tcPr>
                </a:tc>
                <a:tc>
                  <a:txBody>
                    <a:bodyPr/>
                    <a:lstStyle/>
                    <a:p>
                      <a:pPr algn="ctr">
                        <a:spcBef>
                          <a:spcPts val="0"/>
                        </a:spcBef>
                        <a:spcAft>
                          <a:spcPts val="0"/>
                        </a:spcAft>
                        <a:defRPr sz="1050" b="1">
                          <a:solidFill>
                            <a:srgbClr val="9C5700"/>
                          </a:solidFill>
                          <a:latin typeface="Arial"/>
                        </a:defRPr>
                      </a:pPr>
                      <a:r>
                        <a:t>0,7%</a:t>
                      </a:r>
                    </a:p>
                  </a:txBody>
                  <a:tcPr marL="9144" marR="9144" marT="4572" marB="4572" anchor="ctr">
                    <a:solidFill>
                      <a:srgbClr val="FFEB9C"/>
                    </a:solidFill>
                  </a:tcPr>
                </a:tc>
                <a:tc>
                  <a:txBody>
                    <a:bodyPr/>
                    <a:lstStyle/>
                    <a:p>
                      <a:pPr algn="ctr">
                        <a:spcBef>
                          <a:spcPts val="0"/>
                        </a:spcBef>
                        <a:spcAft>
                          <a:spcPts val="0"/>
                        </a:spcAft>
                        <a:defRPr sz="1050" b="1">
                          <a:solidFill>
                            <a:srgbClr val="9C5700"/>
                          </a:solidFill>
                          <a:latin typeface="Arial"/>
                        </a:defRPr>
                      </a:pPr>
                      <a:r>
                        <a:t>4,7%</a:t>
                      </a:r>
                    </a:p>
                  </a:txBody>
                  <a:tcPr marL="9144" marR="9144" marT="4572" marB="4572" anchor="ctr">
                    <a:solidFill>
                      <a:srgbClr val="FFEB9C"/>
                    </a:solidFill>
                  </a:tcPr>
                </a:tc>
                <a:tc>
                  <a:txBody>
                    <a:bodyPr/>
                    <a:lstStyle/>
                    <a:p>
                      <a:pPr algn="ctr">
                        <a:spcBef>
                          <a:spcPts val="0"/>
                        </a:spcBef>
                        <a:spcAft>
                          <a:spcPts val="0"/>
                        </a:spcAft>
                        <a:defRPr sz="1050" b="1">
                          <a:latin typeface="Arial"/>
                        </a:defRPr>
                      </a:pPr>
                      <a:r>
                        <a:t>100%</a:t>
                      </a:r>
                    </a:p>
                  </a:txBody>
                  <a:tcPr marL="9144" marR="9144" marT="4572" marB="4572" anchor="ctr">
                    <a:solidFill>
                      <a:srgbClr val="FFFFFF"/>
                    </a:solidFill>
                  </a:tcPr>
                </a:tc>
                <a:extLst>
                  <a:ext uri="{0D108BD9-81ED-4DB2-BD59-A6C34878D82A}">
                    <a16:rowId xmlns:a16="http://schemas.microsoft.com/office/drawing/2014/main" val="10008"/>
                  </a:ext>
                </a:extLst>
              </a:tr>
            </a:tbl>
          </a:graphicData>
        </a:graphic>
      </p:graphicFrame>
      <p:sp>
        <p:nvSpPr>
          <p:cNvPr id="12" name="Rectangle 11"/>
          <p:cNvSpPr/>
          <p:nvPr/>
        </p:nvSpPr>
        <p:spPr>
          <a:xfrm>
            <a:off x="548640" y="2304288"/>
            <a:ext cx="7498079" cy="420624"/>
          </a:xfrm>
          <a:prstGeom prst="rect">
            <a:avLst/>
          </a:prstGeom>
          <a:noFill/>
          <a:ln w="15240">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ectangle 12"/>
          <p:cNvSpPr/>
          <p:nvPr/>
        </p:nvSpPr>
        <p:spPr>
          <a:xfrm>
            <a:off x="548640" y="3191256"/>
            <a:ext cx="7498079" cy="274320"/>
          </a:xfrm>
          <a:prstGeom prst="rect">
            <a:avLst/>
          </a:prstGeom>
          <a:noFill/>
          <a:ln w="15240">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548640" y="3593592"/>
            <a:ext cx="7498079" cy="274320"/>
          </a:xfrm>
          <a:prstGeom prst="rect">
            <a:avLst/>
          </a:prstGeom>
          <a:noFill/>
        </p:spPr>
        <p:txBody>
          <a:bodyPr wrap="none">
            <a:spAutoFit/>
          </a:bodyPr>
          <a:lstStyle/>
          <a:p>
            <a:pPr algn="l">
              <a:defRPr sz="1400" i="1">
                <a:latin typeface="Arial Narrow"/>
              </a:defRPr>
            </a:pPr>
            <a:r>
              <a:t>Confronto sulle sole referenze comuni nei tre periodi in esame</a:t>
            </a:r>
          </a:p>
        </p:txBody>
      </p:sp>
      <p:sp>
        <p:nvSpPr>
          <p:cNvPr id="15" name="Rounded Rectangle 14"/>
          <p:cNvSpPr/>
          <p:nvPr/>
        </p:nvSpPr>
        <p:spPr>
          <a:xfrm>
            <a:off x="8412480" y="914400"/>
            <a:ext cx="3291840" cy="1280160"/>
          </a:xfrm>
          <a:prstGeom prst="roundRect">
            <a:avLst/>
          </a:prstGeom>
          <a:noFill/>
          <a:ln w="25400">
            <a:solidFill>
              <a:srgbClr val="104485"/>
            </a:solidFill>
          </a:ln>
          <a:effectLst/>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800" b="0">
                <a:solidFill>
                  <a:srgbClr val="000000"/>
                </a:solidFill>
                <a:latin typeface="Arial Narrow"/>
              </a:defRPr>
            </a:pPr>
            <a:r>
              <a:t>Variazione prezzi rispetto all'anno scorso (totale senza frutti rossi e prodotti secchi)</a:t>
            </a:r>
          </a:p>
          <a:p>
            <a:pPr algn="ctr">
              <a:defRPr sz="2400">
                <a:solidFill>
                  <a:srgbClr val="000000"/>
                </a:solidFill>
              </a:defRPr>
            </a:pPr>
            <a:r>
              <a:t>-0,6%</a:t>
            </a:r>
          </a:p>
        </p:txBody>
      </p:sp>
      <p:sp>
        <p:nvSpPr>
          <p:cNvPr id="16" name="Rounded Rectangle 15"/>
          <p:cNvSpPr/>
          <p:nvPr/>
        </p:nvSpPr>
        <p:spPr>
          <a:xfrm>
            <a:off x="8412480" y="2743200"/>
            <a:ext cx="3291840" cy="1280160"/>
          </a:xfrm>
          <a:prstGeom prst="roundRect">
            <a:avLst/>
          </a:prstGeom>
          <a:noFill/>
          <a:ln w="25400">
            <a:solidFill>
              <a:srgbClr val="104485"/>
            </a:solidFill>
          </a:ln>
          <a:effectLst/>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800" b="0">
                <a:solidFill>
                  <a:srgbClr val="000000"/>
                </a:solidFill>
                <a:latin typeface="Arial Narrow"/>
              </a:defRPr>
            </a:pPr>
            <a:r>
              <a:t>Variazione prezzi rispetto alla settimana scorsa (totale senza frutti rossi e prodotti secchi)</a:t>
            </a:r>
          </a:p>
          <a:p>
            <a:pPr algn="ctr">
              <a:defRPr sz="2400">
                <a:solidFill>
                  <a:srgbClr val="000000"/>
                </a:solidFill>
              </a:defRPr>
            </a:pPr>
            <a:r>
              <a:t>+2,0%</a:t>
            </a:r>
          </a:p>
        </p:txBody>
      </p:sp>
      <p:sp>
        <p:nvSpPr>
          <p:cNvPr id="17" name="Rounded Rectangle 16"/>
          <p:cNvSpPr/>
          <p:nvPr/>
        </p:nvSpPr>
        <p:spPr>
          <a:xfrm>
            <a:off x="8412480" y="4572000"/>
            <a:ext cx="3291840" cy="1280160"/>
          </a:xfrm>
          <a:prstGeom prst="roundRect">
            <a:avLst/>
          </a:prstGeom>
          <a:noFill/>
          <a:ln w="25400">
            <a:solidFill>
              <a:srgbClr val="104485"/>
            </a:solidFill>
          </a:ln>
          <a:effectLst/>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800" b="0">
                <a:solidFill>
                  <a:srgbClr val="000000"/>
                </a:solidFill>
                <a:latin typeface="Arial Narrow"/>
              </a:defRPr>
            </a:pPr>
            <a:r>
              <a:t>Inflazione mercato al dettaglio</a:t>
            </a:r>
            <a:br/>
            <a:r>
              <a:t>(Istat, luglio 2026)</a:t>
            </a:r>
          </a:p>
          <a:p>
            <a:pPr algn="ctr">
              <a:defRPr sz="2400">
                <a:solidFill>
                  <a:srgbClr val="000000"/>
                </a:solidFill>
              </a:defRPr>
            </a:pPr>
            <a:r>
              <a:t>+2,8%</a:t>
            </a:r>
          </a:p>
        </p:txBody>
      </p:sp>
      <p:sp>
        <p:nvSpPr>
          <p:cNvPr id="18" name="TextBox 17"/>
          <p:cNvSpPr txBox="1"/>
          <p:nvPr/>
        </p:nvSpPr>
        <p:spPr>
          <a:xfrm>
            <a:off x="868680" y="3904488"/>
            <a:ext cx="6995159" cy="274320"/>
          </a:xfrm>
          <a:prstGeom prst="rect">
            <a:avLst/>
          </a:prstGeom>
          <a:noFill/>
          <a:ln>
            <a:noFill/>
          </a:ln>
          <a:effectLst/>
        </p:spPr>
        <p:txBody>
          <a:bodyPr wrap="none">
            <a:spAutoFit/>
          </a:bodyPr>
          <a:lstStyle/>
          <a:p>
            <a:pPr algn="ctr">
              <a:defRPr sz="1200" b="1">
                <a:latin typeface="Arial Narrow"/>
              </a:defRPr>
            </a:pPr>
            <a:r>
              <a:t>ANDAMENTO PREZZO MEDIO TOTALE RILEVAZIONI ULTIME 5 SETTIMANE</a:t>
            </a:r>
          </a:p>
        </p:txBody>
      </p:sp>
      <p:sp>
        <p:nvSpPr>
          <p:cNvPr id="19" name="Rectangle 18"/>
          <p:cNvSpPr/>
          <p:nvPr/>
        </p:nvSpPr>
        <p:spPr>
          <a:xfrm>
            <a:off x="868680" y="5788152"/>
            <a:ext cx="6995159" cy="6350"/>
          </a:xfrm>
          <a:prstGeom prst="rect">
            <a:avLst/>
          </a:prstGeom>
          <a:solidFill>
            <a:srgbClr val="D9D9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457200" y="5696712"/>
            <a:ext cx="347472" cy="182880"/>
          </a:xfrm>
          <a:prstGeom prst="rect">
            <a:avLst/>
          </a:prstGeom>
          <a:noFill/>
        </p:spPr>
        <p:txBody>
          <a:bodyPr wrap="none">
            <a:spAutoFit/>
          </a:bodyPr>
          <a:lstStyle/>
          <a:p>
            <a:pPr algn="r">
              <a:defRPr sz="1000">
                <a:solidFill>
                  <a:srgbClr val="5A5A5A"/>
                </a:solidFill>
                <a:latin typeface="Arial Narrow"/>
              </a:defRPr>
            </a:pPr>
            <a:r>
              <a:t>0,0</a:t>
            </a:r>
          </a:p>
        </p:txBody>
      </p:sp>
      <p:sp>
        <p:nvSpPr>
          <p:cNvPr id="21" name="Rectangle 20"/>
          <p:cNvSpPr/>
          <p:nvPr/>
        </p:nvSpPr>
        <p:spPr>
          <a:xfrm>
            <a:off x="868680" y="5632704"/>
            <a:ext cx="6995159" cy="6350"/>
          </a:xfrm>
          <a:prstGeom prst="rect">
            <a:avLst/>
          </a:prstGeom>
          <a:solidFill>
            <a:srgbClr val="D9D9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457200" y="5541264"/>
            <a:ext cx="347472" cy="182880"/>
          </a:xfrm>
          <a:prstGeom prst="rect">
            <a:avLst/>
          </a:prstGeom>
          <a:noFill/>
        </p:spPr>
        <p:txBody>
          <a:bodyPr wrap="none">
            <a:spAutoFit/>
          </a:bodyPr>
          <a:lstStyle/>
          <a:p>
            <a:pPr algn="r">
              <a:defRPr sz="1000">
                <a:solidFill>
                  <a:srgbClr val="5A5A5A"/>
                </a:solidFill>
                <a:latin typeface="Arial Narrow"/>
              </a:defRPr>
            </a:pPr>
            <a:r>
              <a:t>0,5</a:t>
            </a:r>
          </a:p>
        </p:txBody>
      </p:sp>
      <p:sp>
        <p:nvSpPr>
          <p:cNvPr id="23" name="Rectangle 22"/>
          <p:cNvSpPr/>
          <p:nvPr/>
        </p:nvSpPr>
        <p:spPr>
          <a:xfrm>
            <a:off x="868680" y="5477256"/>
            <a:ext cx="6995159" cy="6350"/>
          </a:xfrm>
          <a:prstGeom prst="rect">
            <a:avLst/>
          </a:prstGeom>
          <a:solidFill>
            <a:srgbClr val="D9D9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457200" y="5385816"/>
            <a:ext cx="347472" cy="182880"/>
          </a:xfrm>
          <a:prstGeom prst="rect">
            <a:avLst/>
          </a:prstGeom>
          <a:noFill/>
        </p:spPr>
        <p:txBody>
          <a:bodyPr wrap="none">
            <a:spAutoFit/>
          </a:bodyPr>
          <a:lstStyle/>
          <a:p>
            <a:pPr algn="r">
              <a:defRPr sz="1000">
                <a:solidFill>
                  <a:srgbClr val="5A5A5A"/>
                </a:solidFill>
                <a:latin typeface="Arial Narrow"/>
              </a:defRPr>
            </a:pPr>
            <a:r>
              <a:t>1,0</a:t>
            </a:r>
          </a:p>
        </p:txBody>
      </p:sp>
      <p:sp>
        <p:nvSpPr>
          <p:cNvPr id="25" name="Rectangle 24"/>
          <p:cNvSpPr/>
          <p:nvPr/>
        </p:nvSpPr>
        <p:spPr>
          <a:xfrm>
            <a:off x="868680" y="5321808"/>
            <a:ext cx="6995159" cy="6350"/>
          </a:xfrm>
          <a:prstGeom prst="rect">
            <a:avLst/>
          </a:prstGeom>
          <a:solidFill>
            <a:srgbClr val="D9D9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457200" y="5230368"/>
            <a:ext cx="347472" cy="182880"/>
          </a:xfrm>
          <a:prstGeom prst="rect">
            <a:avLst/>
          </a:prstGeom>
          <a:noFill/>
        </p:spPr>
        <p:txBody>
          <a:bodyPr wrap="none">
            <a:spAutoFit/>
          </a:bodyPr>
          <a:lstStyle/>
          <a:p>
            <a:pPr algn="r">
              <a:defRPr sz="1000">
                <a:solidFill>
                  <a:srgbClr val="5A5A5A"/>
                </a:solidFill>
                <a:latin typeface="Arial Narrow"/>
              </a:defRPr>
            </a:pPr>
            <a:r>
              <a:t>1,5</a:t>
            </a:r>
          </a:p>
        </p:txBody>
      </p:sp>
      <p:sp>
        <p:nvSpPr>
          <p:cNvPr id="27" name="Rectangle 26"/>
          <p:cNvSpPr/>
          <p:nvPr/>
        </p:nvSpPr>
        <p:spPr>
          <a:xfrm>
            <a:off x="868680" y="5166360"/>
            <a:ext cx="6995159" cy="6350"/>
          </a:xfrm>
          <a:prstGeom prst="rect">
            <a:avLst/>
          </a:prstGeom>
          <a:solidFill>
            <a:srgbClr val="D9D9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TextBox 27"/>
          <p:cNvSpPr txBox="1"/>
          <p:nvPr/>
        </p:nvSpPr>
        <p:spPr>
          <a:xfrm>
            <a:off x="457200" y="5074920"/>
            <a:ext cx="347472" cy="182880"/>
          </a:xfrm>
          <a:prstGeom prst="rect">
            <a:avLst/>
          </a:prstGeom>
          <a:noFill/>
        </p:spPr>
        <p:txBody>
          <a:bodyPr wrap="none">
            <a:spAutoFit/>
          </a:bodyPr>
          <a:lstStyle/>
          <a:p>
            <a:pPr algn="r">
              <a:defRPr sz="1000">
                <a:solidFill>
                  <a:srgbClr val="5A5A5A"/>
                </a:solidFill>
                <a:latin typeface="Arial Narrow"/>
              </a:defRPr>
            </a:pPr>
            <a:r>
              <a:t>2,0</a:t>
            </a:r>
          </a:p>
        </p:txBody>
      </p:sp>
      <p:sp>
        <p:nvSpPr>
          <p:cNvPr id="29" name="Rectangle 28"/>
          <p:cNvSpPr/>
          <p:nvPr/>
        </p:nvSpPr>
        <p:spPr>
          <a:xfrm>
            <a:off x="868680" y="5010912"/>
            <a:ext cx="6995159" cy="6350"/>
          </a:xfrm>
          <a:prstGeom prst="rect">
            <a:avLst/>
          </a:prstGeom>
          <a:solidFill>
            <a:srgbClr val="D9D9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TextBox 29"/>
          <p:cNvSpPr txBox="1"/>
          <p:nvPr/>
        </p:nvSpPr>
        <p:spPr>
          <a:xfrm>
            <a:off x="457200" y="4919472"/>
            <a:ext cx="347472" cy="182880"/>
          </a:xfrm>
          <a:prstGeom prst="rect">
            <a:avLst/>
          </a:prstGeom>
          <a:noFill/>
        </p:spPr>
        <p:txBody>
          <a:bodyPr wrap="none">
            <a:spAutoFit/>
          </a:bodyPr>
          <a:lstStyle/>
          <a:p>
            <a:pPr algn="r">
              <a:defRPr sz="1000">
                <a:solidFill>
                  <a:srgbClr val="5A5A5A"/>
                </a:solidFill>
                <a:latin typeface="Arial Narrow"/>
              </a:defRPr>
            </a:pPr>
            <a:r>
              <a:t>2,5</a:t>
            </a:r>
          </a:p>
        </p:txBody>
      </p:sp>
      <p:sp>
        <p:nvSpPr>
          <p:cNvPr id="31" name="Rectangle 30"/>
          <p:cNvSpPr/>
          <p:nvPr/>
        </p:nvSpPr>
        <p:spPr>
          <a:xfrm>
            <a:off x="868680" y="4855464"/>
            <a:ext cx="6995159" cy="6350"/>
          </a:xfrm>
          <a:prstGeom prst="rect">
            <a:avLst/>
          </a:prstGeom>
          <a:solidFill>
            <a:srgbClr val="D9D9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TextBox 31"/>
          <p:cNvSpPr txBox="1"/>
          <p:nvPr/>
        </p:nvSpPr>
        <p:spPr>
          <a:xfrm>
            <a:off x="457200" y="4764024"/>
            <a:ext cx="347472" cy="182880"/>
          </a:xfrm>
          <a:prstGeom prst="rect">
            <a:avLst/>
          </a:prstGeom>
          <a:noFill/>
        </p:spPr>
        <p:txBody>
          <a:bodyPr wrap="none">
            <a:spAutoFit/>
          </a:bodyPr>
          <a:lstStyle/>
          <a:p>
            <a:pPr algn="r">
              <a:defRPr sz="1000">
                <a:solidFill>
                  <a:srgbClr val="5A5A5A"/>
                </a:solidFill>
                <a:latin typeface="Arial Narrow"/>
              </a:defRPr>
            </a:pPr>
            <a:r>
              <a:t>3,0</a:t>
            </a:r>
          </a:p>
        </p:txBody>
      </p:sp>
      <p:sp>
        <p:nvSpPr>
          <p:cNvPr id="33" name="Rectangle 32"/>
          <p:cNvSpPr/>
          <p:nvPr/>
        </p:nvSpPr>
        <p:spPr>
          <a:xfrm>
            <a:off x="868680" y="4700016"/>
            <a:ext cx="6995159" cy="6350"/>
          </a:xfrm>
          <a:prstGeom prst="rect">
            <a:avLst/>
          </a:prstGeom>
          <a:solidFill>
            <a:srgbClr val="D9D9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4" name="TextBox 33"/>
          <p:cNvSpPr txBox="1"/>
          <p:nvPr/>
        </p:nvSpPr>
        <p:spPr>
          <a:xfrm>
            <a:off x="457200" y="4608576"/>
            <a:ext cx="347472" cy="182880"/>
          </a:xfrm>
          <a:prstGeom prst="rect">
            <a:avLst/>
          </a:prstGeom>
          <a:noFill/>
        </p:spPr>
        <p:txBody>
          <a:bodyPr wrap="none">
            <a:spAutoFit/>
          </a:bodyPr>
          <a:lstStyle/>
          <a:p>
            <a:pPr algn="r">
              <a:defRPr sz="1000">
                <a:solidFill>
                  <a:srgbClr val="5A5A5A"/>
                </a:solidFill>
                <a:latin typeface="Arial Narrow"/>
              </a:defRPr>
            </a:pPr>
            <a:r>
              <a:t>3,5</a:t>
            </a:r>
          </a:p>
        </p:txBody>
      </p:sp>
      <p:sp>
        <p:nvSpPr>
          <p:cNvPr id="35" name="Rectangle 34"/>
          <p:cNvSpPr/>
          <p:nvPr/>
        </p:nvSpPr>
        <p:spPr>
          <a:xfrm>
            <a:off x="868680" y="4544568"/>
            <a:ext cx="6995159" cy="6350"/>
          </a:xfrm>
          <a:prstGeom prst="rect">
            <a:avLst/>
          </a:prstGeom>
          <a:solidFill>
            <a:srgbClr val="D9D9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6" name="TextBox 35"/>
          <p:cNvSpPr txBox="1"/>
          <p:nvPr/>
        </p:nvSpPr>
        <p:spPr>
          <a:xfrm>
            <a:off x="457200" y="4453128"/>
            <a:ext cx="347472" cy="182880"/>
          </a:xfrm>
          <a:prstGeom prst="rect">
            <a:avLst/>
          </a:prstGeom>
          <a:noFill/>
        </p:spPr>
        <p:txBody>
          <a:bodyPr wrap="none">
            <a:spAutoFit/>
          </a:bodyPr>
          <a:lstStyle/>
          <a:p>
            <a:pPr algn="r">
              <a:defRPr sz="1000">
                <a:solidFill>
                  <a:srgbClr val="5A5A5A"/>
                </a:solidFill>
                <a:latin typeface="Arial Narrow"/>
              </a:defRPr>
            </a:pPr>
            <a:r>
              <a:t>4,0</a:t>
            </a:r>
          </a:p>
        </p:txBody>
      </p:sp>
      <p:sp>
        <p:nvSpPr>
          <p:cNvPr id="37" name="Rectangle 36"/>
          <p:cNvSpPr/>
          <p:nvPr/>
        </p:nvSpPr>
        <p:spPr>
          <a:xfrm>
            <a:off x="868680" y="4389120"/>
            <a:ext cx="6995159" cy="6350"/>
          </a:xfrm>
          <a:prstGeom prst="rect">
            <a:avLst/>
          </a:prstGeom>
          <a:solidFill>
            <a:srgbClr val="D9D9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8" name="TextBox 37"/>
          <p:cNvSpPr txBox="1"/>
          <p:nvPr/>
        </p:nvSpPr>
        <p:spPr>
          <a:xfrm>
            <a:off x="457200" y="4297680"/>
            <a:ext cx="347472" cy="182880"/>
          </a:xfrm>
          <a:prstGeom prst="rect">
            <a:avLst/>
          </a:prstGeom>
          <a:noFill/>
        </p:spPr>
        <p:txBody>
          <a:bodyPr wrap="none">
            <a:spAutoFit/>
          </a:bodyPr>
          <a:lstStyle/>
          <a:p>
            <a:pPr algn="r">
              <a:defRPr sz="1000">
                <a:solidFill>
                  <a:srgbClr val="5A5A5A"/>
                </a:solidFill>
                <a:latin typeface="Arial Narrow"/>
              </a:defRPr>
            </a:pPr>
            <a:r>
              <a:t>4,5</a:t>
            </a:r>
          </a:p>
        </p:txBody>
      </p:sp>
      <p:sp>
        <p:nvSpPr>
          <p:cNvPr id="39" name="Rectangle 38"/>
          <p:cNvSpPr/>
          <p:nvPr/>
        </p:nvSpPr>
        <p:spPr>
          <a:xfrm>
            <a:off x="1022573" y="5164240"/>
            <a:ext cx="178964" cy="623911"/>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0" name="TextBox 39"/>
          <p:cNvSpPr txBox="1"/>
          <p:nvPr/>
        </p:nvSpPr>
        <p:spPr>
          <a:xfrm rot="5400000">
            <a:off x="812261" y="5219104"/>
            <a:ext cx="343556" cy="457200"/>
          </a:xfrm>
          <a:prstGeom prst="rect">
            <a:avLst/>
          </a:prstGeom>
          <a:noFill/>
        </p:spPr>
        <p:txBody>
          <a:bodyPr wrap="none" lIns="0" tIns="0" rIns="0" bIns="0">
            <a:spAutoFit/>
          </a:bodyPr>
          <a:lstStyle/>
          <a:p>
            <a:pPr algn="l"/>
            <a:r>
              <a:rPr sz="1000">
                <a:solidFill>
                  <a:srgbClr val="000000"/>
                </a:solidFill>
                <a:latin typeface="Arial Narrow"/>
              </a:rPr>
              <a:t>2,01</a:t>
            </a:r>
          </a:p>
        </p:txBody>
      </p:sp>
      <p:sp>
        <p:nvSpPr>
          <p:cNvPr id="41" name="Rectangle 40"/>
          <p:cNvSpPr/>
          <p:nvPr/>
        </p:nvSpPr>
        <p:spPr>
          <a:xfrm>
            <a:off x="1250643" y="5178197"/>
            <a:ext cx="178964" cy="609954"/>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2" name="TextBox 41"/>
          <p:cNvSpPr txBox="1"/>
          <p:nvPr/>
        </p:nvSpPr>
        <p:spPr>
          <a:xfrm rot="5400000">
            <a:off x="1040331" y="5233061"/>
            <a:ext cx="343556" cy="457200"/>
          </a:xfrm>
          <a:prstGeom prst="rect">
            <a:avLst/>
          </a:prstGeom>
          <a:noFill/>
        </p:spPr>
        <p:txBody>
          <a:bodyPr wrap="none" lIns="0" tIns="0" rIns="0" bIns="0">
            <a:spAutoFit/>
          </a:bodyPr>
          <a:lstStyle/>
          <a:p>
            <a:pPr algn="l"/>
            <a:r>
              <a:rPr sz="1000">
                <a:solidFill>
                  <a:srgbClr val="000000"/>
                </a:solidFill>
                <a:latin typeface="Arial Narrow"/>
              </a:rPr>
              <a:t>1,96</a:t>
            </a:r>
          </a:p>
        </p:txBody>
      </p:sp>
      <p:sp>
        <p:nvSpPr>
          <p:cNvPr id="43" name="Rectangle 42"/>
          <p:cNvSpPr/>
          <p:nvPr/>
        </p:nvSpPr>
        <p:spPr>
          <a:xfrm>
            <a:off x="1478713" y="5110891"/>
            <a:ext cx="178964" cy="677260"/>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4" name="TextBox 43"/>
          <p:cNvSpPr txBox="1"/>
          <p:nvPr/>
        </p:nvSpPr>
        <p:spPr>
          <a:xfrm rot="5400000">
            <a:off x="1268401" y="5165755"/>
            <a:ext cx="343556" cy="457200"/>
          </a:xfrm>
          <a:prstGeom prst="rect">
            <a:avLst/>
          </a:prstGeom>
          <a:noFill/>
        </p:spPr>
        <p:txBody>
          <a:bodyPr wrap="none" lIns="0" tIns="0" rIns="0" bIns="0">
            <a:spAutoFit/>
          </a:bodyPr>
          <a:lstStyle/>
          <a:p>
            <a:pPr algn="l"/>
            <a:r>
              <a:rPr sz="1000">
                <a:solidFill>
                  <a:srgbClr val="000000"/>
                </a:solidFill>
                <a:latin typeface="Arial Narrow"/>
              </a:rPr>
              <a:t>2,18</a:t>
            </a:r>
          </a:p>
        </p:txBody>
      </p:sp>
      <p:sp>
        <p:nvSpPr>
          <p:cNvPr id="45" name="Rectangle 44"/>
          <p:cNvSpPr/>
          <p:nvPr/>
        </p:nvSpPr>
        <p:spPr>
          <a:xfrm>
            <a:off x="1706783" y="5011226"/>
            <a:ext cx="178964" cy="776925"/>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6" name="TextBox 45"/>
          <p:cNvSpPr txBox="1"/>
          <p:nvPr/>
        </p:nvSpPr>
        <p:spPr>
          <a:xfrm rot="5400000">
            <a:off x="1496471" y="5066090"/>
            <a:ext cx="343556" cy="457200"/>
          </a:xfrm>
          <a:prstGeom prst="rect">
            <a:avLst/>
          </a:prstGeom>
          <a:noFill/>
        </p:spPr>
        <p:txBody>
          <a:bodyPr wrap="none" lIns="0" tIns="0" rIns="0" bIns="0">
            <a:spAutoFit/>
          </a:bodyPr>
          <a:lstStyle/>
          <a:p>
            <a:pPr algn="l"/>
            <a:r>
              <a:rPr sz="1000">
                <a:solidFill>
                  <a:srgbClr val="000000"/>
                </a:solidFill>
                <a:latin typeface="Arial Narrow"/>
              </a:rPr>
              <a:t>2,50</a:t>
            </a:r>
          </a:p>
        </p:txBody>
      </p:sp>
      <p:sp>
        <p:nvSpPr>
          <p:cNvPr id="47" name="Rectangle 46"/>
          <p:cNvSpPr/>
          <p:nvPr/>
        </p:nvSpPr>
        <p:spPr>
          <a:xfrm>
            <a:off x="1934854" y="5008371"/>
            <a:ext cx="178964" cy="779780"/>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8" name="TextBox 47"/>
          <p:cNvSpPr txBox="1"/>
          <p:nvPr/>
        </p:nvSpPr>
        <p:spPr>
          <a:xfrm rot="5400000">
            <a:off x="1724542" y="5063235"/>
            <a:ext cx="343556" cy="457200"/>
          </a:xfrm>
          <a:prstGeom prst="rect">
            <a:avLst/>
          </a:prstGeom>
          <a:noFill/>
        </p:spPr>
        <p:txBody>
          <a:bodyPr wrap="none" lIns="0" tIns="0" rIns="0" bIns="0">
            <a:spAutoFit/>
          </a:bodyPr>
          <a:lstStyle/>
          <a:p>
            <a:pPr algn="l"/>
            <a:r>
              <a:rPr sz="1000">
                <a:solidFill>
                  <a:srgbClr val="000000"/>
                </a:solidFill>
                <a:latin typeface="Arial Narrow"/>
              </a:rPr>
              <a:t>2,51</a:t>
            </a:r>
          </a:p>
        </p:txBody>
      </p:sp>
      <p:sp>
        <p:nvSpPr>
          <p:cNvPr id="49" name="TextBox 48"/>
          <p:cNvSpPr txBox="1"/>
          <p:nvPr/>
        </p:nvSpPr>
        <p:spPr>
          <a:xfrm>
            <a:off x="868680" y="5833872"/>
            <a:ext cx="1399031" cy="365760"/>
          </a:xfrm>
          <a:prstGeom prst="rect">
            <a:avLst/>
          </a:prstGeom>
          <a:noFill/>
        </p:spPr>
        <p:txBody>
          <a:bodyPr wrap="square">
            <a:spAutoFit/>
          </a:bodyPr>
          <a:lstStyle/>
          <a:p>
            <a:pPr algn="ctr">
              <a:defRPr sz="1000">
                <a:solidFill>
                  <a:srgbClr val="5A5A5A"/>
                </a:solidFill>
                <a:latin typeface="Arial Narrow"/>
              </a:defRPr>
            </a:pPr>
            <a:r>
              <a:t>ORTAGGI</a:t>
            </a:r>
          </a:p>
        </p:txBody>
      </p:sp>
      <p:sp>
        <p:nvSpPr>
          <p:cNvPr id="50" name="Rectangle 49"/>
          <p:cNvSpPr/>
          <p:nvPr/>
        </p:nvSpPr>
        <p:spPr>
          <a:xfrm>
            <a:off x="2421605" y="5119725"/>
            <a:ext cx="178964" cy="668426"/>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1" name="TextBox 50"/>
          <p:cNvSpPr txBox="1"/>
          <p:nvPr/>
        </p:nvSpPr>
        <p:spPr>
          <a:xfrm rot="5400000">
            <a:off x="2211293" y="5174589"/>
            <a:ext cx="343556" cy="457200"/>
          </a:xfrm>
          <a:prstGeom prst="rect">
            <a:avLst/>
          </a:prstGeom>
          <a:noFill/>
        </p:spPr>
        <p:txBody>
          <a:bodyPr wrap="none" lIns="0" tIns="0" rIns="0" bIns="0">
            <a:spAutoFit/>
          </a:bodyPr>
          <a:lstStyle/>
          <a:p>
            <a:pPr algn="l"/>
            <a:r>
              <a:rPr sz="1000">
                <a:solidFill>
                  <a:srgbClr val="000000"/>
                </a:solidFill>
                <a:latin typeface="Arial Narrow"/>
              </a:rPr>
              <a:t>2,15</a:t>
            </a:r>
          </a:p>
        </p:txBody>
      </p:sp>
      <p:sp>
        <p:nvSpPr>
          <p:cNvPr id="52" name="Rectangle 51"/>
          <p:cNvSpPr/>
          <p:nvPr/>
        </p:nvSpPr>
        <p:spPr>
          <a:xfrm>
            <a:off x="2649675" y="5124762"/>
            <a:ext cx="178964" cy="663389"/>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3" name="TextBox 52"/>
          <p:cNvSpPr txBox="1"/>
          <p:nvPr/>
        </p:nvSpPr>
        <p:spPr>
          <a:xfrm rot="5400000">
            <a:off x="2439363" y="5179626"/>
            <a:ext cx="343556" cy="457200"/>
          </a:xfrm>
          <a:prstGeom prst="rect">
            <a:avLst/>
          </a:prstGeom>
          <a:noFill/>
        </p:spPr>
        <p:txBody>
          <a:bodyPr wrap="none" lIns="0" tIns="0" rIns="0" bIns="0">
            <a:spAutoFit/>
          </a:bodyPr>
          <a:lstStyle/>
          <a:p>
            <a:pPr algn="l"/>
            <a:r>
              <a:rPr sz="1000">
                <a:solidFill>
                  <a:srgbClr val="000000"/>
                </a:solidFill>
                <a:latin typeface="Arial Narrow"/>
              </a:rPr>
              <a:t>2,13</a:t>
            </a:r>
          </a:p>
        </p:txBody>
      </p:sp>
      <p:sp>
        <p:nvSpPr>
          <p:cNvPr id="54" name="Rectangle 53"/>
          <p:cNvSpPr/>
          <p:nvPr/>
        </p:nvSpPr>
        <p:spPr>
          <a:xfrm>
            <a:off x="2877745" y="5161278"/>
            <a:ext cx="178964" cy="626873"/>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5" name="TextBox 54"/>
          <p:cNvSpPr txBox="1"/>
          <p:nvPr/>
        </p:nvSpPr>
        <p:spPr>
          <a:xfrm rot="5400000">
            <a:off x="2667433" y="5216142"/>
            <a:ext cx="343556" cy="457200"/>
          </a:xfrm>
          <a:prstGeom prst="rect">
            <a:avLst/>
          </a:prstGeom>
          <a:noFill/>
        </p:spPr>
        <p:txBody>
          <a:bodyPr wrap="none" lIns="0" tIns="0" rIns="0" bIns="0">
            <a:spAutoFit/>
          </a:bodyPr>
          <a:lstStyle/>
          <a:p>
            <a:pPr algn="l"/>
            <a:r>
              <a:rPr sz="1000">
                <a:solidFill>
                  <a:srgbClr val="000000"/>
                </a:solidFill>
                <a:latin typeface="Arial Narrow"/>
              </a:rPr>
              <a:t>2,02</a:t>
            </a:r>
          </a:p>
        </p:txBody>
      </p:sp>
      <p:sp>
        <p:nvSpPr>
          <p:cNvPr id="56" name="Rectangle 55"/>
          <p:cNvSpPr/>
          <p:nvPr/>
        </p:nvSpPr>
        <p:spPr>
          <a:xfrm>
            <a:off x="3105815" y="5220996"/>
            <a:ext cx="178964" cy="567155"/>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7" name="TextBox 56"/>
          <p:cNvSpPr txBox="1"/>
          <p:nvPr/>
        </p:nvSpPr>
        <p:spPr>
          <a:xfrm rot="5400000">
            <a:off x="2895503" y="5275860"/>
            <a:ext cx="343556" cy="457200"/>
          </a:xfrm>
          <a:prstGeom prst="rect">
            <a:avLst/>
          </a:prstGeom>
          <a:noFill/>
        </p:spPr>
        <p:txBody>
          <a:bodyPr wrap="none" lIns="0" tIns="0" rIns="0" bIns="0">
            <a:spAutoFit/>
          </a:bodyPr>
          <a:lstStyle/>
          <a:p>
            <a:pPr algn="l"/>
            <a:r>
              <a:rPr sz="1000">
                <a:solidFill>
                  <a:srgbClr val="000000"/>
                </a:solidFill>
                <a:latin typeface="Arial Narrow"/>
              </a:rPr>
              <a:t>1,82</a:t>
            </a:r>
          </a:p>
        </p:txBody>
      </p:sp>
      <p:sp>
        <p:nvSpPr>
          <p:cNvPr id="58" name="Rectangle 57"/>
          <p:cNvSpPr/>
          <p:nvPr/>
        </p:nvSpPr>
        <p:spPr>
          <a:xfrm>
            <a:off x="3333885" y="5194980"/>
            <a:ext cx="178964" cy="593171"/>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9" name="TextBox 58"/>
          <p:cNvSpPr txBox="1"/>
          <p:nvPr/>
        </p:nvSpPr>
        <p:spPr>
          <a:xfrm rot="5400000">
            <a:off x="3123573" y="5249844"/>
            <a:ext cx="343556" cy="457200"/>
          </a:xfrm>
          <a:prstGeom prst="rect">
            <a:avLst/>
          </a:prstGeom>
          <a:noFill/>
        </p:spPr>
        <p:txBody>
          <a:bodyPr wrap="none" lIns="0" tIns="0" rIns="0" bIns="0">
            <a:spAutoFit/>
          </a:bodyPr>
          <a:lstStyle/>
          <a:p>
            <a:pPr algn="l"/>
            <a:r>
              <a:rPr sz="1000">
                <a:solidFill>
                  <a:srgbClr val="000000"/>
                </a:solidFill>
                <a:latin typeface="Arial Narrow"/>
              </a:rPr>
              <a:t>1,91</a:t>
            </a:r>
          </a:p>
        </p:txBody>
      </p:sp>
      <p:sp>
        <p:nvSpPr>
          <p:cNvPr id="60" name="TextBox 59"/>
          <p:cNvSpPr txBox="1"/>
          <p:nvPr/>
        </p:nvSpPr>
        <p:spPr>
          <a:xfrm>
            <a:off x="2267711" y="5833872"/>
            <a:ext cx="1399031" cy="365760"/>
          </a:xfrm>
          <a:prstGeom prst="rect">
            <a:avLst/>
          </a:prstGeom>
          <a:noFill/>
        </p:spPr>
        <p:txBody>
          <a:bodyPr wrap="square">
            <a:spAutoFit/>
          </a:bodyPr>
          <a:lstStyle/>
          <a:p>
            <a:pPr algn="ctr">
              <a:defRPr sz="1000">
                <a:solidFill>
                  <a:srgbClr val="5A5A5A"/>
                </a:solidFill>
                <a:latin typeface="Arial Narrow"/>
              </a:defRPr>
            </a:pPr>
            <a:r>
              <a:t>FRUTTA</a:t>
            </a:r>
          </a:p>
        </p:txBody>
      </p:sp>
      <p:sp>
        <p:nvSpPr>
          <p:cNvPr id="61" name="Rectangle 60"/>
          <p:cNvSpPr/>
          <p:nvPr/>
        </p:nvSpPr>
        <p:spPr>
          <a:xfrm>
            <a:off x="3820637" y="4738878"/>
            <a:ext cx="178964" cy="1049274"/>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2" name="TextBox 61"/>
          <p:cNvSpPr txBox="1"/>
          <p:nvPr/>
        </p:nvSpPr>
        <p:spPr>
          <a:xfrm rot="5400000">
            <a:off x="3610325" y="4793742"/>
            <a:ext cx="343556" cy="457200"/>
          </a:xfrm>
          <a:prstGeom prst="rect">
            <a:avLst/>
          </a:prstGeom>
          <a:noFill/>
        </p:spPr>
        <p:txBody>
          <a:bodyPr wrap="none" lIns="0" tIns="0" rIns="0" bIns="0">
            <a:spAutoFit/>
          </a:bodyPr>
          <a:lstStyle/>
          <a:p>
            <a:pPr algn="l"/>
            <a:r>
              <a:rPr sz="1000">
                <a:solidFill>
                  <a:srgbClr val="000000"/>
                </a:solidFill>
                <a:latin typeface="Arial Narrow"/>
              </a:rPr>
              <a:t>3,38</a:t>
            </a:r>
          </a:p>
        </p:txBody>
      </p:sp>
      <p:sp>
        <p:nvSpPr>
          <p:cNvPr id="63" name="Rectangle 62"/>
          <p:cNvSpPr/>
          <p:nvPr/>
        </p:nvSpPr>
        <p:spPr>
          <a:xfrm>
            <a:off x="4048707" y="4708759"/>
            <a:ext cx="178964" cy="1079392"/>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4" name="TextBox 63"/>
          <p:cNvSpPr txBox="1"/>
          <p:nvPr/>
        </p:nvSpPr>
        <p:spPr>
          <a:xfrm rot="5400000">
            <a:off x="3838395" y="4763623"/>
            <a:ext cx="343556" cy="457200"/>
          </a:xfrm>
          <a:prstGeom prst="rect">
            <a:avLst/>
          </a:prstGeom>
          <a:noFill/>
        </p:spPr>
        <p:txBody>
          <a:bodyPr wrap="none" lIns="0" tIns="0" rIns="0" bIns="0">
            <a:spAutoFit/>
          </a:bodyPr>
          <a:lstStyle/>
          <a:p>
            <a:pPr algn="l"/>
            <a:r>
              <a:rPr sz="1000">
                <a:solidFill>
                  <a:srgbClr val="000000"/>
                </a:solidFill>
                <a:latin typeface="Arial Narrow"/>
              </a:rPr>
              <a:t>3,47</a:t>
            </a:r>
          </a:p>
        </p:txBody>
      </p:sp>
      <p:sp>
        <p:nvSpPr>
          <p:cNvPr id="65" name="Rectangle 64"/>
          <p:cNvSpPr/>
          <p:nvPr/>
        </p:nvSpPr>
        <p:spPr>
          <a:xfrm>
            <a:off x="4276777" y="4768024"/>
            <a:ext cx="178964" cy="1020127"/>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6" name="TextBox 65"/>
          <p:cNvSpPr txBox="1"/>
          <p:nvPr/>
        </p:nvSpPr>
        <p:spPr>
          <a:xfrm rot="5400000">
            <a:off x="4066465" y="4822888"/>
            <a:ext cx="343556" cy="457200"/>
          </a:xfrm>
          <a:prstGeom prst="rect">
            <a:avLst/>
          </a:prstGeom>
          <a:noFill/>
        </p:spPr>
        <p:txBody>
          <a:bodyPr wrap="none" lIns="0" tIns="0" rIns="0" bIns="0">
            <a:spAutoFit/>
          </a:bodyPr>
          <a:lstStyle/>
          <a:p>
            <a:pPr algn="l"/>
            <a:r>
              <a:rPr sz="1000">
                <a:solidFill>
                  <a:srgbClr val="000000"/>
                </a:solidFill>
                <a:latin typeface="Arial Narrow"/>
              </a:rPr>
              <a:t>3,28</a:t>
            </a:r>
          </a:p>
        </p:txBody>
      </p:sp>
      <p:sp>
        <p:nvSpPr>
          <p:cNvPr id="67" name="Rectangle 66"/>
          <p:cNvSpPr/>
          <p:nvPr/>
        </p:nvSpPr>
        <p:spPr>
          <a:xfrm>
            <a:off x="4504847" y="4744821"/>
            <a:ext cx="178964" cy="1043330"/>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8" name="TextBox 67"/>
          <p:cNvSpPr txBox="1"/>
          <p:nvPr/>
        </p:nvSpPr>
        <p:spPr>
          <a:xfrm rot="5400000">
            <a:off x="4294535" y="4799685"/>
            <a:ext cx="343556" cy="457200"/>
          </a:xfrm>
          <a:prstGeom prst="rect">
            <a:avLst/>
          </a:prstGeom>
          <a:noFill/>
        </p:spPr>
        <p:txBody>
          <a:bodyPr wrap="none" lIns="0" tIns="0" rIns="0" bIns="0">
            <a:spAutoFit/>
          </a:bodyPr>
          <a:lstStyle/>
          <a:p>
            <a:pPr algn="l"/>
            <a:r>
              <a:rPr sz="1000">
                <a:solidFill>
                  <a:srgbClr val="000000"/>
                </a:solidFill>
                <a:latin typeface="Arial Narrow"/>
              </a:rPr>
              <a:t>3,36</a:t>
            </a:r>
          </a:p>
        </p:txBody>
      </p:sp>
      <p:sp>
        <p:nvSpPr>
          <p:cNvPr id="69" name="Rectangle 68"/>
          <p:cNvSpPr/>
          <p:nvPr/>
        </p:nvSpPr>
        <p:spPr>
          <a:xfrm>
            <a:off x="4732917" y="4694834"/>
            <a:ext cx="178964" cy="1093317"/>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0" name="TextBox 69"/>
          <p:cNvSpPr txBox="1"/>
          <p:nvPr/>
        </p:nvSpPr>
        <p:spPr>
          <a:xfrm rot="5400000">
            <a:off x="4522605" y="4749698"/>
            <a:ext cx="343556" cy="457200"/>
          </a:xfrm>
          <a:prstGeom prst="rect">
            <a:avLst/>
          </a:prstGeom>
          <a:noFill/>
        </p:spPr>
        <p:txBody>
          <a:bodyPr wrap="none" lIns="0" tIns="0" rIns="0" bIns="0">
            <a:spAutoFit/>
          </a:bodyPr>
          <a:lstStyle/>
          <a:p>
            <a:pPr algn="l"/>
            <a:r>
              <a:rPr sz="1000">
                <a:solidFill>
                  <a:srgbClr val="000000"/>
                </a:solidFill>
                <a:latin typeface="Arial Narrow"/>
              </a:rPr>
              <a:t>3,52</a:t>
            </a:r>
          </a:p>
        </p:txBody>
      </p:sp>
      <p:sp>
        <p:nvSpPr>
          <p:cNvPr id="71" name="TextBox 70"/>
          <p:cNvSpPr txBox="1"/>
          <p:nvPr/>
        </p:nvSpPr>
        <p:spPr>
          <a:xfrm>
            <a:off x="3666743" y="5833872"/>
            <a:ext cx="1399031" cy="365760"/>
          </a:xfrm>
          <a:prstGeom prst="rect">
            <a:avLst/>
          </a:prstGeom>
          <a:noFill/>
        </p:spPr>
        <p:txBody>
          <a:bodyPr wrap="square">
            <a:spAutoFit/>
          </a:bodyPr>
          <a:lstStyle/>
          <a:p>
            <a:pPr algn="ctr">
              <a:defRPr sz="1000">
                <a:solidFill>
                  <a:srgbClr val="5A5A5A"/>
                </a:solidFill>
                <a:latin typeface="Arial Narrow"/>
              </a:defRPr>
            </a:pPr>
            <a:r>
              <a:t>PRODOTTI ESOTICI</a:t>
            </a:r>
          </a:p>
        </p:txBody>
      </p:sp>
      <p:sp>
        <p:nvSpPr>
          <p:cNvPr id="72" name="Rectangle 71"/>
          <p:cNvSpPr/>
          <p:nvPr/>
        </p:nvSpPr>
        <p:spPr>
          <a:xfrm>
            <a:off x="5219668" y="5368442"/>
            <a:ext cx="178964" cy="419709"/>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3" name="TextBox 72"/>
          <p:cNvSpPr txBox="1"/>
          <p:nvPr/>
        </p:nvSpPr>
        <p:spPr>
          <a:xfrm rot="5400000">
            <a:off x="5009356" y="5423306"/>
            <a:ext cx="343556" cy="457200"/>
          </a:xfrm>
          <a:prstGeom prst="rect">
            <a:avLst/>
          </a:prstGeom>
          <a:noFill/>
        </p:spPr>
        <p:txBody>
          <a:bodyPr wrap="none" lIns="0" tIns="0" rIns="0" bIns="0">
            <a:spAutoFit/>
          </a:bodyPr>
          <a:lstStyle/>
          <a:p>
            <a:pPr algn="l"/>
            <a:r>
              <a:rPr sz="1000">
                <a:solidFill>
                  <a:srgbClr val="000000"/>
                </a:solidFill>
                <a:latin typeface="Arial Narrow"/>
              </a:rPr>
              <a:t>1,35</a:t>
            </a:r>
          </a:p>
        </p:txBody>
      </p:sp>
      <p:sp>
        <p:nvSpPr>
          <p:cNvPr id="74" name="Rectangle 73"/>
          <p:cNvSpPr/>
          <p:nvPr/>
        </p:nvSpPr>
        <p:spPr>
          <a:xfrm>
            <a:off x="5447739" y="5389168"/>
            <a:ext cx="178964" cy="398983"/>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5" name="TextBox 74"/>
          <p:cNvSpPr txBox="1"/>
          <p:nvPr/>
        </p:nvSpPr>
        <p:spPr>
          <a:xfrm rot="5400000">
            <a:off x="5237427" y="5444032"/>
            <a:ext cx="343556" cy="457200"/>
          </a:xfrm>
          <a:prstGeom prst="rect">
            <a:avLst/>
          </a:prstGeom>
          <a:noFill/>
        </p:spPr>
        <p:txBody>
          <a:bodyPr wrap="none" lIns="0" tIns="0" rIns="0" bIns="0">
            <a:spAutoFit/>
          </a:bodyPr>
          <a:lstStyle/>
          <a:p>
            <a:pPr algn="l"/>
            <a:r>
              <a:rPr sz="1000">
                <a:solidFill>
                  <a:srgbClr val="000000"/>
                </a:solidFill>
                <a:latin typeface="Arial Narrow"/>
              </a:rPr>
              <a:t>1,28</a:t>
            </a:r>
          </a:p>
        </p:txBody>
      </p:sp>
      <p:sp>
        <p:nvSpPr>
          <p:cNvPr id="76" name="Rectangle 75"/>
          <p:cNvSpPr/>
          <p:nvPr/>
        </p:nvSpPr>
        <p:spPr>
          <a:xfrm>
            <a:off x="5675809" y="5368442"/>
            <a:ext cx="178964" cy="419709"/>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7" name="TextBox 76"/>
          <p:cNvSpPr txBox="1"/>
          <p:nvPr/>
        </p:nvSpPr>
        <p:spPr>
          <a:xfrm rot="5400000">
            <a:off x="5465497" y="5423306"/>
            <a:ext cx="343556" cy="457200"/>
          </a:xfrm>
          <a:prstGeom prst="rect">
            <a:avLst/>
          </a:prstGeom>
          <a:noFill/>
        </p:spPr>
        <p:txBody>
          <a:bodyPr wrap="none" lIns="0" tIns="0" rIns="0" bIns="0">
            <a:spAutoFit/>
          </a:bodyPr>
          <a:lstStyle/>
          <a:p>
            <a:pPr algn="l"/>
            <a:r>
              <a:rPr sz="1000">
                <a:solidFill>
                  <a:srgbClr val="000000"/>
                </a:solidFill>
                <a:latin typeface="Arial Narrow"/>
              </a:rPr>
              <a:t>1,35</a:t>
            </a:r>
          </a:p>
        </p:txBody>
      </p:sp>
      <p:sp>
        <p:nvSpPr>
          <p:cNvPr id="78" name="Rectangle 77"/>
          <p:cNvSpPr/>
          <p:nvPr/>
        </p:nvSpPr>
        <p:spPr>
          <a:xfrm>
            <a:off x="5903879" y="5390205"/>
            <a:ext cx="178964" cy="397946"/>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9" name="TextBox 78"/>
          <p:cNvSpPr txBox="1"/>
          <p:nvPr/>
        </p:nvSpPr>
        <p:spPr>
          <a:xfrm rot="5400000">
            <a:off x="5693567" y="5445069"/>
            <a:ext cx="343556" cy="457200"/>
          </a:xfrm>
          <a:prstGeom prst="rect">
            <a:avLst/>
          </a:prstGeom>
          <a:noFill/>
        </p:spPr>
        <p:txBody>
          <a:bodyPr wrap="none" lIns="0" tIns="0" rIns="0" bIns="0">
            <a:spAutoFit/>
          </a:bodyPr>
          <a:lstStyle/>
          <a:p>
            <a:pPr algn="l"/>
            <a:r>
              <a:rPr sz="1000">
                <a:solidFill>
                  <a:srgbClr val="000000"/>
                </a:solidFill>
                <a:latin typeface="Arial Narrow"/>
              </a:rPr>
              <a:t>1,28</a:t>
            </a:r>
          </a:p>
        </p:txBody>
      </p:sp>
      <p:sp>
        <p:nvSpPr>
          <p:cNvPr id="80" name="Rectangle 79"/>
          <p:cNvSpPr/>
          <p:nvPr/>
        </p:nvSpPr>
        <p:spPr>
          <a:xfrm>
            <a:off x="6131949" y="5344014"/>
            <a:ext cx="178964" cy="444137"/>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1" name="TextBox 80"/>
          <p:cNvSpPr txBox="1"/>
          <p:nvPr/>
        </p:nvSpPr>
        <p:spPr>
          <a:xfrm rot="5400000">
            <a:off x="5921637" y="5398878"/>
            <a:ext cx="343556" cy="457200"/>
          </a:xfrm>
          <a:prstGeom prst="rect">
            <a:avLst/>
          </a:prstGeom>
          <a:noFill/>
        </p:spPr>
        <p:txBody>
          <a:bodyPr wrap="none" lIns="0" tIns="0" rIns="0" bIns="0">
            <a:spAutoFit/>
          </a:bodyPr>
          <a:lstStyle/>
          <a:p>
            <a:pPr algn="l"/>
            <a:r>
              <a:rPr sz="1000">
                <a:solidFill>
                  <a:srgbClr val="000000"/>
                </a:solidFill>
                <a:latin typeface="Arial Narrow"/>
              </a:rPr>
              <a:t>1,43</a:t>
            </a:r>
          </a:p>
        </p:txBody>
      </p:sp>
      <p:sp>
        <p:nvSpPr>
          <p:cNvPr id="82" name="TextBox 81"/>
          <p:cNvSpPr txBox="1"/>
          <p:nvPr/>
        </p:nvSpPr>
        <p:spPr>
          <a:xfrm>
            <a:off x="5065775" y="5833872"/>
            <a:ext cx="1399031" cy="365760"/>
          </a:xfrm>
          <a:prstGeom prst="rect">
            <a:avLst/>
          </a:prstGeom>
          <a:noFill/>
        </p:spPr>
        <p:txBody>
          <a:bodyPr wrap="square">
            <a:spAutoFit/>
          </a:bodyPr>
          <a:lstStyle/>
          <a:p>
            <a:pPr algn="ctr">
              <a:defRPr sz="1000">
                <a:solidFill>
                  <a:srgbClr val="5A5A5A"/>
                </a:solidFill>
                <a:latin typeface="Arial Narrow"/>
              </a:defRPr>
            </a:pPr>
            <a:r>
              <a:t>AGRUMI</a:t>
            </a:r>
          </a:p>
        </p:txBody>
      </p:sp>
      <p:sp>
        <p:nvSpPr>
          <p:cNvPr id="83" name="Rectangle 82"/>
          <p:cNvSpPr/>
          <p:nvPr/>
        </p:nvSpPr>
        <p:spPr>
          <a:xfrm>
            <a:off x="6618700" y="5121305"/>
            <a:ext cx="178964" cy="666846"/>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4" name="TextBox 83"/>
          <p:cNvSpPr txBox="1"/>
          <p:nvPr/>
        </p:nvSpPr>
        <p:spPr>
          <a:xfrm rot="5400000">
            <a:off x="6408388" y="5176169"/>
            <a:ext cx="343556" cy="457200"/>
          </a:xfrm>
          <a:prstGeom prst="rect">
            <a:avLst/>
          </a:prstGeom>
          <a:noFill/>
        </p:spPr>
        <p:txBody>
          <a:bodyPr wrap="none" lIns="0" tIns="0" rIns="0" bIns="0">
            <a:spAutoFit/>
          </a:bodyPr>
          <a:lstStyle/>
          <a:p>
            <a:pPr algn="l"/>
            <a:r>
              <a:rPr sz="1000">
                <a:solidFill>
                  <a:srgbClr val="000000"/>
                </a:solidFill>
                <a:latin typeface="Arial Narrow"/>
              </a:rPr>
              <a:t>2,14</a:t>
            </a:r>
          </a:p>
        </p:txBody>
      </p:sp>
      <p:sp>
        <p:nvSpPr>
          <p:cNvPr id="85" name="Rectangle 84"/>
          <p:cNvSpPr/>
          <p:nvPr/>
        </p:nvSpPr>
        <p:spPr>
          <a:xfrm>
            <a:off x="6846770" y="5127533"/>
            <a:ext cx="178964" cy="660618"/>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6" name="TextBox 85"/>
          <p:cNvSpPr txBox="1"/>
          <p:nvPr/>
        </p:nvSpPr>
        <p:spPr>
          <a:xfrm rot="5400000">
            <a:off x="6636458" y="5182397"/>
            <a:ext cx="343556" cy="457200"/>
          </a:xfrm>
          <a:prstGeom prst="rect">
            <a:avLst/>
          </a:prstGeom>
          <a:noFill/>
        </p:spPr>
        <p:txBody>
          <a:bodyPr wrap="none" lIns="0" tIns="0" rIns="0" bIns="0">
            <a:spAutoFit/>
          </a:bodyPr>
          <a:lstStyle/>
          <a:p>
            <a:pPr algn="l"/>
            <a:r>
              <a:rPr sz="1000">
                <a:solidFill>
                  <a:srgbClr val="000000"/>
                </a:solidFill>
                <a:latin typeface="Arial Narrow"/>
              </a:rPr>
              <a:t>2,12</a:t>
            </a:r>
          </a:p>
        </p:txBody>
      </p:sp>
      <p:sp>
        <p:nvSpPr>
          <p:cNvPr id="87" name="Rectangle 86"/>
          <p:cNvSpPr/>
          <p:nvPr/>
        </p:nvSpPr>
        <p:spPr>
          <a:xfrm>
            <a:off x="7074841" y="5101822"/>
            <a:ext cx="178964" cy="686329"/>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8" name="TextBox 87"/>
          <p:cNvSpPr txBox="1"/>
          <p:nvPr/>
        </p:nvSpPr>
        <p:spPr>
          <a:xfrm rot="5400000">
            <a:off x="6864529" y="5156686"/>
            <a:ext cx="343556" cy="457200"/>
          </a:xfrm>
          <a:prstGeom prst="rect">
            <a:avLst/>
          </a:prstGeom>
          <a:noFill/>
        </p:spPr>
        <p:txBody>
          <a:bodyPr wrap="none" lIns="0" tIns="0" rIns="0" bIns="0">
            <a:spAutoFit/>
          </a:bodyPr>
          <a:lstStyle/>
          <a:p>
            <a:pPr algn="l"/>
            <a:r>
              <a:rPr sz="1000">
                <a:solidFill>
                  <a:srgbClr val="000000"/>
                </a:solidFill>
                <a:latin typeface="Arial Narrow"/>
              </a:rPr>
              <a:t>2,21</a:t>
            </a:r>
          </a:p>
        </p:txBody>
      </p:sp>
      <p:sp>
        <p:nvSpPr>
          <p:cNvPr id="89" name="Rectangle 88"/>
          <p:cNvSpPr/>
          <p:nvPr/>
        </p:nvSpPr>
        <p:spPr>
          <a:xfrm>
            <a:off x="7302911" y="5070573"/>
            <a:ext cx="178964" cy="717578"/>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0" name="TextBox 89"/>
          <p:cNvSpPr txBox="1"/>
          <p:nvPr/>
        </p:nvSpPr>
        <p:spPr>
          <a:xfrm rot="5400000">
            <a:off x="7092599" y="5125437"/>
            <a:ext cx="343556" cy="457200"/>
          </a:xfrm>
          <a:prstGeom prst="rect">
            <a:avLst/>
          </a:prstGeom>
          <a:noFill/>
        </p:spPr>
        <p:txBody>
          <a:bodyPr wrap="none" lIns="0" tIns="0" rIns="0" bIns="0">
            <a:spAutoFit/>
          </a:bodyPr>
          <a:lstStyle/>
          <a:p>
            <a:pPr algn="l"/>
            <a:r>
              <a:rPr sz="1000">
                <a:solidFill>
                  <a:srgbClr val="000000"/>
                </a:solidFill>
                <a:latin typeface="Arial Narrow"/>
              </a:rPr>
              <a:t>2,31</a:t>
            </a:r>
          </a:p>
        </p:txBody>
      </p:sp>
      <p:sp>
        <p:nvSpPr>
          <p:cNvPr id="91" name="Rectangle 90"/>
          <p:cNvSpPr/>
          <p:nvPr/>
        </p:nvSpPr>
        <p:spPr>
          <a:xfrm>
            <a:off x="7530981" y="5056062"/>
            <a:ext cx="178964" cy="732089"/>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2" name="TextBox 91"/>
          <p:cNvSpPr txBox="1"/>
          <p:nvPr/>
        </p:nvSpPr>
        <p:spPr>
          <a:xfrm rot="5400000">
            <a:off x="7320669" y="5110926"/>
            <a:ext cx="343556" cy="457200"/>
          </a:xfrm>
          <a:prstGeom prst="rect">
            <a:avLst/>
          </a:prstGeom>
          <a:noFill/>
        </p:spPr>
        <p:txBody>
          <a:bodyPr wrap="none" lIns="0" tIns="0" rIns="0" bIns="0">
            <a:spAutoFit/>
          </a:bodyPr>
          <a:lstStyle/>
          <a:p>
            <a:pPr algn="l"/>
            <a:r>
              <a:rPr sz="1000">
                <a:solidFill>
                  <a:srgbClr val="000000"/>
                </a:solidFill>
                <a:latin typeface="Arial Narrow"/>
              </a:rPr>
              <a:t>2,35</a:t>
            </a:r>
          </a:p>
        </p:txBody>
      </p:sp>
      <p:sp>
        <p:nvSpPr>
          <p:cNvPr id="93" name="TextBox 92"/>
          <p:cNvSpPr txBox="1"/>
          <p:nvPr/>
        </p:nvSpPr>
        <p:spPr>
          <a:xfrm>
            <a:off x="6464807" y="5833872"/>
            <a:ext cx="1399031" cy="365760"/>
          </a:xfrm>
          <a:prstGeom prst="rect">
            <a:avLst/>
          </a:prstGeom>
          <a:noFill/>
        </p:spPr>
        <p:txBody>
          <a:bodyPr wrap="square">
            <a:spAutoFit/>
          </a:bodyPr>
          <a:lstStyle/>
          <a:p>
            <a:pPr algn="ctr">
              <a:defRPr sz="1000">
                <a:solidFill>
                  <a:srgbClr val="5A5A5A"/>
                </a:solidFill>
                <a:latin typeface="Arial Narrow"/>
              </a:defRPr>
            </a:pPr>
            <a:r>
              <a:t>TOTALE MERCATO (NO FRUTTI ROSSI, NO PRODOTTI SECCHI)</a:t>
            </a:r>
          </a:p>
        </p:txBody>
      </p:sp>
      <p:sp>
        <p:nvSpPr>
          <p:cNvPr id="94" name="Rectangle 93"/>
          <p:cNvSpPr/>
          <p:nvPr/>
        </p:nvSpPr>
        <p:spPr>
          <a:xfrm>
            <a:off x="868680" y="5788152"/>
            <a:ext cx="6995159" cy="127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5" name="Rectangle 94"/>
          <p:cNvSpPr/>
          <p:nvPr/>
        </p:nvSpPr>
        <p:spPr>
          <a:xfrm>
            <a:off x="2857499" y="6172200"/>
            <a:ext cx="82296" cy="82296"/>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6" name="TextBox 95"/>
          <p:cNvSpPr txBox="1"/>
          <p:nvPr/>
        </p:nvSpPr>
        <p:spPr>
          <a:xfrm>
            <a:off x="2967227" y="6135624"/>
            <a:ext cx="502920" cy="182880"/>
          </a:xfrm>
          <a:prstGeom prst="rect">
            <a:avLst/>
          </a:prstGeom>
          <a:noFill/>
        </p:spPr>
        <p:txBody>
          <a:bodyPr wrap="none">
            <a:spAutoFit/>
          </a:bodyPr>
          <a:lstStyle/>
          <a:p>
            <a:pPr>
              <a:defRPr sz="1000">
                <a:latin typeface="Arial Narrow"/>
              </a:defRPr>
            </a:pPr>
            <a:r>
              <a:t>30/2026</a:t>
            </a:r>
          </a:p>
        </p:txBody>
      </p:sp>
      <p:sp>
        <p:nvSpPr>
          <p:cNvPr id="97" name="Rectangle 96"/>
          <p:cNvSpPr/>
          <p:nvPr/>
        </p:nvSpPr>
        <p:spPr>
          <a:xfrm>
            <a:off x="3451859" y="6172200"/>
            <a:ext cx="82296" cy="82296"/>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8" name="TextBox 97"/>
          <p:cNvSpPr txBox="1"/>
          <p:nvPr/>
        </p:nvSpPr>
        <p:spPr>
          <a:xfrm>
            <a:off x="3561587" y="6135624"/>
            <a:ext cx="502920" cy="182880"/>
          </a:xfrm>
          <a:prstGeom prst="rect">
            <a:avLst/>
          </a:prstGeom>
          <a:noFill/>
        </p:spPr>
        <p:txBody>
          <a:bodyPr wrap="none">
            <a:spAutoFit/>
          </a:bodyPr>
          <a:lstStyle/>
          <a:p>
            <a:pPr>
              <a:defRPr sz="1000">
                <a:latin typeface="Arial Narrow"/>
              </a:defRPr>
            </a:pPr>
            <a:r>
              <a:t>31/2026</a:t>
            </a:r>
          </a:p>
        </p:txBody>
      </p:sp>
      <p:sp>
        <p:nvSpPr>
          <p:cNvPr id="99" name="Rectangle 98"/>
          <p:cNvSpPr/>
          <p:nvPr/>
        </p:nvSpPr>
        <p:spPr>
          <a:xfrm>
            <a:off x="4046219" y="6172200"/>
            <a:ext cx="82296" cy="82296"/>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0" name="TextBox 99"/>
          <p:cNvSpPr txBox="1"/>
          <p:nvPr/>
        </p:nvSpPr>
        <p:spPr>
          <a:xfrm>
            <a:off x="4155947" y="6135624"/>
            <a:ext cx="502920" cy="182880"/>
          </a:xfrm>
          <a:prstGeom prst="rect">
            <a:avLst/>
          </a:prstGeom>
          <a:noFill/>
        </p:spPr>
        <p:txBody>
          <a:bodyPr wrap="none">
            <a:spAutoFit/>
          </a:bodyPr>
          <a:lstStyle/>
          <a:p>
            <a:pPr>
              <a:defRPr sz="1000">
                <a:latin typeface="Arial Narrow"/>
              </a:defRPr>
            </a:pPr>
            <a:r>
              <a:t>32/2026</a:t>
            </a:r>
          </a:p>
        </p:txBody>
      </p:sp>
      <p:sp>
        <p:nvSpPr>
          <p:cNvPr id="101" name="Rectangle 100"/>
          <p:cNvSpPr/>
          <p:nvPr/>
        </p:nvSpPr>
        <p:spPr>
          <a:xfrm>
            <a:off x="4640579" y="6172200"/>
            <a:ext cx="82296" cy="82296"/>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2" name="TextBox 101"/>
          <p:cNvSpPr txBox="1"/>
          <p:nvPr/>
        </p:nvSpPr>
        <p:spPr>
          <a:xfrm>
            <a:off x="4750307" y="6135624"/>
            <a:ext cx="502920" cy="182880"/>
          </a:xfrm>
          <a:prstGeom prst="rect">
            <a:avLst/>
          </a:prstGeom>
          <a:noFill/>
        </p:spPr>
        <p:txBody>
          <a:bodyPr wrap="none">
            <a:spAutoFit/>
          </a:bodyPr>
          <a:lstStyle/>
          <a:p>
            <a:pPr>
              <a:defRPr sz="1000">
                <a:latin typeface="Arial Narrow"/>
              </a:defRPr>
            </a:pPr>
            <a:r>
              <a:t>35/2026</a:t>
            </a:r>
          </a:p>
        </p:txBody>
      </p:sp>
      <p:sp>
        <p:nvSpPr>
          <p:cNvPr id="103" name="Rectangle 102"/>
          <p:cNvSpPr/>
          <p:nvPr/>
        </p:nvSpPr>
        <p:spPr>
          <a:xfrm>
            <a:off x="5234939" y="6172200"/>
            <a:ext cx="82296" cy="82296"/>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4" name="TextBox 103"/>
          <p:cNvSpPr txBox="1"/>
          <p:nvPr/>
        </p:nvSpPr>
        <p:spPr>
          <a:xfrm>
            <a:off x="5344667" y="6135624"/>
            <a:ext cx="502920" cy="182880"/>
          </a:xfrm>
          <a:prstGeom prst="rect">
            <a:avLst/>
          </a:prstGeom>
          <a:noFill/>
        </p:spPr>
        <p:txBody>
          <a:bodyPr wrap="none">
            <a:spAutoFit/>
          </a:bodyPr>
          <a:lstStyle/>
          <a:p>
            <a:pPr>
              <a:defRPr sz="1000">
                <a:latin typeface="Arial Narrow"/>
              </a:defRPr>
            </a:pPr>
            <a:r>
              <a:t>36/2026</a:t>
            </a:r>
          </a:p>
        </p:txBody>
      </p:sp>
      <p:sp>
        <p:nvSpPr>
          <p:cNvPr id="105" name="TextBox 104"/>
          <p:cNvSpPr txBox="1"/>
          <p:nvPr/>
        </p:nvSpPr>
        <p:spPr>
          <a:xfrm>
            <a:off x="914400" y="6492240"/>
            <a:ext cx="2743200" cy="274320"/>
          </a:xfrm>
          <a:prstGeom prst="rect">
            <a:avLst/>
          </a:prstGeom>
          <a:noFill/>
        </p:spPr>
        <p:txBody>
          <a:bodyPr wrap="none">
            <a:spAutoFit/>
          </a:bodyPr>
          <a:lstStyle/>
          <a:p>
            <a:pPr algn="l">
              <a:defRPr sz="1400" i="1">
                <a:latin typeface="Arial Narrow"/>
              </a:defRPr>
            </a:pPr>
            <a:r>
              <a:t>*Fonte pesi: Ismea e Istat</a:t>
            </a:r>
          </a:p>
        </p:txBody>
      </p:sp>
      <p:sp>
        <p:nvSpPr>
          <p:cNvPr id="107" name="CasellaDiTesto 106">
            <a:extLst>
              <a:ext uri="{FF2B5EF4-FFF2-40B4-BE49-F238E27FC236}">
                <a16:creationId xmlns:a16="http://schemas.microsoft.com/office/drawing/2014/main" id="{982B0B9B-DCC0-6364-CC59-5167DFEFB131}"/>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27487"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594799"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662111"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Osservatorio prezzi</a:t>
            </a:r>
          </a:p>
        </p:txBody>
      </p:sp>
      <p:sp>
        <p:nvSpPr>
          <p:cNvPr id="11" name="TextBox 10"/>
          <p:cNvSpPr txBox="1"/>
          <p:nvPr/>
        </p:nvSpPr>
        <p:spPr>
          <a:xfrm>
            <a:off x="640080" y="896112"/>
            <a:ext cx="10881360" cy="256032"/>
          </a:xfrm>
          <a:prstGeom prst="rect">
            <a:avLst/>
          </a:prstGeom>
          <a:noFill/>
        </p:spPr>
        <p:txBody>
          <a:bodyPr wrap="none">
            <a:spAutoFit/>
          </a:bodyPr>
          <a:lstStyle/>
          <a:p>
            <a:pPr algn="ctr"/>
            <a:r>
              <a:rPr sz="1200" b="1">
                <a:latin typeface="Arial Narrow"/>
              </a:rPr>
              <a:t>ANDAMENTO PREZZI MEDI PREVALENTI</a:t>
            </a:r>
          </a:p>
        </p:txBody>
      </p:sp>
      <p:sp>
        <p:nvSpPr>
          <p:cNvPr id="12" name="Rectangle 11"/>
          <p:cNvSpPr/>
          <p:nvPr/>
        </p:nvSpPr>
        <p:spPr>
          <a:xfrm>
            <a:off x="640080" y="333756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109728" y="3218688"/>
            <a:ext cx="484632" cy="246888"/>
          </a:xfrm>
          <a:prstGeom prst="rect">
            <a:avLst/>
          </a:prstGeom>
          <a:noFill/>
        </p:spPr>
        <p:txBody>
          <a:bodyPr wrap="none">
            <a:spAutoFit/>
          </a:bodyPr>
          <a:lstStyle/>
          <a:p>
            <a:pPr algn="r"/>
            <a:r>
              <a:rPr sz="700">
                <a:solidFill>
                  <a:srgbClr val="777777"/>
                </a:solidFill>
              </a:rPr>
              <a:t>1,00</a:t>
            </a:r>
          </a:p>
        </p:txBody>
      </p:sp>
      <p:sp>
        <p:nvSpPr>
          <p:cNvPr id="14" name="Rectangle 13"/>
          <p:cNvSpPr/>
          <p:nvPr/>
        </p:nvSpPr>
        <p:spPr>
          <a:xfrm>
            <a:off x="640080" y="297942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109728" y="2860548"/>
            <a:ext cx="484632" cy="246888"/>
          </a:xfrm>
          <a:prstGeom prst="rect">
            <a:avLst/>
          </a:prstGeom>
          <a:noFill/>
        </p:spPr>
        <p:txBody>
          <a:bodyPr wrap="none">
            <a:spAutoFit/>
          </a:bodyPr>
          <a:lstStyle/>
          <a:p>
            <a:pPr algn="r"/>
            <a:r>
              <a:rPr sz="700">
                <a:solidFill>
                  <a:srgbClr val="777777"/>
                </a:solidFill>
              </a:rPr>
              <a:t>1,50</a:t>
            </a:r>
          </a:p>
        </p:txBody>
      </p:sp>
      <p:sp>
        <p:nvSpPr>
          <p:cNvPr id="16" name="Rectangle 15"/>
          <p:cNvSpPr/>
          <p:nvPr/>
        </p:nvSpPr>
        <p:spPr>
          <a:xfrm>
            <a:off x="640080" y="262128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109728" y="2502408"/>
            <a:ext cx="484632" cy="246888"/>
          </a:xfrm>
          <a:prstGeom prst="rect">
            <a:avLst/>
          </a:prstGeom>
          <a:noFill/>
        </p:spPr>
        <p:txBody>
          <a:bodyPr wrap="none">
            <a:spAutoFit/>
          </a:bodyPr>
          <a:lstStyle/>
          <a:p>
            <a:pPr algn="r"/>
            <a:r>
              <a:rPr sz="700">
                <a:solidFill>
                  <a:srgbClr val="777777"/>
                </a:solidFill>
              </a:rPr>
              <a:t>2,00</a:t>
            </a:r>
          </a:p>
        </p:txBody>
      </p:sp>
      <p:sp>
        <p:nvSpPr>
          <p:cNvPr id="18" name="Rectangle 17"/>
          <p:cNvSpPr/>
          <p:nvPr/>
        </p:nvSpPr>
        <p:spPr>
          <a:xfrm>
            <a:off x="640080" y="226314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109728" y="2144268"/>
            <a:ext cx="484632" cy="246888"/>
          </a:xfrm>
          <a:prstGeom prst="rect">
            <a:avLst/>
          </a:prstGeom>
          <a:noFill/>
        </p:spPr>
        <p:txBody>
          <a:bodyPr wrap="none">
            <a:spAutoFit/>
          </a:bodyPr>
          <a:lstStyle/>
          <a:p>
            <a:pPr algn="r"/>
            <a:r>
              <a:rPr sz="700">
                <a:solidFill>
                  <a:srgbClr val="777777"/>
                </a:solidFill>
              </a:rPr>
              <a:t>2,50</a:t>
            </a:r>
          </a:p>
        </p:txBody>
      </p:sp>
      <p:sp>
        <p:nvSpPr>
          <p:cNvPr id="20" name="Rectangle 19"/>
          <p:cNvSpPr/>
          <p:nvPr/>
        </p:nvSpPr>
        <p:spPr>
          <a:xfrm>
            <a:off x="640080" y="190500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109728" y="1786128"/>
            <a:ext cx="484632" cy="246888"/>
          </a:xfrm>
          <a:prstGeom prst="rect">
            <a:avLst/>
          </a:prstGeom>
          <a:noFill/>
        </p:spPr>
        <p:txBody>
          <a:bodyPr wrap="none">
            <a:spAutoFit/>
          </a:bodyPr>
          <a:lstStyle/>
          <a:p>
            <a:pPr algn="r"/>
            <a:r>
              <a:rPr sz="700">
                <a:solidFill>
                  <a:srgbClr val="777777"/>
                </a:solidFill>
              </a:rPr>
              <a:t>3,00</a:t>
            </a:r>
          </a:p>
        </p:txBody>
      </p:sp>
      <p:sp>
        <p:nvSpPr>
          <p:cNvPr id="22" name="Rectangle 21"/>
          <p:cNvSpPr/>
          <p:nvPr/>
        </p:nvSpPr>
        <p:spPr>
          <a:xfrm>
            <a:off x="640080" y="154686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109728" y="1427988"/>
            <a:ext cx="484632" cy="246888"/>
          </a:xfrm>
          <a:prstGeom prst="rect">
            <a:avLst/>
          </a:prstGeom>
          <a:noFill/>
        </p:spPr>
        <p:txBody>
          <a:bodyPr wrap="none">
            <a:spAutoFit/>
          </a:bodyPr>
          <a:lstStyle/>
          <a:p>
            <a:pPr algn="r"/>
            <a:r>
              <a:rPr sz="700">
                <a:solidFill>
                  <a:srgbClr val="777777"/>
                </a:solidFill>
              </a:rPr>
              <a:t>3,50</a:t>
            </a:r>
          </a:p>
        </p:txBody>
      </p:sp>
      <p:sp>
        <p:nvSpPr>
          <p:cNvPr id="24" name="Rectangle 23"/>
          <p:cNvSpPr/>
          <p:nvPr/>
        </p:nvSpPr>
        <p:spPr>
          <a:xfrm>
            <a:off x="640080" y="118872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109728" y="1069848"/>
            <a:ext cx="484632" cy="246888"/>
          </a:xfrm>
          <a:prstGeom prst="rect">
            <a:avLst/>
          </a:prstGeom>
          <a:noFill/>
        </p:spPr>
        <p:txBody>
          <a:bodyPr wrap="none">
            <a:spAutoFit/>
          </a:bodyPr>
          <a:lstStyle/>
          <a:p>
            <a:pPr algn="r"/>
            <a:r>
              <a:rPr sz="700">
                <a:solidFill>
                  <a:srgbClr val="777777"/>
                </a:solidFill>
              </a:rPr>
              <a:t>4,00</a:t>
            </a:r>
          </a:p>
        </p:txBody>
      </p:sp>
      <p:sp>
        <p:nvSpPr>
          <p:cNvPr id="26" name="TextBox 25"/>
          <p:cNvSpPr txBox="1"/>
          <p:nvPr/>
        </p:nvSpPr>
        <p:spPr>
          <a:xfrm>
            <a:off x="292608" y="3374136"/>
            <a:ext cx="694944" cy="228600"/>
          </a:xfrm>
          <a:prstGeom prst="rect">
            <a:avLst/>
          </a:prstGeom>
          <a:noFill/>
        </p:spPr>
        <p:txBody>
          <a:bodyPr wrap="none">
            <a:spAutoFit/>
          </a:bodyPr>
          <a:lstStyle/>
          <a:p>
            <a:pPr algn="ctr"/>
            <a:r>
              <a:rPr sz="700">
                <a:solidFill>
                  <a:srgbClr val="646464"/>
                </a:solidFill>
              </a:rPr>
              <a:t>20/2026</a:t>
            </a:r>
          </a:p>
        </p:txBody>
      </p:sp>
      <p:sp>
        <p:nvSpPr>
          <p:cNvPr id="27" name="TextBox 26"/>
          <p:cNvSpPr txBox="1"/>
          <p:nvPr/>
        </p:nvSpPr>
        <p:spPr>
          <a:xfrm>
            <a:off x="1069848" y="3374136"/>
            <a:ext cx="694944" cy="228600"/>
          </a:xfrm>
          <a:prstGeom prst="rect">
            <a:avLst/>
          </a:prstGeom>
          <a:noFill/>
        </p:spPr>
        <p:txBody>
          <a:bodyPr wrap="none">
            <a:spAutoFit/>
          </a:bodyPr>
          <a:lstStyle/>
          <a:p>
            <a:pPr algn="ctr"/>
            <a:r>
              <a:rPr sz="700">
                <a:solidFill>
                  <a:srgbClr val="646464"/>
                </a:solidFill>
              </a:rPr>
              <a:t>21/2026</a:t>
            </a:r>
          </a:p>
        </p:txBody>
      </p:sp>
      <p:sp>
        <p:nvSpPr>
          <p:cNvPr id="28" name="TextBox 27"/>
          <p:cNvSpPr txBox="1"/>
          <p:nvPr/>
        </p:nvSpPr>
        <p:spPr>
          <a:xfrm>
            <a:off x="1847088" y="3374136"/>
            <a:ext cx="694944" cy="228600"/>
          </a:xfrm>
          <a:prstGeom prst="rect">
            <a:avLst/>
          </a:prstGeom>
          <a:noFill/>
        </p:spPr>
        <p:txBody>
          <a:bodyPr wrap="none">
            <a:spAutoFit/>
          </a:bodyPr>
          <a:lstStyle/>
          <a:p>
            <a:pPr algn="ctr"/>
            <a:r>
              <a:rPr sz="700">
                <a:solidFill>
                  <a:srgbClr val="646464"/>
                </a:solidFill>
              </a:rPr>
              <a:t>22/2026</a:t>
            </a:r>
          </a:p>
        </p:txBody>
      </p:sp>
      <p:sp>
        <p:nvSpPr>
          <p:cNvPr id="29" name="TextBox 28"/>
          <p:cNvSpPr txBox="1"/>
          <p:nvPr/>
        </p:nvSpPr>
        <p:spPr>
          <a:xfrm>
            <a:off x="2624328" y="3374136"/>
            <a:ext cx="694944" cy="228600"/>
          </a:xfrm>
          <a:prstGeom prst="rect">
            <a:avLst/>
          </a:prstGeom>
          <a:noFill/>
        </p:spPr>
        <p:txBody>
          <a:bodyPr wrap="none">
            <a:spAutoFit/>
          </a:bodyPr>
          <a:lstStyle/>
          <a:p>
            <a:pPr algn="ctr"/>
            <a:r>
              <a:rPr sz="700">
                <a:solidFill>
                  <a:srgbClr val="646464"/>
                </a:solidFill>
              </a:rPr>
              <a:t>23/2026</a:t>
            </a:r>
          </a:p>
        </p:txBody>
      </p:sp>
      <p:sp>
        <p:nvSpPr>
          <p:cNvPr id="30" name="TextBox 29"/>
          <p:cNvSpPr txBox="1"/>
          <p:nvPr/>
        </p:nvSpPr>
        <p:spPr>
          <a:xfrm>
            <a:off x="3401568" y="3374136"/>
            <a:ext cx="694944" cy="228600"/>
          </a:xfrm>
          <a:prstGeom prst="rect">
            <a:avLst/>
          </a:prstGeom>
          <a:noFill/>
        </p:spPr>
        <p:txBody>
          <a:bodyPr wrap="none">
            <a:spAutoFit/>
          </a:bodyPr>
          <a:lstStyle/>
          <a:p>
            <a:pPr algn="ctr"/>
            <a:r>
              <a:rPr sz="700">
                <a:solidFill>
                  <a:srgbClr val="646464"/>
                </a:solidFill>
              </a:rPr>
              <a:t>24/2026</a:t>
            </a:r>
          </a:p>
        </p:txBody>
      </p:sp>
      <p:sp>
        <p:nvSpPr>
          <p:cNvPr id="31" name="TextBox 30"/>
          <p:cNvSpPr txBox="1"/>
          <p:nvPr/>
        </p:nvSpPr>
        <p:spPr>
          <a:xfrm>
            <a:off x="4178808" y="3374136"/>
            <a:ext cx="694944" cy="228600"/>
          </a:xfrm>
          <a:prstGeom prst="rect">
            <a:avLst/>
          </a:prstGeom>
          <a:noFill/>
        </p:spPr>
        <p:txBody>
          <a:bodyPr wrap="none">
            <a:spAutoFit/>
          </a:bodyPr>
          <a:lstStyle/>
          <a:p>
            <a:pPr algn="ctr"/>
            <a:r>
              <a:rPr sz="700">
                <a:solidFill>
                  <a:srgbClr val="646464"/>
                </a:solidFill>
              </a:rPr>
              <a:t>25/2026</a:t>
            </a:r>
          </a:p>
        </p:txBody>
      </p:sp>
      <p:sp>
        <p:nvSpPr>
          <p:cNvPr id="32" name="TextBox 31"/>
          <p:cNvSpPr txBox="1"/>
          <p:nvPr/>
        </p:nvSpPr>
        <p:spPr>
          <a:xfrm>
            <a:off x="4956048" y="3374136"/>
            <a:ext cx="694944" cy="228600"/>
          </a:xfrm>
          <a:prstGeom prst="rect">
            <a:avLst/>
          </a:prstGeom>
          <a:noFill/>
        </p:spPr>
        <p:txBody>
          <a:bodyPr wrap="none">
            <a:spAutoFit/>
          </a:bodyPr>
          <a:lstStyle/>
          <a:p>
            <a:pPr algn="ctr"/>
            <a:r>
              <a:rPr sz="700">
                <a:solidFill>
                  <a:srgbClr val="646464"/>
                </a:solidFill>
              </a:rPr>
              <a:t>26/2026</a:t>
            </a:r>
          </a:p>
        </p:txBody>
      </p:sp>
      <p:sp>
        <p:nvSpPr>
          <p:cNvPr id="33" name="TextBox 32"/>
          <p:cNvSpPr txBox="1"/>
          <p:nvPr/>
        </p:nvSpPr>
        <p:spPr>
          <a:xfrm>
            <a:off x="5733288" y="3374136"/>
            <a:ext cx="694944" cy="228600"/>
          </a:xfrm>
          <a:prstGeom prst="rect">
            <a:avLst/>
          </a:prstGeom>
          <a:noFill/>
        </p:spPr>
        <p:txBody>
          <a:bodyPr wrap="none">
            <a:spAutoFit/>
          </a:bodyPr>
          <a:lstStyle/>
          <a:p>
            <a:pPr algn="ctr"/>
            <a:r>
              <a:rPr sz="700">
                <a:solidFill>
                  <a:srgbClr val="646464"/>
                </a:solidFill>
              </a:rPr>
              <a:t>27/2026</a:t>
            </a:r>
          </a:p>
        </p:txBody>
      </p:sp>
      <p:sp>
        <p:nvSpPr>
          <p:cNvPr id="34" name="TextBox 33"/>
          <p:cNvSpPr txBox="1"/>
          <p:nvPr/>
        </p:nvSpPr>
        <p:spPr>
          <a:xfrm>
            <a:off x="6510528" y="3374136"/>
            <a:ext cx="694944" cy="228600"/>
          </a:xfrm>
          <a:prstGeom prst="rect">
            <a:avLst/>
          </a:prstGeom>
          <a:noFill/>
        </p:spPr>
        <p:txBody>
          <a:bodyPr wrap="none">
            <a:spAutoFit/>
          </a:bodyPr>
          <a:lstStyle/>
          <a:p>
            <a:pPr algn="ctr"/>
            <a:r>
              <a:rPr sz="700">
                <a:solidFill>
                  <a:srgbClr val="646464"/>
                </a:solidFill>
              </a:rPr>
              <a:t>28/2026</a:t>
            </a:r>
          </a:p>
        </p:txBody>
      </p:sp>
      <p:sp>
        <p:nvSpPr>
          <p:cNvPr id="35" name="TextBox 34"/>
          <p:cNvSpPr txBox="1"/>
          <p:nvPr/>
        </p:nvSpPr>
        <p:spPr>
          <a:xfrm>
            <a:off x="7287768" y="3374136"/>
            <a:ext cx="694944" cy="228600"/>
          </a:xfrm>
          <a:prstGeom prst="rect">
            <a:avLst/>
          </a:prstGeom>
          <a:noFill/>
        </p:spPr>
        <p:txBody>
          <a:bodyPr wrap="none">
            <a:spAutoFit/>
          </a:bodyPr>
          <a:lstStyle/>
          <a:p>
            <a:pPr algn="ctr"/>
            <a:r>
              <a:rPr sz="700">
                <a:solidFill>
                  <a:srgbClr val="646464"/>
                </a:solidFill>
              </a:rPr>
              <a:t>29/2026</a:t>
            </a:r>
          </a:p>
        </p:txBody>
      </p:sp>
      <p:sp>
        <p:nvSpPr>
          <p:cNvPr id="36" name="TextBox 35"/>
          <p:cNvSpPr txBox="1"/>
          <p:nvPr/>
        </p:nvSpPr>
        <p:spPr>
          <a:xfrm>
            <a:off x="8065008" y="3374136"/>
            <a:ext cx="694944" cy="228600"/>
          </a:xfrm>
          <a:prstGeom prst="rect">
            <a:avLst/>
          </a:prstGeom>
          <a:noFill/>
        </p:spPr>
        <p:txBody>
          <a:bodyPr wrap="none">
            <a:spAutoFit/>
          </a:bodyPr>
          <a:lstStyle/>
          <a:p>
            <a:pPr algn="ctr"/>
            <a:r>
              <a:rPr sz="700">
                <a:solidFill>
                  <a:srgbClr val="646464"/>
                </a:solidFill>
              </a:rPr>
              <a:t>30/2026</a:t>
            </a:r>
          </a:p>
        </p:txBody>
      </p:sp>
      <p:sp>
        <p:nvSpPr>
          <p:cNvPr id="37" name="TextBox 36"/>
          <p:cNvSpPr txBox="1"/>
          <p:nvPr/>
        </p:nvSpPr>
        <p:spPr>
          <a:xfrm>
            <a:off x="8842248" y="3374136"/>
            <a:ext cx="694944" cy="228600"/>
          </a:xfrm>
          <a:prstGeom prst="rect">
            <a:avLst/>
          </a:prstGeom>
          <a:noFill/>
        </p:spPr>
        <p:txBody>
          <a:bodyPr wrap="none">
            <a:spAutoFit/>
          </a:bodyPr>
          <a:lstStyle/>
          <a:p>
            <a:pPr algn="ctr"/>
            <a:r>
              <a:rPr sz="700">
                <a:solidFill>
                  <a:srgbClr val="646464"/>
                </a:solidFill>
              </a:rPr>
              <a:t>31/2026</a:t>
            </a:r>
          </a:p>
        </p:txBody>
      </p:sp>
      <p:sp>
        <p:nvSpPr>
          <p:cNvPr id="38" name="TextBox 37"/>
          <p:cNvSpPr txBox="1"/>
          <p:nvPr/>
        </p:nvSpPr>
        <p:spPr>
          <a:xfrm>
            <a:off x="9619488" y="3374136"/>
            <a:ext cx="694944" cy="228600"/>
          </a:xfrm>
          <a:prstGeom prst="rect">
            <a:avLst/>
          </a:prstGeom>
          <a:noFill/>
        </p:spPr>
        <p:txBody>
          <a:bodyPr wrap="none">
            <a:spAutoFit/>
          </a:bodyPr>
          <a:lstStyle/>
          <a:p>
            <a:pPr algn="ctr"/>
            <a:r>
              <a:rPr sz="700">
                <a:solidFill>
                  <a:srgbClr val="646464"/>
                </a:solidFill>
              </a:rPr>
              <a:t>32/2026</a:t>
            </a:r>
          </a:p>
        </p:txBody>
      </p:sp>
      <p:sp>
        <p:nvSpPr>
          <p:cNvPr id="39" name="TextBox 38"/>
          <p:cNvSpPr txBox="1"/>
          <p:nvPr/>
        </p:nvSpPr>
        <p:spPr>
          <a:xfrm>
            <a:off x="10396728" y="3374136"/>
            <a:ext cx="694944" cy="228600"/>
          </a:xfrm>
          <a:prstGeom prst="rect">
            <a:avLst/>
          </a:prstGeom>
          <a:noFill/>
        </p:spPr>
        <p:txBody>
          <a:bodyPr wrap="none">
            <a:spAutoFit/>
          </a:bodyPr>
          <a:lstStyle/>
          <a:p>
            <a:pPr algn="ctr"/>
            <a:r>
              <a:rPr sz="700">
                <a:solidFill>
                  <a:srgbClr val="646464"/>
                </a:solidFill>
              </a:rPr>
              <a:t>35/2026</a:t>
            </a:r>
          </a:p>
        </p:txBody>
      </p:sp>
      <p:sp>
        <p:nvSpPr>
          <p:cNvPr id="40" name="TextBox 39"/>
          <p:cNvSpPr txBox="1"/>
          <p:nvPr/>
        </p:nvSpPr>
        <p:spPr>
          <a:xfrm>
            <a:off x="11173968" y="3374136"/>
            <a:ext cx="694944" cy="228600"/>
          </a:xfrm>
          <a:prstGeom prst="rect">
            <a:avLst/>
          </a:prstGeom>
          <a:noFill/>
        </p:spPr>
        <p:txBody>
          <a:bodyPr wrap="none">
            <a:spAutoFit/>
          </a:bodyPr>
          <a:lstStyle/>
          <a:p>
            <a:pPr algn="ctr"/>
            <a:r>
              <a:rPr sz="700">
                <a:solidFill>
                  <a:srgbClr val="646464"/>
                </a:solidFill>
              </a:rPr>
              <a:t>36/2026</a:t>
            </a:r>
          </a:p>
        </p:txBody>
      </p:sp>
      <p:sp>
        <p:nvSpPr>
          <p:cNvPr id="41" name="Rectangle 40"/>
          <p:cNvSpPr/>
          <p:nvPr/>
        </p:nvSpPr>
        <p:spPr>
          <a:xfrm rot="179441">
            <a:off x="639549" y="2460768"/>
            <a:ext cx="778300"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2" name="Rectangle 41"/>
          <p:cNvSpPr/>
          <p:nvPr/>
        </p:nvSpPr>
        <p:spPr>
          <a:xfrm rot="177740">
            <a:off x="1416800" y="2501182"/>
            <a:ext cx="778279"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3" name="Rectangle 42"/>
          <p:cNvSpPr/>
          <p:nvPr/>
        </p:nvSpPr>
        <p:spPr>
          <a:xfrm rot="134075">
            <a:off x="2194264" y="2536456"/>
            <a:ext cx="777831"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4" name="Rectangle 43"/>
          <p:cNvSpPr/>
          <p:nvPr/>
        </p:nvSpPr>
        <p:spPr>
          <a:xfrm rot="386220">
            <a:off x="2969334" y="2595465"/>
            <a:ext cx="782171"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5" name="Rectangle 44"/>
          <p:cNvSpPr/>
          <p:nvPr/>
        </p:nvSpPr>
        <p:spPr>
          <a:xfrm rot="233774">
            <a:off x="3748139" y="2665778"/>
            <a:ext cx="779040"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6" name="Rectangle 45"/>
          <p:cNvSpPr/>
          <p:nvPr/>
        </p:nvSpPr>
        <p:spPr>
          <a:xfrm rot="318970">
            <a:off x="4524601" y="2728408"/>
            <a:ext cx="780597"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7" name="Rectangle 46"/>
          <p:cNvSpPr/>
          <p:nvPr/>
        </p:nvSpPr>
        <p:spPr>
          <a:xfrm rot="21174476">
            <a:off x="5300523" y="2716219"/>
            <a:ext cx="783232"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8" name="Rectangle 47"/>
          <p:cNvSpPr/>
          <p:nvPr/>
        </p:nvSpPr>
        <p:spPr>
          <a:xfrm rot="21113937">
            <a:off x="6076842" y="2612552"/>
            <a:ext cx="785074"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9" name="Rectangle 48"/>
          <p:cNvSpPr/>
          <p:nvPr/>
        </p:nvSpPr>
        <p:spPr>
          <a:xfrm rot="159392">
            <a:off x="6857581" y="2575267"/>
            <a:ext cx="778076"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0" name="Rectangle 49"/>
          <p:cNvSpPr/>
          <p:nvPr/>
        </p:nvSpPr>
        <p:spPr>
          <a:xfrm rot="45983">
            <a:off x="7635205" y="2598497"/>
            <a:ext cx="777309"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1" name="Rectangle 50"/>
          <p:cNvSpPr/>
          <p:nvPr/>
        </p:nvSpPr>
        <p:spPr>
          <a:xfrm rot="142152">
            <a:off x="8412147" y="2619775"/>
            <a:ext cx="777904"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2" name="Rectangle 51"/>
          <p:cNvSpPr/>
          <p:nvPr/>
        </p:nvSpPr>
        <p:spPr>
          <a:xfrm rot="20923014">
            <a:off x="9182060" y="2558319"/>
            <a:ext cx="792558"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3" name="Rectangle 52"/>
          <p:cNvSpPr/>
          <p:nvPr/>
        </p:nvSpPr>
        <p:spPr>
          <a:xfrm rot="20612474">
            <a:off x="9950355" y="2365973"/>
            <a:ext cx="810449"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4" name="Rectangle 53"/>
          <p:cNvSpPr/>
          <p:nvPr/>
        </p:nvSpPr>
        <p:spPr>
          <a:xfrm rot="21570907">
            <a:off x="10744186" y="2247874"/>
            <a:ext cx="777267" cy="2540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5" name="Rectangle 54"/>
          <p:cNvSpPr/>
          <p:nvPr/>
        </p:nvSpPr>
        <p:spPr>
          <a:xfrm rot="21441047">
            <a:off x="639664" y="2320799"/>
            <a:ext cx="778071"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6" name="Rectangle 55"/>
          <p:cNvSpPr/>
          <p:nvPr/>
        </p:nvSpPr>
        <p:spPr>
          <a:xfrm rot="20674693">
            <a:off x="1402804" y="2195615"/>
            <a:ext cx="806270"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7" name="Rectangle 56"/>
          <p:cNvSpPr/>
          <p:nvPr/>
        </p:nvSpPr>
        <p:spPr>
          <a:xfrm rot="593152">
            <a:off x="2188702" y="2156138"/>
            <a:ext cx="788954"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8" name="Rectangle 57"/>
          <p:cNvSpPr/>
          <p:nvPr/>
        </p:nvSpPr>
        <p:spPr>
          <a:xfrm rot="21507865">
            <a:off x="2971660" y="2213447"/>
            <a:ext cx="777519"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9" name="Rectangle 58"/>
          <p:cNvSpPr/>
          <p:nvPr/>
        </p:nvSpPr>
        <p:spPr>
          <a:xfrm rot="238442">
            <a:off x="3748103" y="2230027"/>
            <a:ext cx="779113"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0" name="Rectangle 59"/>
          <p:cNvSpPr/>
          <p:nvPr/>
        </p:nvSpPr>
        <p:spPr>
          <a:xfrm rot="603677">
            <a:off x="4520210" y="2325978"/>
            <a:ext cx="789379"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1" name="Rectangle 60"/>
          <p:cNvSpPr/>
          <p:nvPr/>
        </p:nvSpPr>
        <p:spPr>
          <a:xfrm rot="104172">
            <a:off x="5303341" y="2406710"/>
            <a:ext cx="777596"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2" name="Rectangle 61"/>
          <p:cNvSpPr/>
          <p:nvPr/>
        </p:nvSpPr>
        <p:spPr>
          <a:xfrm rot="478919">
            <a:off x="6076958" y="2472982"/>
            <a:ext cx="784843"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3" name="Rectangle 62"/>
          <p:cNvSpPr/>
          <p:nvPr/>
        </p:nvSpPr>
        <p:spPr>
          <a:xfrm rot="21489262">
            <a:off x="6857798" y="2514952"/>
            <a:ext cx="777643"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4" name="Rectangle 63"/>
          <p:cNvSpPr/>
          <p:nvPr/>
        </p:nvSpPr>
        <p:spPr>
          <a:xfrm rot="21594287">
            <a:off x="7635239" y="2501783"/>
            <a:ext cx="777241"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5" name="Rectangle 64"/>
          <p:cNvSpPr/>
          <p:nvPr/>
        </p:nvSpPr>
        <p:spPr>
          <a:xfrm rot="51320">
            <a:off x="8412436" y="2506939"/>
            <a:ext cx="777326"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6" name="Rectangle 65"/>
          <p:cNvSpPr/>
          <p:nvPr/>
        </p:nvSpPr>
        <p:spPr>
          <a:xfrm rot="370665">
            <a:off x="9187450" y="2554806"/>
            <a:ext cx="781779"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7" name="Rectangle 66"/>
          <p:cNvSpPr/>
          <p:nvPr/>
        </p:nvSpPr>
        <p:spPr>
          <a:xfrm rot="602305">
            <a:off x="9960918" y="2665664"/>
            <a:ext cx="789323"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8" name="Rectangle 67"/>
          <p:cNvSpPr/>
          <p:nvPr/>
        </p:nvSpPr>
        <p:spPr>
          <a:xfrm rot="21335419">
            <a:off x="10743046" y="2704488"/>
            <a:ext cx="779547" cy="2540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9" name="Rectangle 68"/>
          <p:cNvSpPr/>
          <p:nvPr/>
        </p:nvSpPr>
        <p:spPr>
          <a:xfrm>
            <a:off x="640080" y="1316888"/>
            <a:ext cx="777240"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0" name="Rectangle 69"/>
          <p:cNvSpPr/>
          <p:nvPr/>
        </p:nvSpPr>
        <p:spPr>
          <a:xfrm rot="594194">
            <a:off x="1411441" y="1384736"/>
            <a:ext cx="788996"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1" name="Rectangle 70"/>
          <p:cNvSpPr/>
          <p:nvPr/>
        </p:nvSpPr>
        <p:spPr>
          <a:xfrm rot="449936">
            <a:off x="2191207" y="1503739"/>
            <a:ext cx="783944"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2" name="Rectangle 71"/>
          <p:cNvSpPr/>
          <p:nvPr/>
        </p:nvSpPr>
        <p:spPr>
          <a:xfrm rot="49093">
            <a:off x="2971760" y="1560444"/>
            <a:ext cx="777319"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3" name="Rectangle 72"/>
          <p:cNvSpPr/>
          <p:nvPr/>
        </p:nvSpPr>
        <p:spPr>
          <a:xfrm rot="21564800">
            <a:off x="3749019" y="1562015"/>
            <a:ext cx="777280"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4" name="Rectangle 73"/>
          <p:cNvSpPr/>
          <p:nvPr/>
        </p:nvSpPr>
        <p:spPr>
          <a:xfrm rot="333364">
            <a:off x="4524445" y="1595839"/>
            <a:ext cx="780908"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5" name="Rectangle 74"/>
          <p:cNvSpPr/>
          <p:nvPr/>
        </p:nvSpPr>
        <p:spPr>
          <a:xfrm rot="21529607">
            <a:off x="5303438" y="1625684"/>
            <a:ext cx="777402"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6" name="Rectangle 75"/>
          <p:cNvSpPr/>
          <p:nvPr/>
        </p:nvSpPr>
        <p:spPr>
          <a:xfrm rot="21459273">
            <a:off x="6080434" y="1601808"/>
            <a:ext cx="777891"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7" name="Rectangle 76"/>
          <p:cNvSpPr/>
          <p:nvPr/>
        </p:nvSpPr>
        <p:spPr>
          <a:xfrm rot="21391249">
            <a:off x="6857282" y="1562264"/>
            <a:ext cx="778675"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8" name="Rectangle 77"/>
          <p:cNvSpPr/>
          <p:nvPr/>
        </p:nvSpPr>
        <p:spPr>
          <a:xfrm rot="374723">
            <a:off x="7632919" y="1581165"/>
            <a:ext cx="781880"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9" name="Rectangle 78"/>
          <p:cNvSpPr/>
          <p:nvPr/>
        </p:nvSpPr>
        <p:spPr>
          <a:xfrm rot="21293900">
            <a:off x="8410934" y="1589000"/>
            <a:ext cx="780331"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0" name="Rectangle 79"/>
          <p:cNvSpPr/>
          <p:nvPr/>
        </p:nvSpPr>
        <p:spPr>
          <a:xfrm rot="597823">
            <a:off x="9183768" y="1622575"/>
            <a:ext cx="789142"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1" name="Rectangle 80"/>
          <p:cNvSpPr/>
          <p:nvPr/>
        </p:nvSpPr>
        <p:spPr>
          <a:xfrm rot="21363928">
            <a:off x="9966041" y="1664117"/>
            <a:ext cx="779076"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2" name="Rectangle 81"/>
          <p:cNvSpPr/>
          <p:nvPr/>
        </p:nvSpPr>
        <p:spPr>
          <a:xfrm rot="21094296">
            <a:off x="10739956" y="1579805"/>
            <a:ext cx="785726"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3" name="Rectangle 82"/>
          <p:cNvSpPr/>
          <p:nvPr/>
        </p:nvSpPr>
        <p:spPr>
          <a:xfrm rot="42994">
            <a:off x="640049" y="2827812"/>
            <a:ext cx="777300"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4" name="Rectangle 83"/>
          <p:cNvSpPr/>
          <p:nvPr/>
        </p:nvSpPr>
        <p:spPr>
          <a:xfrm rot="21461658">
            <a:off x="1417005" y="2817026"/>
            <a:ext cx="777869"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5" name="Rectangle 84"/>
          <p:cNvSpPr/>
          <p:nvPr/>
        </p:nvSpPr>
        <p:spPr>
          <a:xfrm rot="21190098">
            <a:off x="2191781" y="2754820"/>
            <a:ext cx="782797"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6" name="Rectangle 85"/>
          <p:cNvSpPr/>
          <p:nvPr/>
        </p:nvSpPr>
        <p:spPr>
          <a:xfrm rot="21404843">
            <a:off x="2971172" y="2686177"/>
            <a:ext cx="778494"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7" name="Rectangle 86"/>
          <p:cNvSpPr/>
          <p:nvPr/>
        </p:nvSpPr>
        <p:spPr>
          <a:xfrm rot="148131">
            <a:off x="3748678" y="2680847"/>
            <a:ext cx="777962"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8" name="Rectangle 87"/>
          <p:cNvSpPr/>
          <p:nvPr/>
        </p:nvSpPr>
        <p:spPr>
          <a:xfrm rot="978215">
            <a:off x="4509997" y="2811270"/>
            <a:ext cx="809804"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9" name="Rectangle 88"/>
          <p:cNvSpPr/>
          <p:nvPr/>
        </p:nvSpPr>
        <p:spPr>
          <a:xfrm rot="21573600">
            <a:off x="5303508" y="2921952"/>
            <a:ext cx="777262"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0" name="Rectangle 89"/>
          <p:cNvSpPr/>
          <p:nvPr/>
        </p:nvSpPr>
        <p:spPr>
          <a:xfrm rot="399487">
            <a:off x="6078121" y="2964332"/>
            <a:ext cx="782517"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1" name="Rectangle 90"/>
          <p:cNvSpPr/>
          <p:nvPr/>
        </p:nvSpPr>
        <p:spPr>
          <a:xfrm rot="441100">
            <a:off x="6854778" y="3059836"/>
            <a:ext cx="783682"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2" name="Rectangle 91"/>
          <p:cNvSpPr/>
          <p:nvPr/>
        </p:nvSpPr>
        <p:spPr>
          <a:xfrm rot="21441706">
            <a:off x="7634827" y="3092069"/>
            <a:ext cx="778064"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3" name="Rectangle 92"/>
          <p:cNvSpPr/>
          <p:nvPr/>
        </p:nvSpPr>
        <p:spPr>
          <a:xfrm rot="210943">
            <a:off x="8411747" y="3098038"/>
            <a:ext cx="778705"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4" name="Rectangle 93"/>
          <p:cNvSpPr/>
          <p:nvPr/>
        </p:nvSpPr>
        <p:spPr>
          <a:xfrm rot="21389057">
            <a:off x="9188987" y="3098038"/>
            <a:ext cx="778705"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5" name="Rectangle 94"/>
          <p:cNvSpPr/>
          <p:nvPr/>
        </p:nvSpPr>
        <p:spPr>
          <a:xfrm rot="221462">
            <a:off x="9966152" y="3099231"/>
            <a:ext cx="778855"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6" name="Rectangle 95"/>
          <p:cNvSpPr/>
          <p:nvPr/>
        </p:nvSpPr>
        <p:spPr>
          <a:xfrm rot="21132217">
            <a:off x="10740574" y="3071092"/>
            <a:ext cx="784491"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7" name="Rectangle 96"/>
          <p:cNvSpPr/>
          <p:nvPr/>
        </p:nvSpPr>
        <p:spPr>
          <a:xfrm rot="81642">
            <a:off x="717765" y="2368642"/>
            <a:ext cx="272110"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8" name="Rectangle 97"/>
          <p:cNvSpPr/>
          <p:nvPr/>
        </p:nvSpPr>
        <p:spPr>
          <a:xfrm rot="81642">
            <a:off x="1067523" y="2376950"/>
            <a:ext cx="272110"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9" name="Rectangle 98"/>
          <p:cNvSpPr/>
          <p:nvPr/>
        </p:nvSpPr>
        <p:spPr>
          <a:xfrm rot="21438122">
            <a:off x="1494893" y="2371954"/>
            <a:ext cx="272335"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0" name="Rectangle 99"/>
          <p:cNvSpPr/>
          <p:nvPr/>
        </p:nvSpPr>
        <p:spPr>
          <a:xfrm rot="21438122">
            <a:off x="1844651" y="2355473"/>
            <a:ext cx="272335"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1" name="Rectangle 100"/>
          <p:cNvSpPr/>
          <p:nvPr/>
        </p:nvSpPr>
        <p:spPr>
          <a:xfrm rot="198579">
            <a:off x="2272056" y="2357761"/>
            <a:ext cx="272488"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2" name="Rectangle 101"/>
          <p:cNvSpPr/>
          <p:nvPr/>
        </p:nvSpPr>
        <p:spPr>
          <a:xfrm rot="198579">
            <a:off x="2621814" y="2377987"/>
            <a:ext cx="272488"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3" name="Rectangle 102"/>
          <p:cNvSpPr/>
          <p:nvPr/>
        </p:nvSpPr>
        <p:spPr>
          <a:xfrm rot="133288">
            <a:off x="3049421" y="2398638"/>
            <a:ext cx="272238"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4" name="Rectangle 103"/>
          <p:cNvSpPr/>
          <p:nvPr/>
        </p:nvSpPr>
        <p:spPr>
          <a:xfrm rot="133288">
            <a:off x="3399179" y="2412206"/>
            <a:ext cx="272238"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5" name="Rectangle 104"/>
          <p:cNvSpPr/>
          <p:nvPr/>
        </p:nvSpPr>
        <p:spPr>
          <a:xfrm rot="184863">
            <a:off x="3826567" y="2432002"/>
            <a:ext cx="27242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6" name="Rectangle 105"/>
          <p:cNvSpPr/>
          <p:nvPr/>
        </p:nvSpPr>
        <p:spPr>
          <a:xfrm rot="184863">
            <a:off x="4176325" y="2450828"/>
            <a:ext cx="27242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7" name="Rectangle 106"/>
          <p:cNvSpPr/>
          <p:nvPr/>
        </p:nvSpPr>
        <p:spPr>
          <a:xfrm rot="427011">
            <a:off x="4602947" y="2489020"/>
            <a:ext cx="274146"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8" name="Rectangle 107"/>
          <p:cNvSpPr/>
          <p:nvPr/>
        </p:nvSpPr>
        <p:spPr>
          <a:xfrm rot="427011">
            <a:off x="4952705" y="2532689"/>
            <a:ext cx="274146"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9" name="Rectangle 108"/>
          <p:cNvSpPr/>
          <p:nvPr/>
        </p:nvSpPr>
        <p:spPr>
          <a:xfrm rot="21365622">
            <a:off x="5380927" y="2544781"/>
            <a:ext cx="27266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0" name="Rectangle 109"/>
          <p:cNvSpPr/>
          <p:nvPr/>
        </p:nvSpPr>
        <p:spPr>
          <a:xfrm rot="21365622">
            <a:off x="5730685" y="2520898"/>
            <a:ext cx="27266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1" name="Rectangle 110"/>
          <p:cNvSpPr/>
          <p:nvPr/>
        </p:nvSpPr>
        <p:spPr>
          <a:xfrm rot="21470138">
            <a:off x="6158386" y="2498225"/>
            <a:ext cx="272228"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2" name="Rectangle 111"/>
          <p:cNvSpPr/>
          <p:nvPr/>
        </p:nvSpPr>
        <p:spPr>
          <a:xfrm rot="21470138">
            <a:off x="6508144" y="2485007"/>
            <a:ext cx="272228"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3" name="Rectangle 112"/>
          <p:cNvSpPr/>
          <p:nvPr/>
        </p:nvSpPr>
        <p:spPr>
          <a:xfrm rot="45575">
            <a:off x="6935712" y="2479762"/>
            <a:ext cx="27205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4" name="Rectangle 113"/>
          <p:cNvSpPr/>
          <p:nvPr/>
        </p:nvSpPr>
        <p:spPr>
          <a:xfrm rot="45575">
            <a:off x="7285470" y="2484399"/>
            <a:ext cx="27205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5" name="Rectangle 114"/>
          <p:cNvSpPr/>
          <p:nvPr/>
        </p:nvSpPr>
        <p:spPr>
          <a:xfrm rot="77580">
            <a:off x="7712929" y="2492058"/>
            <a:ext cx="272103"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6" name="Rectangle 115"/>
          <p:cNvSpPr/>
          <p:nvPr/>
        </p:nvSpPr>
        <p:spPr>
          <a:xfrm rot="77580">
            <a:off x="8062687" y="2499952"/>
            <a:ext cx="272103"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7" name="Rectangle 116"/>
          <p:cNvSpPr/>
          <p:nvPr/>
        </p:nvSpPr>
        <p:spPr>
          <a:xfrm rot="63461">
            <a:off x="8490180" y="2508722"/>
            <a:ext cx="272080"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8" name="Rectangle 117"/>
          <p:cNvSpPr/>
          <p:nvPr/>
        </p:nvSpPr>
        <p:spPr>
          <a:xfrm rot="63461">
            <a:off x="8839938" y="2515180"/>
            <a:ext cx="272080"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9" name="Rectangle 118"/>
          <p:cNvSpPr/>
          <p:nvPr/>
        </p:nvSpPr>
        <p:spPr>
          <a:xfrm rot="21338503">
            <a:off x="9267049" y="2502836"/>
            <a:ext cx="272822"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0" name="Rectangle 119"/>
          <p:cNvSpPr/>
          <p:nvPr/>
        </p:nvSpPr>
        <p:spPr>
          <a:xfrm rot="21338503">
            <a:off x="9616807" y="2476180"/>
            <a:ext cx="272822"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1" name="Rectangle 120"/>
          <p:cNvSpPr/>
          <p:nvPr/>
        </p:nvSpPr>
        <p:spPr>
          <a:xfrm rot="21282473">
            <a:off x="10044101" y="2440091"/>
            <a:ext cx="273198"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2" name="Rectangle 121"/>
          <p:cNvSpPr/>
          <p:nvPr/>
        </p:nvSpPr>
        <p:spPr>
          <a:xfrm rot="21282473">
            <a:off x="10393859" y="2407694"/>
            <a:ext cx="273198"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3" name="Rectangle 122"/>
          <p:cNvSpPr/>
          <p:nvPr/>
        </p:nvSpPr>
        <p:spPr>
          <a:xfrm rot="21452223">
            <a:off x="10821798" y="2378702"/>
            <a:ext cx="272285"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4" name="Rectangle 123"/>
          <p:cNvSpPr/>
          <p:nvPr/>
        </p:nvSpPr>
        <p:spPr>
          <a:xfrm rot="21452223">
            <a:off x="11171556" y="2363657"/>
            <a:ext cx="272285"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5" name="TextBox 124"/>
          <p:cNvSpPr txBox="1"/>
          <p:nvPr/>
        </p:nvSpPr>
        <p:spPr>
          <a:xfrm>
            <a:off x="347472" y="2156809"/>
            <a:ext cx="585216" cy="201168"/>
          </a:xfrm>
          <a:prstGeom prst="rect">
            <a:avLst/>
          </a:prstGeom>
          <a:noFill/>
        </p:spPr>
        <p:txBody>
          <a:bodyPr wrap="none">
            <a:spAutoFit/>
          </a:bodyPr>
          <a:lstStyle/>
          <a:p>
            <a:pPr algn="ctr"/>
            <a:r>
              <a:rPr sz="1100" b="1">
                <a:solidFill>
                  <a:srgbClr val="000000"/>
                </a:solidFill>
              </a:rPr>
              <a:t>2,34</a:t>
            </a:r>
          </a:p>
        </p:txBody>
      </p:sp>
      <p:sp>
        <p:nvSpPr>
          <p:cNvPr id="126" name="TextBox 125"/>
          <p:cNvSpPr txBox="1"/>
          <p:nvPr/>
        </p:nvSpPr>
        <p:spPr>
          <a:xfrm>
            <a:off x="1124712" y="2175271"/>
            <a:ext cx="585216" cy="201168"/>
          </a:xfrm>
          <a:prstGeom prst="rect">
            <a:avLst/>
          </a:prstGeom>
          <a:noFill/>
        </p:spPr>
        <p:txBody>
          <a:bodyPr wrap="none">
            <a:spAutoFit/>
          </a:bodyPr>
          <a:lstStyle/>
          <a:p>
            <a:pPr algn="ctr"/>
            <a:r>
              <a:rPr sz="1100" b="1">
                <a:solidFill>
                  <a:srgbClr val="000000"/>
                </a:solidFill>
              </a:rPr>
              <a:t>2,32</a:t>
            </a:r>
          </a:p>
        </p:txBody>
      </p:sp>
      <p:sp>
        <p:nvSpPr>
          <p:cNvPr id="127" name="TextBox 126"/>
          <p:cNvSpPr txBox="1"/>
          <p:nvPr/>
        </p:nvSpPr>
        <p:spPr>
          <a:xfrm>
            <a:off x="1901952" y="2138644"/>
            <a:ext cx="585216" cy="201168"/>
          </a:xfrm>
          <a:prstGeom prst="rect">
            <a:avLst/>
          </a:prstGeom>
          <a:noFill/>
        </p:spPr>
        <p:txBody>
          <a:bodyPr wrap="none">
            <a:spAutoFit/>
          </a:bodyPr>
          <a:lstStyle/>
          <a:p>
            <a:pPr algn="ctr"/>
            <a:r>
              <a:rPr sz="1100" b="1">
                <a:solidFill>
                  <a:srgbClr val="000000"/>
                </a:solidFill>
              </a:rPr>
              <a:t>2,37</a:t>
            </a:r>
          </a:p>
        </p:txBody>
      </p:sp>
      <p:sp>
        <p:nvSpPr>
          <p:cNvPr id="128" name="TextBox 127"/>
          <p:cNvSpPr txBox="1"/>
          <p:nvPr/>
        </p:nvSpPr>
        <p:spPr>
          <a:xfrm>
            <a:off x="2679192" y="2183591"/>
            <a:ext cx="585216" cy="201168"/>
          </a:xfrm>
          <a:prstGeom prst="rect">
            <a:avLst/>
          </a:prstGeom>
          <a:noFill/>
        </p:spPr>
        <p:txBody>
          <a:bodyPr wrap="none">
            <a:spAutoFit/>
          </a:bodyPr>
          <a:lstStyle/>
          <a:p>
            <a:pPr algn="ctr"/>
            <a:r>
              <a:rPr sz="1100" b="1">
                <a:solidFill>
                  <a:srgbClr val="000000"/>
                </a:solidFill>
              </a:rPr>
              <a:t>2,30</a:t>
            </a:r>
          </a:p>
        </p:txBody>
      </p:sp>
      <p:sp>
        <p:nvSpPr>
          <p:cNvPr id="129" name="TextBox 128"/>
          <p:cNvSpPr txBox="1"/>
          <p:nvPr/>
        </p:nvSpPr>
        <p:spPr>
          <a:xfrm>
            <a:off x="3456432" y="2213741"/>
            <a:ext cx="585216" cy="201168"/>
          </a:xfrm>
          <a:prstGeom prst="rect">
            <a:avLst/>
          </a:prstGeom>
          <a:noFill/>
        </p:spPr>
        <p:txBody>
          <a:bodyPr wrap="none">
            <a:spAutoFit/>
          </a:bodyPr>
          <a:lstStyle/>
          <a:p>
            <a:pPr algn="ctr"/>
            <a:r>
              <a:rPr sz="1100" b="1">
                <a:solidFill>
                  <a:srgbClr val="000000"/>
                </a:solidFill>
              </a:rPr>
              <a:t>2,26</a:t>
            </a:r>
          </a:p>
        </p:txBody>
      </p:sp>
      <p:sp>
        <p:nvSpPr>
          <p:cNvPr id="130" name="TextBox 129"/>
          <p:cNvSpPr txBox="1"/>
          <p:nvPr/>
        </p:nvSpPr>
        <p:spPr>
          <a:xfrm>
            <a:off x="4233672" y="2255577"/>
            <a:ext cx="585216" cy="201168"/>
          </a:xfrm>
          <a:prstGeom prst="rect">
            <a:avLst/>
          </a:prstGeom>
          <a:noFill/>
        </p:spPr>
        <p:txBody>
          <a:bodyPr wrap="none">
            <a:spAutoFit/>
          </a:bodyPr>
          <a:lstStyle/>
          <a:p>
            <a:pPr algn="ctr"/>
            <a:r>
              <a:rPr sz="1100" b="1">
                <a:solidFill>
                  <a:srgbClr val="000000"/>
                </a:solidFill>
              </a:rPr>
              <a:t>2,20</a:t>
            </a:r>
          </a:p>
        </p:txBody>
      </p:sp>
      <p:sp>
        <p:nvSpPr>
          <p:cNvPr id="131" name="TextBox 130"/>
          <p:cNvSpPr txBox="1"/>
          <p:nvPr/>
        </p:nvSpPr>
        <p:spPr>
          <a:xfrm>
            <a:off x="5010912" y="2352620"/>
            <a:ext cx="585216" cy="201168"/>
          </a:xfrm>
          <a:prstGeom prst="rect">
            <a:avLst/>
          </a:prstGeom>
          <a:noFill/>
        </p:spPr>
        <p:txBody>
          <a:bodyPr wrap="none">
            <a:spAutoFit/>
          </a:bodyPr>
          <a:lstStyle/>
          <a:p>
            <a:pPr algn="ctr"/>
            <a:r>
              <a:rPr sz="1100" b="1">
                <a:solidFill>
                  <a:srgbClr val="000000"/>
                </a:solidFill>
              </a:rPr>
              <a:t>2,07</a:t>
            </a:r>
          </a:p>
        </p:txBody>
      </p:sp>
      <p:sp>
        <p:nvSpPr>
          <p:cNvPr id="132" name="TextBox 131"/>
          <p:cNvSpPr txBox="1"/>
          <p:nvPr/>
        </p:nvSpPr>
        <p:spPr>
          <a:xfrm>
            <a:off x="5788152" y="2299547"/>
            <a:ext cx="585216" cy="201168"/>
          </a:xfrm>
          <a:prstGeom prst="rect">
            <a:avLst/>
          </a:prstGeom>
          <a:noFill/>
        </p:spPr>
        <p:txBody>
          <a:bodyPr wrap="none">
            <a:spAutoFit/>
          </a:bodyPr>
          <a:lstStyle/>
          <a:p>
            <a:pPr algn="ctr"/>
            <a:r>
              <a:rPr sz="1100" b="1">
                <a:solidFill>
                  <a:srgbClr val="000000"/>
                </a:solidFill>
              </a:rPr>
              <a:t>2,14</a:t>
            </a:r>
          </a:p>
        </p:txBody>
      </p:sp>
      <p:sp>
        <p:nvSpPr>
          <p:cNvPr id="133" name="TextBox 132"/>
          <p:cNvSpPr txBox="1"/>
          <p:nvPr/>
        </p:nvSpPr>
        <p:spPr>
          <a:xfrm>
            <a:off x="6565392" y="2270173"/>
            <a:ext cx="585216" cy="201168"/>
          </a:xfrm>
          <a:prstGeom prst="rect">
            <a:avLst/>
          </a:prstGeom>
          <a:noFill/>
        </p:spPr>
        <p:txBody>
          <a:bodyPr wrap="none">
            <a:spAutoFit/>
          </a:bodyPr>
          <a:lstStyle/>
          <a:p>
            <a:pPr algn="ctr"/>
            <a:r>
              <a:rPr sz="1100" b="1">
                <a:solidFill>
                  <a:srgbClr val="000000"/>
                </a:solidFill>
              </a:rPr>
              <a:t>2,18</a:t>
            </a:r>
          </a:p>
        </p:txBody>
      </p:sp>
      <p:sp>
        <p:nvSpPr>
          <p:cNvPr id="134" name="TextBox 133"/>
          <p:cNvSpPr txBox="1"/>
          <p:nvPr/>
        </p:nvSpPr>
        <p:spPr>
          <a:xfrm>
            <a:off x="7342632" y="2280477"/>
            <a:ext cx="585216" cy="201168"/>
          </a:xfrm>
          <a:prstGeom prst="rect">
            <a:avLst/>
          </a:prstGeom>
          <a:noFill/>
        </p:spPr>
        <p:txBody>
          <a:bodyPr wrap="none">
            <a:spAutoFit/>
          </a:bodyPr>
          <a:lstStyle/>
          <a:p>
            <a:pPr algn="ctr"/>
            <a:r>
              <a:rPr sz="1100" b="1">
                <a:solidFill>
                  <a:srgbClr val="000000"/>
                </a:solidFill>
              </a:rPr>
              <a:t>2,17</a:t>
            </a:r>
          </a:p>
        </p:txBody>
      </p:sp>
      <p:sp>
        <p:nvSpPr>
          <p:cNvPr id="135" name="TextBox 134"/>
          <p:cNvSpPr txBox="1"/>
          <p:nvPr/>
        </p:nvSpPr>
        <p:spPr>
          <a:xfrm>
            <a:off x="8119872" y="2298020"/>
            <a:ext cx="585216" cy="201168"/>
          </a:xfrm>
          <a:prstGeom prst="rect">
            <a:avLst/>
          </a:prstGeom>
          <a:noFill/>
        </p:spPr>
        <p:txBody>
          <a:bodyPr wrap="none">
            <a:spAutoFit/>
          </a:bodyPr>
          <a:lstStyle/>
          <a:p>
            <a:pPr algn="ctr"/>
            <a:r>
              <a:rPr sz="1100" b="1">
                <a:solidFill>
                  <a:srgbClr val="000000"/>
                </a:solidFill>
              </a:rPr>
              <a:t>2,14</a:t>
            </a:r>
          </a:p>
        </p:txBody>
      </p:sp>
      <p:sp>
        <p:nvSpPr>
          <p:cNvPr id="136" name="TextBox 135"/>
          <p:cNvSpPr txBox="1"/>
          <p:nvPr/>
        </p:nvSpPr>
        <p:spPr>
          <a:xfrm>
            <a:off x="8897112" y="2312370"/>
            <a:ext cx="585216" cy="201168"/>
          </a:xfrm>
          <a:prstGeom prst="rect">
            <a:avLst/>
          </a:prstGeom>
          <a:noFill/>
        </p:spPr>
        <p:txBody>
          <a:bodyPr wrap="none">
            <a:spAutoFit/>
          </a:bodyPr>
          <a:lstStyle/>
          <a:p>
            <a:pPr algn="ctr"/>
            <a:r>
              <a:rPr sz="1100" b="1">
                <a:solidFill>
                  <a:srgbClr val="000000"/>
                </a:solidFill>
              </a:rPr>
              <a:t>2,12</a:t>
            </a:r>
          </a:p>
        </p:txBody>
      </p:sp>
      <p:sp>
        <p:nvSpPr>
          <p:cNvPr id="137" name="TextBox 136"/>
          <p:cNvSpPr txBox="1"/>
          <p:nvPr/>
        </p:nvSpPr>
        <p:spPr>
          <a:xfrm>
            <a:off x="9674352" y="2253134"/>
            <a:ext cx="585216" cy="201168"/>
          </a:xfrm>
          <a:prstGeom prst="rect">
            <a:avLst/>
          </a:prstGeom>
          <a:noFill/>
        </p:spPr>
        <p:txBody>
          <a:bodyPr wrap="none">
            <a:spAutoFit/>
          </a:bodyPr>
          <a:lstStyle/>
          <a:p>
            <a:pPr algn="ctr"/>
            <a:r>
              <a:rPr sz="1100" b="1">
                <a:solidFill>
                  <a:srgbClr val="000000"/>
                </a:solidFill>
              </a:rPr>
              <a:t>2,21</a:t>
            </a:r>
          </a:p>
        </p:txBody>
      </p:sp>
      <p:sp>
        <p:nvSpPr>
          <p:cNvPr id="138" name="TextBox 137"/>
          <p:cNvSpPr txBox="1"/>
          <p:nvPr/>
        </p:nvSpPr>
        <p:spPr>
          <a:xfrm>
            <a:off x="10451592" y="2181139"/>
            <a:ext cx="585216" cy="201168"/>
          </a:xfrm>
          <a:prstGeom prst="rect">
            <a:avLst/>
          </a:prstGeom>
          <a:noFill/>
        </p:spPr>
        <p:txBody>
          <a:bodyPr wrap="none">
            <a:spAutoFit/>
          </a:bodyPr>
          <a:lstStyle/>
          <a:p>
            <a:pPr algn="ctr"/>
            <a:r>
              <a:rPr sz="1100" b="1">
                <a:solidFill>
                  <a:srgbClr val="000000"/>
                </a:solidFill>
              </a:rPr>
              <a:t>2,31</a:t>
            </a:r>
          </a:p>
        </p:txBody>
      </p:sp>
      <p:sp>
        <p:nvSpPr>
          <p:cNvPr id="139" name="TextBox 138"/>
          <p:cNvSpPr txBox="1"/>
          <p:nvPr/>
        </p:nvSpPr>
        <p:spPr>
          <a:xfrm>
            <a:off x="11228832" y="2147708"/>
            <a:ext cx="585216" cy="201168"/>
          </a:xfrm>
          <a:prstGeom prst="rect">
            <a:avLst/>
          </a:prstGeom>
          <a:noFill/>
        </p:spPr>
        <p:txBody>
          <a:bodyPr wrap="none">
            <a:spAutoFit/>
          </a:bodyPr>
          <a:lstStyle/>
          <a:p>
            <a:pPr algn="ctr"/>
            <a:r>
              <a:rPr sz="1100" b="1">
                <a:solidFill>
                  <a:srgbClr val="000000"/>
                </a:solidFill>
              </a:rPr>
              <a:t>2,35</a:t>
            </a:r>
          </a:p>
        </p:txBody>
      </p:sp>
      <p:sp>
        <p:nvSpPr>
          <p:cNvPr id="140" name="Rectangle 139"/>
          <p:cNvSpPr/>
          <p:nvPr/>
        </p:nvSpPr>
        <p:spPr>
          <a:xfrm>
            <a:off x="2308860" y="3694176"/>
            <a:ext cx="91440" cy="91440"/>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1" name="TextBox 140"/>
          <p:cNvSpPr txBox="1"/>
          <p:nvPr/>
        </p:nvSpPr>
        <p:spPr>
          <a:xfrm>
            <a:off x="2436876" y="3657600"/>
            <a:ext cx="1380744" cy="228600"/>
          </a:xfrm>
          <a:prstGeom prst="rect">
            <a:avLst/>
          </a:prstGeom>
          <a:noFill/>
        </p:spPr>
        <p:txBody>
          <a:bodyPr wrap="none">
            <a:spAutoFit/>
          </a:bodyPr>
          <a:lstStyle/>
          <a:p>
            <a:pPr algn="l">
              <a:defRPr sz="1000">
                <a:latin typeface="Arial Narrow"/>
              </a:defRPr>
            </a:pPr>
            <a:r>
              <a:t>ORTAGGI</a:t>
            </a:r>
          </a:p>
        </p:txBody>
      </p:sp>
      <p:sp>
        <p:nvSpPr>
          <p:cNvPr id="142" name="Rectangle 141"/>
          <p:cNvSpPr/>
          <p:nvPr/>
        </p:nvSpPr>
        <p:spPr>
          <a:xfrm>
            <a:off x="3817620" y="3694176"/>
            <a:ext cx="91440" cy="91440"/>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3" name="TextBox 142"/>
          <p:cNvSpPr txBox="1"/>
          <p:nvPr/>
        </p:nvSpPr>
        <p:spPr>
          <a:xfrm>
            <a:off x="3945636" y="3657600"/>
            <a:ext cx="1380744" cy="228600"/>
          </a:xfrm>
          <a:prstGeom prst="rect">
            <a:avLst/>
          </a:prstGeom>
          <a:noFill/>
        </p:spPr>
        <p:txBody>
          <a:bodyPr wrap="none">
            <a:spAutoFit/>
          </a:bodyPr>
          <a:lstStyle/>
          <a:p>
            <a:pPr algn="l">
              <a:defRPr sz="1000">
                <a:latin typeface="Arial Narrow"/>
              </a:defRPr>
            </a:pPr>
            <a:r>
              <a:t>FRUTTA</a:t>
            </a:r>
          </a:p>
        </p:txBody>
      </p:sp>
      <p:sp>
        <p:nvSpPr>
          <p:cNvPr id="144" name="Rectangle 143"/>
          <p:cNvSpPr/>
          <p:nvPr/>
        </p:nvSpPr>
        <p:spPr>
          <a:xfrm>
            <a:off x="5326380" y="3694176"/>
            <a:ext cx="91440" cy="9144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5" name="TextBox 144"/>
          <p:cNvSpPr txBox="1"/>
          <p:nvPr/>
        </p:nvSpPr>
        <p:spPr>
          <a:xfrm>
            <a:off x="5454396" y="3657600"/>
            <a:ext cx="1380744" cy="228600"/>
          </a:xfrm>
          <a:prstGeom prst="rect">
            <a:avLst/>
          </a:prstGeom>
          <a:noFill/>
        </p:spPr>
        <p:txBody>
          <a:bodyPr wrap="none">
            <a:spAutoFit/>
          </a:bodyPr>
          <a:lstStyle/>
          <a:p>
            <a:pPr algn="l">
              <a:defRPr sz="1000">
                <a:latin typeface="Arial Narrow"/>
              </a:defRPr>
            </a:pPr>
            <a:r>
              <a:t>PRODOTTI ESOTICI</a:t>
            </a:r>
          </a:p>
        </p:txBody>
      </p:sp>
      <p:sp>
        <p:nvSpPr>
          <p:cNvPr id="146" name="Rectangle 145"/>
          <p:cNvSpPr/>
          <p:nvPr/>
        </p:nvSpPr>
        <p:spPr>
          <a:xfrm>
            <a:off x="6835140" y="3694176"/>
            <a:ext cx="91440" cy="9144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7" name="TextBox 146"/>
          <p:cNvSpPr txBox="1"/>
          <p:nvPr/>
        </p:nvSpPr>
        <p:spPr>
          <a:xfrm>
            <a:off x="6963156" y="3657600"/>
            <a:ext cx="1380744" cy="228600"/>
          </a:xfrm>
          <a:prstGeom prst="rect">
            <a:avLst/>
          </a:prstGeom>
          <a:noFill/>
        </p:spPr>
        <p:txBody>
          <a:bodyPr wrap="none">
            <a:spAutoFit/>
          </a:bodyPr>
          <a:lstStyle/>
          <a:p>
            <a:pPr algn="l">
              <a:defRPr sz="1000">
                <a:latin typeface="Arial Narrow"/>
              </a:defRPr>
            </a:pPr>
            <a:r>
              <a:t>AGRUMI</a:t>
            </a:r>
          </a:p>
        </p:txBody>
      </p:sp>
      <p:sp>
        <p:nvSpPr>
          <p:cNvPr id="148" name="Rectangle 147"/>
          <p:cNvSpPr/>
          <p:nvPr/>
        </p:nvSpPr>
        <p:spPr>
          <a:xfrm>
            <a:off x="8343900" y="3694176"/>
            <a:ext cx="91440" cy="9144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9" name="TextBox 148"/>
          <p:cNvSpPr txBox="1"/>
          <p:nvPr/>
        </p:nvSpPr>
        <p:spPr>
          <a:xfrm>
            <a:off x="8471916" y="3657600"/>
            <a:ext cx="1380744" cy="228600"/>
          </a:xfrm>
          <a:prstGeom prst="rect">
            <a:avLst/>
          </a:prstGeom>
          <a:noFill/>
        </p:spPr>
        <p:txBody>
          <a:bodyPr wrap="none">
            <a:spAutoFit/>
          </a:bodyPr>
          <a:lstStyle/>
          <a:p>
            <a:pPr algn="l">
              <a:defRPr sz="1000">
                <a:latin typeface="Arial Narrow"/>
              </a:defRPr>
            </a:pPr>
            <a:r>
              <a:t>TOTALE MERCATO (NO FRUTTI ROSSI, NO PRODOTTI SECCHI)</a:t>
            </a:r>
          </a:p>
        </p:txBody>
      </p:sp>
      <p:sp>
        <p:nvSpPr>
          <p:cNvPr id="150" name="Rectangle 149"/>
          <p:cNvSpPr/>
          <p:nvPr/>
        </p:nvSpPr>
        <p:spPr>
          <a:xfrm>
            <a:off x="640080" y="3337560"/>
            <a:ext cx="10881360" cy="12700"/>
          </a:xfrm>
          <a:prstGeom prst="rect">
            <a:avLst/>
          </a:prstGeom>
          <a:solidFill>
            <a:srgbClr val="B4B4B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151" name="Table 150"/>
          <p:cNvGraphicFramePr>
            <a:graphicFrameLocks noGrp="1"/>
          </p:cNvGraphicFramePr>
          <p:nvPr/>
        </p:nvGraphicFramePr>
        <p:xfrm>
          <a:off x="525780" y="4160520"/>
          <a:ext cx="11137380" cy="1676400"/>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val="20000"/>
                    </a:ext>
                  </a:extLst>
                </a:gridCol>
                <a:gridCol w="559612">
                  <a:extLst>
                    <a:ext uri="{9D8B030D-6E8A-4147-A177-3AD203B41FA5}">
                      <a16:colId xmlns:a16="http://schemas.microsoft.com/office/drawing/2014/main" val="20001"/>
                    </a:ext>
                  </a:extLst>
                </a:gridCol>
                <a:gridCol w="559612">
                  <a:extLst>
                    <a:ext uri="{9D8B030D-6E8A-4147-A177-3AD203B41FA5}">
                      <a16:colId xmlns:a16="http://schemas.microsoft.com/office/drawing/2014/main" val="20002"/>
                    </a:ext>
                  </a:extLst>
                </a:gridCol>
                <a:gridCol w="559612">
                  <a:extLst>
                    <a:ext uri="{9D8B030D-6E8A-4147-A177-3AD203B41FA5}">
                      <a16:colId xmlns:a16="http://schemas.microsoft.com/office/drawing/2014/main" val="20003"/>
                    </a:ext>
                  </a:extLst>
                </a:gridCol>
                <a:gridCol w="559612">
                  <a:extLst>
                    <a:ext uri="{9D8B030D-6E8A-4147-A177-3AD203B41FA5}">
                      <a16:colId xmlns:a16="http://schemas.microsoft.com/office/drawing/2014/main" val="20004"/>
                    </a:ext>
                  </a:extLst>
                </a:gridCol>
                <a:gridCol w="559612">
                  <a:extLst>
                    <a:ext uri="{9D8B030D-6E8A-4147-A177-3AD203B41FA5}">
                      <a16:colId xmlns:a16="http://schemas.microsoft.com/office/drawing/2014/main" val="20005"/>
                    </a:ext>
                  </a:extLst>
                </a:gridCol>
                <a:gridCol w="559612">
                  <a:extLst>
                    <a:ext uri="{9D8B030D-6E8A-4147-A177-3AD203B41FA5}">
                      <a16:colId xmlns:a16="http://schemas.microsoft.com/office/drawing/2014/main" val="20006"/>
                    </a:ext>
                  </a:extLst>
                </a:gridCol>
                <a:gridCol w="559612">
                  <a:extLst>
                    <a:ext uri="{9D8B030D-6E8A-4147-A177-3AD203B41FA5}">
                      <a16:colId xmlns:a16="http://schemas.microsoft.com/office/drawing/2014/main" val="20007"/>
                    </a:ext>
                  </a:extLst>
                </a:gridCol>
                <a:gridCol w="559612">
                  <a:extLst>
                    <a:ext uri="{9D8B030D-6E8A-4147-A177-3AD203B41FA5}">
                      <a16:colId xmlns:a16="http://schemas.microsoft.com/office/drawing/2014/main" val="20008"/>
                    </a:ext>
                  </a:extLst>
                </a:gridCol>
                <a:gridCol w="559612">
                  <a:extLst>
                    <a:ext uri="{9D8B030D-6E8A-4147-A177-3AD203B41FA5}">
                      <a16:colId xmlns:a16="http://schemas.microsoft.com/office/drawing/2014/main" val="20009"/>
                    </a:ext>
                  </a:extLst>
                </a:gridCol>
                <a:gridCol w="559612">
                  <a:extLst>
                    <a:ext uri="{9D8B030D-6E8A-4147-A177-3AD203B41FA5}">
                      <a16:colId xmlns:a16="http://schemas.microsoft.com/office/drawing/2014/main" val="20010"/>
                    </a:ext>
                  </a:extLst>
                </a:gridCol>
                <a:gridCol w="559612">
                  <a:extLst>
                    <a:ext uri="{9D8B030D-6E8A-4147-A177-3AD203B41FA5}">
                      <a16:colId xmlns:a16="http://schemas.microsoft.com/office/drawing/2014/main" val="20011"/>
                    </a:ext>
                  </a:extLst>
                </a:gridCol>
                <a:gridCol w="559612">
                  <a:extLst>
                    <a:ext uri="{9D8B030D-6E8A-4147-A177-3AD203B41FA5}">
                      <a16:colId xmlns:a16="http://schemas.microsoft.com/office/drawing/2014/main" val="20012"/>
                    </a:ext>
                  </a:extLst>
                </a:gridCol>
                <a:gridCol w="559612">
                  <a:extLst>
                    <a:ext uri="{9D8B030D-6E8A-4147-A177-3AD203B41FA5}">
                      <a16:colId xmlns:a16="http://schemas.microsoft.com/office/drawing/2014/main" val="20013"/>
                    </a:ext>
                  </a:extLst>
                </a:gridCol>
                <a:gridCol w="559612">
                  <a:extLst>
                    <a:ext uri="{9D8B030D-6E8A-4147-A177-3AD203B41FA5}">
                      <a16:colId xmlns:a16="http://schemas.microsoft.com/office/drawing/2014/main" val="20014"/>
                    </a:ext>
                  </a:extLst>
                </a:gridCol>
                <a:gridCol w="559612">
                  <a:extLst>
                    <a:ext uri="{9D8B030D-6E8A-4147-A177-3AD203B41FA5}">
                      <a16:colId xmlns:a16="http://schemas.microsoft.com/office/drawing/2014/main" val="20015"/>
                    </a:ext>
                  </a:extLst>
                </a:gridCol>
              </a:tblGrid>
              <a:tr h="347472">
                <a:tc>
                  <a:txBody>
                    <a:bodyPr/>
                    <a:lstStyle/>
                    <a:p>
                      <a:pPr algn="ctr"/>
                      <a:r>
                        <a:rPr sz="1000" b="1">
                          <a:solidFill>
                            <a:srgbClr val="FFFFFF"/>
                          </a:solidFill>
                          <a:latin typeface="Arial Narrow"/>
                        </a:rPr>
                        <a:t>FAMIGLIA</a:t>
                      </a:r>
                    </a:p>
                  </a:txBody>
                  <a:tcPr marL="210312" marR="27432" marT="18288" marB="18288" anchor="ctr">
                    <a:solidFill>
                      <a:srgbClr val="001F5F"/>
                    </a:solidFill>
                  </a:tcPr>
                </a:tc>
                <a:tc>
                  <a:txBody>
                    <a:bodyPr/>
                    <a:lstStyle/>
                    <a:p>
                      <a:pPr algn="ctr"/>
                      <a:r>
                        <a:rPr sz="1000" b="1">
                          <a:solidFill>
                            <a:srgbClr val="FFFFFF"/>
                          </a:solidFill>
                          <a:latin typeface="Arial Narrow"/>
                        </a:rPr>
                        <a:t>20/2026</a:t>
                      </a:r>
                    </a:p>
                  </a:txBody>
                  <a:tcPr marL="27432" marR="27432" marT="18288" marB="18288" anchor="ctr">
                    <a:solidFill>
                      <a:srgbClr val="001F5F"/>
                    </a:solidFill>
                  </a:tcPr>
                </a:tc>
                <a:tc>
                  <a:txBody>
                    <a:bodyPr/>
                    <a:lstStyle/>
                    <a:p>
                      <a:pPr algn="ctr"/>
                      <a:r>
                        <a:rPr sz="1000" b="1">
                          <a:solidFill>
                            <a:srgbClr val="FFFFFF"/>
                          </a:solidFill>
                          <a:latin typeface="Arial Narrow"/>
                        </a:rPr>
                        <a:t>21/2026</a:t>
                      </a:r>
                    </a:p>
                  </a:txBody>
                  <a:tcPr marL="27432" marR="27432" marT="18288" marB="18288" anchor="ctr">
                    <a:solidFill>
                      <a:srgbClr val="001F5F"/>
                    </a:solidFill>
                  </a:tcPr>
                </a:tc>
                <a:tc>
                  <a:txBody>
                    <a:bodyPr/>
                    <a:lstStyle/>
                    <a:p>
                      <a:pPr algn="ctr"/>
                      <a:r>
                        <a:rPr sz="1000" b="1">
                          <a:solidFill>
                            <a:srgbClr val="FFFFFF"/>
                          </a:solidFill>
                          <a:latin typeface="Arial Narrow"/>
                        </a:rPr>
                        <a:t>22/2026</a:t>
                      </a:r>
                    </a:p>
                  </a:txBody>
                  <a:tcPr marL="27432" marR="27432" marT="18288" marB="18288" anchor="ctr">
                    <a:solidFill>
                      <a:srgbClr val="001F5F"/>
                    </a:solidFill>
                  </a:tcPr>
                </a:tc>
                <a:tc>
                  <a:txBody>
                    <a:bodyPr/>
                    <a:lstStyle/>
                    <a:p>
                      <a:pPr algn="ctr"/>
                      <a:r>
                        <a:rPr sz="1000" b="1">
                          <a:solidFill>
                            <a:srgbClr val="FFFFFF"/>
                          </a:solidFill>
                          <a:latin typeface="Arial Narrow"/>
                        </a:rPr>
                        <a:t>23/2026</a:t>
                      </a:r>
                    </a:p>
                  </a:txBody>
                  <a:tcPr marL="27432" marR="27432" marT="18288" marB="18288" anchor="ctr">
                    <a:solidFill>
                      <a:srgbClr val="001F5F"/>
                    </a:solidFill>
                  </a:tcPr>
                </a:tc>
                <a:tc>
                  <a:txBody>
                    <a:bodyPr/>
                    <a:lstStyle/>
                    <a:p>
                      <a:pPr algn="ctr"/>
                      <a:r>
                        <a:rPr sz="1000" b="1">
                          <a:solidFill>
                            <a:srgbClr val="FFFFFF"/>
                          </a:solidFill>
                          <a:latin typeface="Arial Narrow"/>
                        </a:rPr>
                        <a:t>24/2026</a:t>
                      </a:r>
                    </a:p>
                  </a:txBody>
                  <a:tcPr marL="27432" marR="27432" marT="18288" marB="18288" anchor="ctr">
                    <a:solidFill>
                      <a:srgbClr val="001F5F"/>
                    </a:solidFill>
                  </a:tcPr>
                </a:tc>
                <a:tc>
                  <a:txBody>
                    <a:bodyPr/>
                    <a:lstStyle/>
                    <a:p>
                      <a:pPr algn="ctr"/>
                      <a:r>
                        <a:rPr sz="1000" b="1">
                          <a:solidFill>
                            <a:srgbClr val="FFFFFF"/>
                          </a:solidFill>
                          <a:latin typeface="Arial Narrow"/>
                        </a:rPr>
                        <a:t>25/2026</a:t>
                      </a:r>
                    </a:p>
                  </a:txBody>
                  <a:tcPr marL="27432" marR="27432" marT="18288" marB="18288" anchor="ctr">
                    <a:solidFill>
                      <a:srgbClr val="001F5F"/>
                    </a:solidFill>
                  </a:tcPr>
                </a:tc>
                <a:tc>
                  <a:txBody>
                    <a:bodyPr/>
                    <a:lstStyle/>
                    <a:p>
                      <a:pPr algn="ctr"/>
                      <a:r>
                        <a:rPr sz="1000" b="1">
                          <a:solidFill>
                            <a:srgbClr val="FFFFFF"/>
                          </a:solidFill>
                          <a:latin typeface="Arial Narrow"/>
                        </a:rPr>
                        <a:t>26/2026</a:t>
                      </a:r>
                    </a:p>
                  </a:txBody>
                  <a:tcPr marL="27432" marR="27432" marT="18288" marB="18288" anchor="ctr">
                    <a:solidFill>
                      <a:srgbClr val="001F5F"/>
                    </a:solidFill>
                  </a:tcPr>
                </a:tc>
                <a:tc>
                  <a:txBody>
                    <a:bodyPr/>
                    <a:lstStyle/>
                    <a:p>
                      <a:pPr algn="ctr"/>
                      <a:r>
                        <a:rPr sz="1000" b="1">
                          <a:solidFill>
                            <a:srgbClr val="FFFFFF"/>
                          </a:solidFill>
                          <a:latin typeface="Arial Narrow"/>
                        </a:rPr>
                        <a:t>27/2026</a:t>
                      </a:r>
                    </a:p>
                  </a:txBody>
                  <a:tcPr marL="27432" marR="27432" marT="18288" marB="18288" anchor="ctr">
                    <a:solidFill>
                      <a:srgbClr val="001F5F"/>
                    </a:solidFill>
                  </a:tcPr>
                </a:tc>
                <a:tc>
                  <a:txBody>
                    <a:bodyPr/>
                    <a:lstStyle/>
                    <a:p>
                      <a:pPr algn="ctr"/>
                      <a:r>
                        <a:rPr sz="1000" b="1">
                          <a:solidFill>
                            <a:srgbClr val="FFFFFF"/>
                          </a:solidFill>
                          <a:latin typeface="Arial Narrow"/>
                        </a:rPr>
                        <a:t>28/2026</a:t>
                      </a:r>
                    </a:p>
                  </a:txBody>
                  <a:tcPr marL="27432" marR="27432" marT="18288" marB="18288" anchor="ctr">
                    <a:solidFill>
                      <a:srgbClr val="001F5F"/>
                    </a:solidFill>
                  </a:tcPr>
                </a:tc>
                <a:tc>
                  <a:txBody>
                    <a:bodyPr/>
                    <a:lstStyle/>
                    <a:p>
                      <a:pPr algn="ctr"/>
                      <a:r>
                        <a:rPr sz="1000" b="1">
                          <a:solidFill>
                            <a:srgbClr val="FFFFFF"/>
                          </a:solidFill>
                          <a:latin typeface="Arial Narrow"/>
                        </a:rPr>
                        <a:t>29/2026</a:t>
                      </a:r>
                    </a:p>
                  </a:txBody>
                  <a:tcPr marL="27432" marR="27432" marT="18288" marB="18288" anchor="ctr">
                    <a:solidFill>
                      <a:srgbClr val="001F5F"/>
                    </a:solidFill>
                  </a:tcPr>
                </a:tc>
                <a:tc>
                  <a:txBody>
                    <a:bodyPr/>
                    <a:lstStyle/>
                    <a:p>
                      <a:pPr algn="ctr"/>
                      <a:r>
                        <a:rPr sz="1000" b="1">
                          <a:solidFill>
                            <a:srgbClr val="FFFFFF"/>
                          </a:solidFill>
                          <a:latin typeface="Arial Narrow"/>
                        </a:rPr>
                        <a:t>30/2026</a:t>
                      </a:r>
                    </a:p>
                  </a:txBody>
                  <a:tcPr marL="27432" marR="27432" marT="18288" marB="18288" anchor="ctr">
                    <a:solidFill>
                      <a:srgbClr val="001F5F"/>
                    </a:solidFill>
                  </a:tcPr>
                </a:tc>
                <a:tc>
                  <a:txBody>
                    <a:bodyPr/>
                    <a:lstStyle/>
                    <a:p>
                      <a:pPr algn="ctr"/>
                      <a:r>
                        <a:rPr sz="1000" b="1">
                          <a:solidFill>
                            <a:srgbClr val="FFFFFF"/>
                          </a:solidFill>
                          <a:latin typeface="Arial Narrow"/>
                        </a:rPr>
                        <a:t>31/2026</a:t>
                      </a:r>
                    </a:p>
                  </a:txBody>
                  <a:tcPr marL="27432" marR="27432" marT="18288" marB="18288" anchor="ctr">
                    <a:solidFill>
                      <a:srgbClr val="001F5F"/>
                    </a:solidFill>
                  </a:tcPr>
                </a:tc>
                <a:tc>
                  <a:txBody>
                    <a:bodyPr/>
                    <a:lstStyle/>
                    <a:p>
                      <a:pPr algn="ctr"/>
                      <a:r>
                        <a:rPr sz="1000" b="1">
                          <a:solidFill>
                            <a:srgbClr val="FFFFFF"/>
                          </a:solidFill>
                          <a:latin typeface="Arial Narrow"/>
                        </a:rPr>
                        <a:t>32/2026</a:t>
                      </a:r>
                    </a:p>
                  </a:txBody>
                  <a:tcPr marL="27432" marR="27432" marT="18288" marB="18288" anchor="ctr">
                    <a:solidFill>
                      <a:srgbClr val="001F5F"/>
                    </a:solidFill>
                  </a:tcPr>
                </a:tc>
                <a:tc>
                  <a:txBody>
                    <a:bodyPr/>
                    <a:lstStyle/>
                    <a:p>
                      <a:pPr algn="ctr"/>
                      <a:r>
                        <a:rPr sz="1000" b="1">
                          <a:solidFill>
                            <a:srgbClr val="FFFFFF"/>
                          </a:solidFill>
                          <a:latin typeface="Arial Narrow"/>
                        </a:rPr>
                        <a:t>35/2026</a:t>
                      </a:r>
                    </a:p>
                  </a:txBody>
                  <a:tcPr marL="27432" marR="27432" marT="18288" marB="18288" anchor="ctr">
                    <a:solidFill>
                      <a:srgbClr val="001F5F"/>
                    </a:solidFill>
                  </a:tcPr>
                </a:tc>
                <a:tc>
                  <a:txBody>
                    <a:bodyPr/>
                    <a:lstStyle/>
                    <a:p>
                      <a:pPr algn="ctr"/>
                      <a:r>
                        <a:rPr sz="1000" b="1">
                          <a:solidFill>
                            <a:srgbClr val="FFFFFF"/>
                          </a:solidFill>
                          <a:latin typeface="Arial Narrow"/>
                        </a:rPr>
                        <a:t>36/2026</a:t>
                      </a:r>
                    </a:p>
                  </a:txBody>
                  <a:tcPr marL="27432" marR="27432" marT="18288" marB="18288" anchor="ctr">
                    <a:solidFill>
                      <a:srgbClr val="001F5F"/>
                    </a:solidFill>
                  </a:tcPr>
                </a:tc>
                <a:extLst>
                  <a:ext uri="{0D108BD9-81ED-4DB2-BD59-A6C34878D82A}">
                    <a16:rowId xmlns:a16="http://schemas.microsoft.com/office/drawing/2014/main" val="10000"/>
                  </a:ext>
                </a:extLst>
              </a:tr>
              <a:tr h="246888">
                <a:tc>
                  <a:txBody>
                    <a:bodyPr/>
                    <a:lstStyle/>
                    <a:p>
                      <a:pPr algn="l"/>
                      <a:r>
                        <a:rPr sz="1000" b="0">
                          <a:solidFill>
                            <a:srgbClr val="000000"/>
                          </a:solidFill>
                          <a:latin typeface="Arial Narrow"/>
                        </a:rPr>
                        <a:t>ORTAGGI</a:t>
                      </a:r>
                    </a:p>
                  </a:txBody>
                  <a:tcPr marL="210312" marR="27432" marT="18288" marB="18288" anchor="ctr">
                    <a:noFill/>
                  </a:tcPr>
                </a:tc>
                <a:tc>
                  <a:txBody>
                    <a:bodyPr/>
                    <a:lstStyle/>
                    <a:p>
                      <a:pPr algn="ctr"/>
                      <a:r>
                        <a:rPr sz="1000" b="0">
                          <a:solidFill>
                            <a:srgbClr val="000000"/>
                          </a:solidFill>
                          <a:latin typeface="Arial Narrow"/>
                        </a:rPr>
                        <a:t>2,23</a:t>
                      </a:r>
                    </a:p>
                  </a:txBody>
                  <a:tcPr marL="27432" marR="27432" marT="18288" marB="18288" anchor="ctr">
                    <a:noFill/>
                  </a:tcPr>
                </a:tc>
                <a:tc>
                  <a:txBody>
                    <a:bodyPr/>
                    <a:lstStyle/>
                    <a:p>
                      <a:pPr algn="ctr"/>
                      <a:r>
                        <a:rPr sz="1000" b="0">
                          <a:solidFill>
                            <a:srgbClr val="000000"/>
                          </a:solidFill>
                          <a:latin typeface="Arial Narrow"/>
                        </a:rPr>
                        <a:t>2,18</a:t>
                      </a:r>
                    </a:p>
                  </a:txBody>
                  <a:tcPr marL="27432" marR="27432" marT="18288" marB="18288" anchor="ctr">
                    <a:noFill/>
                  </a:tcPr>
                </a:tc>
                <a:tc>
                  <a:txBody>
                    <a:bodyPr/>
                    <a:lstStyle/>
                    <a:p>
                      <a:pPr algn="ctr"/>
                      <a:r>
                        <a:rPr sz="1000" b="0">
                          <a:solidFill>
                            <a:srgbClr val="000000"/>
                          </a:solidFill>
                          <a:latin typeface="Arial Narrow"/>
                        </a:rPr>
                        <a:t>2,12</a:t>
                      </a:r>
                    </a:p>
                  </a:txBody>
                  <a:tcPr marL="27432" marR="27432" marT="18288" marB="18288" anchor="ctr">
                    <a:noFill/>
                  </a:tcPr>
                </a:tc>
                <a:tc>
                  <a:txBody>
                    <a:bodyPr/>
                    <a:lstStyle/>
                    <a:p>
                      <a:pPr algn="ctr"/>
                      <a:r>
                        <a:rPr sz="1000" b="0">
                          <a:solidFill>
                            <a:srgbClr val="000000"/>
                          </a:solidFill>
                          <a:latin typeface="Arial Narrow"/>
                        </a:rPr>
                        <a:t>2,08</a:t>
                      </a:r>
                    </a:p>
                  </a:txBody>
                  <a:tcPr marL="27432" marR="27432" marT="18288" marB="18288" anchor="ctr">
                    <a:noFill/>
                  </a:tcPr>
                </a:tc>
                <a:tc>
                  <a:txBody>
                    <a:bodyPr/>
                    <a:lstStyle/>
                    <a:p>
                      <a:pPr algn="ctr"/>
                      <a:r>
                        <a:rPr sz="1000" b="0">
                          <a:solidFill>
                            <a:srgbClr val="000000"/>
                          </a:solidFill>
                          <a:latin typeface="Arial Narrow"/>
                        </a:rPr>
                        <a:t>1,96</a:t>
                      </a:r>
                    </a:p>
                  </a:txBody>
                  <a:tcPr marL="27432" marR="27432" marT="18288" marB="18288" anchor="ctr">
                    <a:noFill/>
                  </a:tcPr>
                </a:tc>
                <a:tc>
                  <a:txBody>
                    <a:bodyPr/>
                    <a:lstStyle/>
                    <a:p>
                      <a:pPr algn="ctr"/>
                      <a:r>
                        <a:rPr sz="1000" b="0">
                          <a:solidFill>
                            <a:srgbClr val="000000"/>
                          </a:solidFill>
                          <a:latin typeface="Arial Narrow"/>
                        </a:rPr>
                        <a:t>1,88</a:t>
                      </a:r>
                    </a:p>
                  </a:txBody>
                  <a:tcPr marL="27432" marR="27432" marT="18288" marB="18288" anchor="ctr">
                    <a:noFill/>
                  </a:tcPr>
                </a:tc>
                <a:tc>
                  <a:txBody>
                    <a:bodyPr/>
                    <a:lstStyle/>
                    <a:p>
                      <a:pPr algn="ctr"/>
                      <a:r>
                        <a:rPr sz="1000" b="0">
                          <a:solidFill>
                            <a:srgbClr val="000000"/>
                          </a:solidFill>
                          <a:latin typeface="Arial Narrow"/>
                        </a:rPr>
                        <a:t>1,78</a:t>
                      </a:r>
                    </a:p>
                  </a:txBody>
                  <a:tcPr marL="27432" marR="27432" marT="18288" marB="18288" anchor="ctr">
                    <a:noFill/>
                  </a:tcPr>
                </a:tc>
                <a:tc>
                  <a:txBody>
                    <a:bodyPr/>
                    <a:lstStyle/>
                    <a:p>
                      <a:pPr algn="ctr"/>
                      <a:r>
                        <a:rPr sz="1000" b="0">
                          <a:solidFill>
                            <a:srgbClr val="000000"/>
                          </a:solidFill>
                          <a:latin typeface="Arial Narrow"/>
                        </a:rPr>
                        <a:t>1,92</a:t>
                      </a:r>
                    </a:p>
                  </a:txBody>
                  <a:tcPr marL="27432" marR="27432" marT="18288" marB="18288" anchor="ctr">
                    <a:noFill/>
                  </a:tcPr>
                </a:tc>
                <a:tc>
                  <a:txBody>
                    <a:bodyPr/>
                    <a:lstStyle/>
                    <a:p>
                      <a:pPr algn="ctr"/>
                      <a:r>
                        <a:rPr sz="1000" b="0">
                          <a:solidFill>
                            <a:srgbClr val="000000"/>
                          </a:solidFill>
                          <a:latin typeface="Arial Narrow"/>
                        </a:rPr>
                        <a:t>2,07</a:t>
                      </a:r>
                    </a:p>
                  </a:txBody>
                  <a:tcPr marL="27432" marR="27432" marT="18288" marB="18288" anchor="ctr">
                    <a:noFill/>
                  </a:tcPr>
                </a:tc>
                <a:tc>
                  <a:txBody>
                    <a:bodyPr/>
                    <a:lstStyle/>
                    <a:p>
                      <a:pPr algn="ctr"/>
                      <a:r>
                        <a:rPr sz="1000" b="0">
                          <a:solidFill>
                            <a:srgbClr val="000000"/>
                          </a:solidFill>
                          <a:latin typeface="Arial Narrow"/>
                        </a:rPr>
                        <a:t>2,02</a:t>
                      </a:r>
                    </a:p>
                  </a:txBody>
                  <a:tcPr marL="27432" marR="27432" marT="18288" marB="18288" anchor="ctr">
                    <a:noFill/>
                  </a:tcPr>
                </a:tc>
                <a:tc>
                  <a:txBody>
                    <a:bodyPr/>
                    <a:lstStyle/>
                    <a:p>
                      <a:pPr algn="ctr"/>
                      <a:r>
                        <a:rPr sz="1000" b="0">
                          <a:solidFill>
                            <a:srgbClr val="000000"/>
                          </a:solidFill>
                          <a:latin typeface="Arial Narrow"/>
                        </a:rPr>
                        <a:t>2,01</a:t>
                      </a:r>
                    </a:p>
                  </a:txBody>
                  <a:tcPr marL="27432" marR="27432" marT="18288" marB="18288" anchor="ctr">
                    <a:noFill/>
                  </a:tcPr>
                </a:tc>
                <a:tc>
                  <a:txBody>
                    <a:bodyPr/>
                    <a:lstStyle/>
                    <a:p>
                      <a:pPr algn="ctr"/>
                      <a:r>
                        <a:rPr sz="1000" b="0">
                          <a:solidFill>
                            <a:srgbClr val="000000"/>
                          </a:solidFill>
                          <a:latin typeface="Arial Narrow"/>
                        </a:rPr>
                        <a:t>1,96</a:t>
                      </a:r>
                    </a:p>
                  </a:txBody>
                  <a:tcPr marL="27432" marR="27432" marT="18288" marB="18288" anchor="ctr">
                    <a:noFill/>
                  </a:tcPr>
                </a:tc>
                <a:tc>
                  <a:txBody>
                    <a:bodyPr/>
                    <a:lstStyle/>
                    <a:p>
                      <a:pPr algn="ctr"/>
                      <a:r>
                        <a:rPr sz="1000" b="0">
                          <a:solidFill>
                            <a:srgbClr val="000000"/>
                          </a:solidFill>
                          <a:latin typeface="Arial Narrow"/>
                        </a:rPr>
                        <a:t>2,18</a:t>
                      </a:r>
                    </a:p>
                  </a:txBody>
                  <a:tcPr marL="27432" marR="27432" marT="18288" marB="18288" anchor="ctr">
                    <a:noFill/>
                  </a:tcPr>
                </a:tc>
                <a:tc>
                  <a:txBody>
                    <a:bodyPr/>
                    <a:lstStyle/>
                    <a:p>
                      <a:pPr algn="ctr"/>
                      <a:r>
                        <a:rPr sz="1000" b="0">
                          <a:solidFill>
                            <a:srgbClr val="000000"/>
                          </a:solidFill>
                          <a:latin typeface="Arial Narrow"/>
                        </a:rPr>
                        <a:t>2,50</a:t>
                      </a:r>
                    </a:p>
                  </a:txBody>
                  <a:tcPr marL="27432" marR="27432" marT="18288" marB="18288" anchor="ctr">
                    <a:noFill/>
                  </a:tcPr>
                </a:tc>
                <a:tc>
                  <a:txBody>
                    <a:bodyPr/>
                    <a:lstStyle/>
                    <a:p>
                      <a:pPr algn="ctr"/>
                      <a:r>
                        <a:rPr sz="1000" b="0">
                          <a:solidFill>
                            <a:srgbClr val="000000"/>
                          </a:solidFill>
                          <a:latin typeface="Arial Narrow"/>
                        </a:rPr>
                        <a:t>2,51</a:t>
                      </a:r>
                    </a:p>
                  </a:txBody>
                  <a:tcPr marL="27432" marR="27432" marT="18288" marB="18288" anchor="ctr">
                    <a:noFill/>
                  </a:tcPr>
                </a:tc>
                <a:extLst>
                  <a:ext uri="{0D108BD9-81ED-4DB2-BD59-A6C34878D82A}">
                    <a16:rowId xmlns:a16="http://schemas.microsoft.com/office/drawing/2014/main" val="10001"/>
                  </a:ext>
                </a:extLst>
              </a:tr>
              <a:tr h="246888">
                <a:tc>
                  <a:txBody>
                    <a:bodyPr/>
                    <a:lstStyle/>
                    <a:p>
                      <a:pPr algn="l"/>
                      <a:r>
                        <a:rPr sz="1000" b="0">
                          <a:solidFill>
                            <a:srgbClr val="000000"/>
                          </a:solidFill>
                          <a:latin typeface="Arial Narrow"/>
                        </a:rPr>
                        <a:t>FRUTTA</a:t>
                      </a:r>
                    </a:p>
                  </a:txBody>
                  <a:tcPr marL="210312" marR="27432" marT="18288" marB="18288" anchor="ctr">
                    <a:solidFill>
                      <a:srgbClr val="F2F2F2"/>
                    </a:solidFill>
                  </a:tcPr>
                </a:tc>
                <a:tc>
                  <a:txBody>
                    <a:bodyPr/>
                    <a:lstStyle/>
                    <a:p>
                      <a:pPr algn="ctr"/>
                      <a:r>
                        <a:rPr sz="1000" b="0">
                          <a:solidFill>
                            <a:srgbClr val="000000"/>
                          </a:solidFill>
                          <a:latin typeface="Arial Narrow"/>
                        </a:rPr>
                        <a:t>2,38</a:t>
                      </a:r>
                    </a:p>
                  </a:txBody>
                  <a:tcPr marL="27432" marR="27432" marT="18288" marB="18288" anchor="ctr">
                    <a:solidFill>
                      <a:srgbClr val="F2F2F2"/>
                    </a:solidFill>
                  </a:tcPr>
                </a:tc>
                <a:tc>
                  <a:txBody>
                    <a:bodyPr/>
                    <a:lstStyle/>
                    <a:p>
                      <a:pPr algn="ctr"/>
                      <a:r>
                        <a:rPr sz="1000" b="0">
                          <a:solidFill>
                            <a:srgbClr val="000000"/>
                          </a:solidFill>
                          <a:latin typeface="Arial Narrow"/>
                        </a:rPr>
                        <a:t>2,43</a:t>
                      </a:r>
                    </a:p>
                  </a:txBody>
                  <a:tcPr marL="27432" marR="27432" marT="18288" marB="18288" anchor="ctr">
                    <a:solidFill>
                      <a:srgbClr val="F2F2F2"/>
                    </a:solidFill>
                  </a:tcPr>
                </a:tc>
                <a:tc>
                  <a:txBody>
                    <a:bodyPr/>
                    <a:lstStyle/>
                    <a:p>
                      <a:pPr algn="ctr"/>
                      <a:r>
                        <a:rPr sz="1000" b="0">
                          <a:solidFill>
                            <a:srgbClr val="000000"/>
                          </a:solidFill>
                          <a:latin typeface="Arial Narrow"/>
                        </a:rPr>
                        <a:t>2,73</a:t>
                      </a:r>
                    </a:p>
                  </a:txBody>
                  <a:tcPr marL="27432" marR="27432" marT="18288" marB="18288" anchor="ctr">
                    <a:solidFill>
                      <a:srgbClr val="F2F2F2"/>
                    </a:solidFill>
                  </a:tcPr>
                </a:tc>
                <a:tc>
                  <a:txBody>
                    <a:bodyPr/>
                    <a:lstStyle/>
                    <a:p>
                      <a:pPr algn="ctr"/>
                      <a:r>
                        <a:rPr sz="1000" b="0">
                          <a:solidFill>
                            <a:srgbClr val="000000"/>
                          </a:solidFill>
                          <a:latin typeface="Arial Narrow"/>
                        </a:rPr>
                        <a:t>2,54</a:t>
                      </a:r>
                    </a:p>
                  </a:txBody>
                  <a:tcPr marL="27432" marR="27432" marT="18288" marB="18288" anchor="ctr">
                    <a:solidFill>
                      <a:srgbClr val="F2F2F2"/>
                    </a:solidFill>
                  </a:tcPr>
                </a:tc>
                <a:tc>
                  <a:txBody>
                    <a:bodyPr/>
                    <a:lstStyle/>
                    <a:p>
                      <a:pPr algn="ctr"/>
                      <a:r>
                        <a:rPr sz="1000" b="0">
                          <a:solidFill>
                            <a:srgbClr val="000000"/>
                          </a:solidFill>
                          <a:latin typeface="Arial Narrow"/>
                        </a:rPr>
                        <a:t>2,57</a:t>
                      </a:r>
                    </a:p>
                  </a:txBody>
                  <a:tcPr marL="27432" marR="27432" marT="18288" marB="18288" anchor="ctr">
                    <a:solidFill>
                      <a:srgbClr val="F2F2F2"/>
                    </a:solidFill>
                  </a:tcPr>
                </a:tc>
                <a:tc>
                  <a:txBody>
                    <a:bodyPr/>
                    <a:lstStyle/>
                    <a:p>
                      <a:pPr algn="ctr"/>
                      <a:r>
                        <a:rPr sz="1000" b="0">
                          <a:solidFill>
                            <a:srgbClr val="000000"/>
                          </a:solidFill>
                          <a:latin typeface="Arial Narrow"/>
                        </a:rPr>
                        <a:t>2,49</a:t>
                      </a:r>
                    </a:p>
                  </a:txBody>
                  <a:tcPr marL="27432" marR="27432" marT="18288" marB="18288" anchor="ctr">
                    <a:solidFill>
                      <a:srgbClr val="F2F2F2"/>
                    </a:solidFill>
                  </a:tcPr>
                </a:tc>
                <a:tc>
                  <a:txBody>
                    <a:bodyPr/>
                    <a:lstStyle/>
                    <a:p>
                      <a:pPr algn="ctr"/>
                      <a:r>
                        <a:rPr sz="1000" b="0">
                          <a:solidFill>
                            <a:srgbClr val="000000"/>
                          </a:solidFill>
                          <a:latin typeface="Arial Narrow"/>
                        </a:rPr>
                        <a:t>2,30</a:t>
                      </a:r>
                    </a:p>
                  </a:txBody>
                  <a:tcPr marL="27432" marR="27432" marT="18288" marB="18288" anchor="ctr">
                    <a:solidFill>
                      <a:srgbClr val="F2F2F2"/>
                    </a:solidFill>
                  </a:tcPr>
                </a:tc>
                <a:tc>
                  <a:txBody>
                    <a:bodyPr/>
                    <a:lstStyle/>
                    <a:p>
                      <a:pPr algn="ctr"/>
                      <a:r>
                        <a:rPr sz="1000" b="0">
                          <a:solidFill>
                            <a:srgbClr val="000000"/>
                          </a:solidFill>
                          <a:latin typeface="Arial Narrow"/>
                        </a:rPr>
                        <a:t>2,27</a:t>
                      </a:r>
                    </a:p>
                  </a:txBody>
                  <a:tcPr marL="27432" marR="27432" marT="18288" marB="18288" anchor="ctr">
                    <a:solidFill>
                      <a:srgbClr val="F2F2F2"/>
                    </a:solidFill>
                  </a:tcPr>
                </a:tc>
                <a:tc>
                  <a:txBody>
                    <a:bodyPr/>
                    <a:lstStyle/>
                    <a:p>
                      <a:pPr algn="ctr"/>
                      <a:r>
                        <a:rPr sz="1000" b="0">
                          <a:solidFill>
                            <a:srgbClr val="000000"/>
                          </a:solidFill>
                          <a:latin typeface="Arial Narrow"/>
                        </a:rPr>
                        <a:t>2,11</a:t>
                      </a:r>
                    </a:p>
                  </a:txBody>
                  <a:tcPr marL="27432" marR="27432" marT="18288" marB="18288" anchor="ctr">
                    <a:solidFill>
                      <a:srgbClr val="F2F2F2"/>
                    </a:solidFill>
                  </a:tcPr>
                </a:tc>
                <a:tc>
                  <a:txBody>
                    <a:bodyPr/>
                    <a:lstStyle/>
                    <a:p>
                      <a:pPr algn="ctr"/>
                      <a:r>
                        <a:rPr sz="1000" b="0">
                          <a:solidFill>
                            <a:srgbClr val="000000"/>
                          </a:solidFill>
                          <a:latin typeface="Arial Narrow"/>
                        </a:rPr>
                        <a:t>2,15</a:t>
                      </a:r>
                    </a:p>
                  </a:txBody>
                  <a:tcPr marL="27432" marR="27432" marT="18288" marB="18288" anchor="ctr">
                    <a:solidFill>
                      <a:srgbClr val="F2F2F2"/>
                    </a:solidFill>
                  </a:tcPr>
                </a:tc>
                <a:tc>
                  <a:txBody>
                    <a:bodyPr/>
                    <a:lstStyle/>
                    <a:p>
                      <a:pPr algn="ctr"/>
                      <a:r>
                        <a:rPr sz="1000" b="0">
                          <a:solidFill>
                            <a:srgbClr val="000000"/>
                          </a:solidFill>
                          <a:latin typeface="Arial Narrow"/>
                        </a:rPr>
                        <a:t>2,15</a:t>
                      </a:r>
                    </a:p>
                  </a:txBody>
                  <a:tcPr marL="27432" marR="27432" marT="18288" marB="18288" anchor="ctr">
                    <a:solidFill>
                      <a:srgbClr val="F2F2F2"/>
                    </a:solidFill>
                  </a:tcPr>
                </a:tc>
                <a:tc>
                  <a:txBody>
                    <a:bodyPr/>
                    <a:lstStyle/>
                    <a:p>
                      <a:pPr algn="ctr"/>
                      <a:r>
                        <a:rPr sz="1000" b="0">
                          <a:solidFill>
                            <a:srgbClr val="000000"/>
                          </a:solidFill>
                          <a:latin typeface="Arial Narrow"/>
                        </a:rPr>
                        <a:t>2,13</a:t>
                      </a:r>
                    </a:p>
                  </a:txBody>
                  <a:tcPr marL="27432" marR="27432" marT="18288" marB="18288" anchor="ctr">
                    <a:solidFill>
                      <a:srgbClr val="F2F2F2"/>
                    </a:solidFill>
                  </a:tcPr>
                </a:tc>
                <a:tc>
                  <a:txBody>
                    <a:bodyPr/>
                    <a:lstStyle/>
                    <a:p>
                      <a:pPr algn="ctr"/>
                      <a:r>
                        <a:rPr sz="1000" b="0">
                          <a:solidFill>
                            <a:srgbClr val="000000"/>
                          </a:solidFill>
                          <a:latin typeface="Arial Narrow"/>
                        </a:rPr>
                        <a:t>2,02</a:t>
                      </a:r>
                    </a:p>
                  </a:txBody>
                  <a:tcPr marL="27432" marR="27432" marT="18288" marB="18288" anchor="ctr">
                    <a:solidFill>
                      <a:srgbClr val="F2F2F2"/>
                    </a:solidFill>
                  </a:tcPr>
                </a:tc>
                <a:tc>
                  <a:txBody>
                    <a:bodyPr/>
                    <a:lstStyle/>
                    <a:p>
                      <a:pPr algn="ctr"/>
                      <a:r>
                        <a:rPr sz="1000" b="0">
                          <a:solidFill>
                            <a:srgbClr val="000000"/>
                          </a:solidFill>
                          <a:latin typeface="Arial Narrow"/>
                        </a:rPr>
                        <a:t>1,82</a:t>
                      </a:r>
                    </a:p>
                  </a:txBody>
                  <a:tcPr marL="27432" marR="27432" marT="18288" marB="18288" anchor="ctr">
                    <a:solidFill>
                      <a:srgbClr val="F2F2F2"/>
                    </a:solidFill>
                  </a:tcPr>
                </a:tc>
                <a:tc>
                  <a:txBody>
                    <a:bodyPr/>
                    <a:lstStyle/>
                    <a:p>
                      <a:pPr algn="ctr"/>
                      <a:r>
                        <a:rPr sz="1000" b="0">
                          <a:solidFill>
                            <a:srgbClr val="000000"/>
                          </a:solidFill>
                          <a:latin typeface="Arial Narrow"/>
                        </a:rPr>
                        <a:t>1,91</a:t>
                      </a:r>
                    </a:p>
                  </a:txBody>
                  <a:tcPr marL="27432" marR="27432" marT="18288" marB="18288" anchor="ctr">
                    <a:solidFill>
                      <a:srgbClr val="F2F2F2"/>
                    </a:solidFill>
                  </a:tcPr>
                </a:tc>
                <a:extLst>
                  <a:ext uri="{0D108BD9-81ED-4DB2-BD59-A6C34878D82A}">
                    <a16:rowId xmlns:a16="http://schemas.microsoft.com/office/drawing/2014/main" val="10002"/>
                  </a:ext>
                </a:extLst>
              </a:tr>
              <a:tr h="246888">
                <a:tc>
                  <a:txBody>
                    <a:bodyPr/>
                    <a:lstStyle/>
                    <a:p>
                      <a:pPr algn="l"/>
                      <a:r>
                        <a:rPr sz="1000" b="0">
                          <a:solidFill>
                            <a:srgbClr val="000000"/>
                          </a:solidFill>
                          <a:latin typeface="Arial Narrow"/>
                        </a:rPr>
                        <a:t>PRODOTTI ESOTICI</a:t>
                      </a:r>
                    </a:p>
                  </a:txBody>
                  <a:tcPr marL="210312" marR="27432" marT="18288" marB="18288" anchor="ctr">
                    <a:noFill/>
                  </a:tcPr>
                </a:tc>
                <a:tc>
                  <a:txBody>
                    <a:bodyPr/>
                    <a:lstStyle/>
                    <a:p>
                      <a:pPr algn="ctr"/>
                      <a:r>
                        <a:rPr sz="1000" b="0">
                          <a:solidFill>
                            <a:srgbClr val="000000"/>
                          </a:solidFill>
                          <a:latin typeface="Arial Narrow"/>
                        </a:rPr>
                        <a:t>3,80</a:t>
                      </a:r>
                    </a:p>
                  </a:txBody>
                  <a:tcPr marL="27432" marR="27432" marT="18288" marB="18288" anchor="ctr">
                    <a:noFill/>
                  </a:tcPr>
                </a:tc>
                <a:tc>
                  <a:txBody>
                    <a:bodyPr/>
                    <a:lstStyle/>
                    <a:p>
                      <a:pPr algn="ctr"/>
                      <a:r>
                        <a:rPr sz="1000" b="0">
                          <a:solidFill>
                            <a:srgbClr val="000000"/>
                          </a:solidFill>
                          <a:latin typeface="Arial Narrow"/>
                        </a:rPr>
                        <a:t>3,80</a:t>
                      </a:r>
                    </a:p>
                  </a:txBody>
                  <a:tcPr marL="27432" marR="27432" marT="18288" marB="18288" anchor="ctr">
                    <a:noFill/>
                  </a:tcPr>
                </a:tc>
                <a:tc>
                  <a:txBody>
                    <a:bodyPr/>
                    <a:lstStyle/>
                    <a:p>
                      <a:pPr algn="ctr"/>
                      <a:r>
                        <a:rPr sz="1000" b="0">
                          <a:solidFill>
                            <a:srgbClr val="000000"/>
                          </a:solidFill>
                          <a:latin typeface="Arial Narrow"/>
                        </a:rPr>
                        <a:t>3,61</a:t>
                      </a:r>
                    </a:p>
                  </a:txBody>
                  <a:tcPr marL="27432" marR="27432" marT="18288" marB="18288" anchor="ctr">
                    <a:noFill/>
                  </a:tcPr>
                </a:tc>
                <a:tc>
                  <a:txBody>
                    <a:bodyPr/>
                    <a:lstStyle/>
                    <a:p>
                      <a:pPr algn="ctr"/>
                      <a:r>
                        <a:rPr sz="1000" b="0">
                          <a:solidFill>
                            <a:srgbClr val="000000"/>
                          </a:solidFill>
                          <a:latin typeface="Arial Narrow"/>
                        </a:rPr>
                        <a:t>3,47</a:t>
                      </a:r>
                    </a:p>
                  </a:txBody>
                  <a:tcPr marL="27432" marR="27432" marT="18288" marB="18288" anchor="ctr">
                    <a:noFill/>
                  </a:tcPr>
                </a:tc>
                <a:tc>
                  <a:txBody>
                    <a:bodyPr/>
                    <a:lstStyle/>
                    <a:p>
                      <a:pPr algn="ctr"/>
                      <a:r>
                        <a:rPr sz="1000" b="0">
                          <a:solidFill>
                            <a:srgbClr val="000000"/>
                          </a:solidFill>
                          <a:latin typeface="Arial Narrow"/>
                        </a:rPr>
                        <a:t>3,46</a:t>
                      </a:r>
                    </a:p>
                  </a:txBody>
                  <a:tcPr marL="27432" marR="27432" marT="18288" marB="18288" anchor="ctr">
                    <a:noFill/>
                  </a:tcPr>
                </a:tc>
                <a:tc>
                  <a:txBody>
                    <a:bodyPr/>
                    <a:lstStyle/>
                    <a:p>
                      <a:pPr algn="ctr"/>
                      <a:r>
                        <a:rPr sz="1000" b="0">
                          <a:solidFill>
                            <a:srgbClr val="000000"/>
                          </a:solidFill>
                          <a:latin typeface="Arial Narrow"/>
                        </a:rPr>
                        <a:t>3,47</a:t>
                      </a:r>
                    </a:p>
                  </a:txBody>
                  <a:tcPr marL="27432" marR="27432" marT="18288" marB="18288" anchor="ctr">
                    <a:noFill/>
                  </a:tcPr>
                </a:tc>
                <a:tc>
                  <a:txBody>
                    <a:bodyPr/>
                    <a:lstStyle/>
                    <a:p>
                      <a:pPr algn="ctr"/>
                      <a:r>
                        <a:rPr sz="1000" b="0">
                          <a:solidFill>
                            <a:srgbClr val="000000"/>
                          </a:solidFill>
                          <a:latin typeface="Arial Narrow"/>
                        </a:rPr>
                        <a:t>3,36</a:t>
                      </a:r>
                    </a:p>
                  </a:txBody>
                  <a:tcPr marL="27432" marR="27432" marT="18288" marB="18288" anchor="ctr">
                    <a:noFill/>
                  </a:tcPr>
                </a:tc>
                <a:tc>
                  <a:txBody>
                    <a:bodyPr/>
                    <a:lstStyle/>
                    <a:p>
                      <a:pPr algn="ctr"/>
                      <a:r>
                        <a:rPr sz="1000" b="0">
                          <a:solidFill>
                            <a:srgbClr val="000000"/>
                          </a:solidFill>
                          <a:latin typeface="Arial Narrow"/>
                        </a:rPr>
                        <a:t>3,38</a:t>
                      </a:r>
                    </a:p>
                  </a:txBody>
                  <a:tcPr marL="27432" marR="27432" marT="18288" marB="18288" anchor="ctr">
                    <a:noFill/>
                  </a:tcPr>
                </a:tc>
                <a:tc>
                  <a:txBody>
                    <a:bodyPr/>
                    <a:lstStyle/>
                    <a:p>
                      <a:pPr algn="ctr"/>
                      <a:r>
                        <a:rPr sz="1000" b="0">
                          <a:solidFill>
                            <a:srgbClr val="000000"/>
                          </a:solidFill>
                          <a:latin typeface="Arial Narrow"/>
                        </a:rPr>
                        <a:t>3,43</a:t>
                      </a:r>
                    </a:p>
                  </a:txBody>
                  <a:tcPr marL="27432" marR="27432" marT="18288" marB="18288" anchor="ctr">
                    <a:noFill/>
                  </a:tcPr>
                </a:tc>
                <a:tc>
                  <a:txBody>
                    <a:bodyPr/>
                    <a:lstStyle/>
                    <a:p>
                      <a:pPr algn="ctr"/>
                      <a:r>
                        <a:rPr sz="1000" b="0">
                          <a:solidFill>
                            <a:srgbClr val="000000"/>
                          </a:solidFill>
                          <a:latin typeface="Arial Narrow"/>
                        </a:rPr>
                        <a:t>3,49</a:t>
                      </a:r>
                    </a:p>
                  </a:txBody>
                  <a:tcPr marL="27432" marR="27432" marT="18288" marB="18288" anchor="ctr">
                    <a:noFill/>
                  </a:tcPr>
                </a:tc>
                <a:tc>
                  <a:txBody>
                    <a:bodyPr/>
                    <a:lstStyle/>
                    <a:p>
                      <a:pPr algn="ctr"/>
                      <a:r>
                        <a:rPr sz="1000" b="0">
                          <a:solidFill>
                            <a:srgbClr val="000000"/>
                          </a:solidFill>
                          <a:latin typeface="Arial Narrow"/>
                        </a:rPr>
                        <a:t>3,38</a:t>
                      </a:r>
                    </a:p>
                  </a:txBody>
                  <a:tcPr marL="27432" marR="27432" marT="18288" marB="18288" anchor="ctr">
                    <a:noFill/>
                  </a:tcPr>
                </a:tc>
                <a:tc>
                  <a:txBody>
                    <a:bodyPr/>
                    <a:lstStyle/>
                    <a:p>
                      <a:pPr algn="ctr"/>
                      <a:r>
                        <a:rPr sz="1000" b="0">
                          <a:solidFill>
                            <a:srgbClr val="000000"/>
                          </a:solidFill>
                          <a:latin typeface="Arial Narrow"/>
                        </a:rPr>
                        <a:t>3,47</a:t>
                      </a:r>
                    </a:p>
                  </a:txBody>
                  <a:tcPr marL="27432" marR="27432" marT="18288" marB="18288" anchor="ctr">
                    <a:noFill/>
                  </a:tcPr>
                </a:tc>
                <a:tc>
                  <a:txBody>
                    <a:bodyPr/>
                    <a:lstStyle/>
                    <a:p>
                      <a:pPr algn="ctr"/>
                      <a:r>
                        <a:rPr sz="1000" b="0">
                          <a:solidFill>
                            <a:srgbClr val="000000"/>
                          </a:solidFill>
                          <a:latin typeface="Arial Narrow"/>
                        </a:rPr>
                        <a:t>3,28</a:t>
                      </a:r>
                    </a:p>
                  </a:txBody>
                  <a:tcPr marL="27432" marR="27432" marT="18288" marB="18288" anchor="ctr">
                    <a:noFill/>
                  </a:tcPr>
                </a:tc>
                <a:tc>
                  <a:txBody>
                    <a:bodyPr/>
                    <a:lstStyle/>
                    <a:p>
                      <a:pPr algn="ctr"/>
                      <a:r>
                        <a:rPr sz="1000" b="0">
                          <a:solidFill>
                            <a:srgbClr val="000000"/>
                          </a:solidFill>
                          <a:latin typeface="Arial Narrow"/>
                        </a:rPr>
                        <a:t>3,36</a:t>
                      </a:r>
                    </a:p>
                  </a:txBody>
                  <a:tcPr marL="27432" marR="27432" marT="18288" marB="18288" anchor="ctr">
                    <a:noFill/>
                  </a:tcPr>
                </a:tc>
                <a:tc>
                  <a:txBody>
                    <a:bodyPr/>
                    <a:lstStyle/>
                    <a:p>
                      <a:pPr algn="ctr"/>
                      <a:r>
                        <a:rPr sz="1000" b="0">
                          <a:solidFill>
                            <a:srgbClr val="000000"/>
                          </a:solidFill>
                          <a:latin typeface="Arial Narrow"/>
                        </a:rPr>
                        <a:t>3,52</a:t>
                      </a:r>
                    </a:p>
                  </a:txBody>
                  <a:tcPr marL="27432" marR="27432" marT="18288" marB="18288" anchor="ctr">
                    <a:noFill/>
                  </a:tcPr>
                </a:tc>
                <a:extLst>
                  <a:ext uri="{0D108BD9-81ED-4DB2-BD59-A6C34878D82A}">
                    <a16:rowId xmlns:a16="http://schemas.microsoft.com/office/drawing/2014/main" val="10003"/>
                  </a:ext>
                </a:extLst>
              </a:tr>
              <a:tr h="246888">
                <a:tc>
                  <a:txBody>
                    <a:bodyPr/>
                    <a:lstStyle/>
                    <a:p>
                      <a:pPr algn="l"/>
                      <a:r>
                        <a:rPr sz="1000" b="0">
                          <a:solidFill>
                            <a:srgbClr val="000000"/>
                          </a:solidFill>
                          <a:latin typeface="Arial Narrow"/>
                        </a:rPr>
                        <a:t>AGRUMI</a:t>
                      </a:r>
                    </a:p>
                  </a:txBody>
                  <a:tcPr marL="210312" marR="27432" marT="18288" marB="18288" anchor="ctr">
                    <a:solidFill>
                      <a:srgbClr val="F2F2F2"/>
                    </a:solidFill>
                  </a:tcPr>
                </a:tc>
                <a:tc>
                  <a:txBody>
                    <a:bodyPr/>
                    <a:lstStyle/>
                    <a:p>
                      <a:pPr algn="ctr"/>
                      <a:r>
                        <a:rPr sz="1000" b="0">
                          <a:solidFill>
                            <a:srgbClr val="000000"/>
                          </a:solidFill>
                          <a:latin typeface="Arial Narrow"/>
                        </a:rPr>
                        <a:t>1,70</a:t>
                      </a:r>
                    </a:p>
                  </a:txBody>
                  <a:tcPr marL="27432" marR="27432" marT="18288" marB="18288" anchor="ctr">
                    <a:solidFill>
                      <a:srgbClr val="F2F2F2"/>
                    </a:solidFill>
                  </a:tcPr>
                </a:tc>
                <a:tc>
                  <a:txBody>
                    <a:bodyPr/>
                    <a:lstStyle/>
                    <a:p>
                      <a:pPr algn="ctr"/>
                      <a:r>
                        <a:rPr sz="1000" b="0">
                          <a:solidFill>
                            <a:srgbClr val="000000"/>
                          </a:solidFill>
                          <a:latin typeface="Arial Narrow"/>
                        </a:rPr>
                        <a:t>1,69</a:t>
                      </a:r>
                    </a:p>
                  </a:txBody>
                  <a:tcPr marL="27432" marR="27432" marT="18288" marB="18288" anchor="ctr">
                    <a:solidFill>
                      <a:srgbClr val="F2F2F2"/>
                    </a:solidFill>
                  </a:tcPr>
                </a:tc>
                <a:tc>
                  <a:txBody>
                    <a:bodyPr/>
                    <a:lstStyle/>
                    <a:p>
                      <a:pPr algn="ctr"/>
                      <a:r>
                        <a:rPr sz="1000" b="0">
                          <a:solidFill>
                            <a:srgbClr val="000000"/>
                          </a:solidFill>
                          <a:latin typeface="Arial Narrow"/>
                        </a:rPr>
                        <a:t>1,73</a:t>
                      </a:r>
                    </a:p>
                  </a:txBody>
                  <a:tcPr marL="27432" marR="27432" marT="18288" marB="18288" anchor="ctr">
                    <a:solidFill>
                      <a:srgbClr val="F2F2F2"/>
                    </a:solidFill>
                  </a:tcPr>
                </a:tc>
                <a:tc>
                  <a:txBody>
                    <a:bodyPr/>
                    <a:lstStyle/>
                    <a:p>
                      <a:pPr algn="ctr"/>
                      <a:r>
                        <a:rPr sz="1000" b="0">
                          <a:solidFill>
                            <a:srgbClr val="000000"/>
                          </a:solidFill>
                          <a:latin typeface="Arial Narrow"/>
                        </a:rPr>
                        <a:t>1,86</a:t>
                      </a:r>
                    </a:p>
                  </a:txBody>
                  <a:tcPr marL="27432" marR="27432" marT="18288" marB="18288" anchor="ctr">
                    <a:solidFill>
                      <a:srgbClr val="F2F2F2"/>
                    </a:solidFill>
                  </a:tcPr>
                </a:tc>
                <a:tc>
                  <a:txBody>
                    <a:bodyPr/>
                    <a:lstStyle/>
                    <a:p>
                      <a:pPr algn="ctr"/>
                      <a:r>
                        <a:rPr sz="1000" b="0">
                          <a:solidFill>
                            <a:srgbClr val="000000"/>
                          </a:solidFill>
                          <a:latin typeface="Arial Narrow"/>
                        </a:rPr>
                        <a:t>1,92</a:t>
                      </a:r>
                    </a:p>
                  </a:txBody>
                  <a:tcPr marL="27432" marR="27432" marT="18288" marB="18288" anchor="ctr">
                    <a:solidFill>
                      <a:srgbClr val="F2F2F2"/>
                    </a:solidFill>
                  </a:tcPr>
                </a:tc>
                <a:tc>
                  <a:txBody>
                    <a:bodyPr/>
                    <a:lstStyle/>
                    <a:p>
                      <a:pPr algn="ctr"/>
                      <a:r>
                        <a:rPr sz="1000" b="0">
                          <a:solidFill>
                            <a:srgbClr val="000000"/>
                          </a:solidFill>
                          <a:latin typeface="Arial Narrow"/>
                        </a:rPr>
                        <a:t>1,88</a:t>
                      </a:r>
                    </a:p>
                  </a:txBody>
                  <a:tcPr marL="27432" marR="27432" marT="18288" marB="18288" anchor="ctr">
                    <a:solidFill>
                      <a:srgbClr val="F2F2F2"/>
                    </a:solidFill>
                  </a:tcPr>
                </a:tc>
                <a:tc>
                  <a:txBody>
                    <a:bodyPr/>
                    <a:lstStyle/>
                    <a:p>
                      <a:pPr algn="ctr"/>
                      <a:r>
                        <a:rPr sz="1000" b="0">
                          <a:solidFill>
                            <a:srgbClr val="000000"/>
                          </a:solidFill>
                          <a:latin typeface="Arial Narrow"/>
                        </a:rPr>
                        <a:t>1,56</a:t>
                      </a:r>
                    </a:p>
                  </a:txBody>
                  <a:tcPr marL="27432" marR="27432" marT="18288" marB="18288" anchor="ctr">
                    <a:solidFill>
                      <a:srgbClr val="F2F2F2"/>
                    </a:solidFill>
                  </a:tcPr>
                </a:tc>
                <a:tc>
                  <a:txBody>
                    <a:bodyPr/>
                    <a:lstStyle/>
                    <a:p>
                      <a:pPr algn="ctr"/>
                      <a:r>
                        <a:rPr sz="1000" b="0">
                          <a:solidFill>
                            <a:srgbClr val="000000"/>
                          </a:solidFill>
                          <a:latin typeface="Arial Narrow"/>
                        </a:rPr>
                        <a:t>1,57</a:t>
                      </a:r>
                    </a:p>
                  </a:txBody>
                  <a:tcPr marL="27432" marR="27432" marT="18288" marB="18288" anchor="ctr">
                    <a:solidFill>
                      <a:srgbClr val="F2F2F2"/>
                    </a:solidFill>
                  </a:tcPr>
                </a:tc>
                <a:tc>
                  <a:txBody>
                    <a:bodyPr/>
                    <a:lstStyle/>
                    <a:p>
                      <a:pPr algn="ctr"/>
                      <a:r>
                        <a:rPr sz="1000" b="0">
                          <a:solidFill>
                            <a:srgbClr val="000000"/>
                          </a:solidFill>
                          <a:latin typeface="Arial Narrow"/>
                        </a:rPr>
                        <a:t>1,44</a:t>
                      </a:r>
                    </a:p>
                  </a:txBody>
                  <a:tcPr marL="27432" marR="27432" marT="18288" marB="18288" anchor="ctr">
                    <a:solidFill>
                      <a:srgbClr val="F2F2F2"/>
                    </a:solidFill>
                  </a:tcPr>
                </a:tc>
                <a:tc>
                  <a:txBody>
                    <a:bodyPr/>
                    <a:lstStyle/>
                    <a:p>
                      <a:pPr algn="ctr"/>
                      <a:r>
                        <a:rPr sz="1000" b="0">
                          <a:solidFill>
                            <a:srgbClr val="000000"/>
                          </a:solidFill>
                          <a:latin typeface="Arial Narrow"/>
                        </a:rPr>
                        <a:t>1,30</a:t>
                      </a:r>
                    </a:p>
                  </a:txBody>
                  <a:tcPr marL="27432" marR="27432" marT="18288" marB="18288" anchor="ctr">
                    <a:solidFill>
                      <a:srgbClr val="F2F2F2"/>
                    </a:solidFill>
                  </a:tcPr>
                </a:tc>
                <a:tc>
                  <a:txBody>
                    <a:bodyPr/>
                    <a:lstStyle/>
                    <a:p>
                      <a:pPr algn="ctr"/>
                      <a:r>
                        <a:rPr sz="1000" b="0">
                          <a:solidFill>
                            <a:srgbClr val="000000"/>
                          </a:solidFill>
                          <a:latin typeface="Arial Narrow"/>
                        </a:rPr>
                        <a:t>1,35</a:t>
                      </a:r>
                    </a:p>
                  </a:txBody>
                  <a:tcPr marL="27432" marR="27432" marT="18288" marB="18288" anchor="ctr">
                    <a:solidFill>
                      <a:srgbClr val="F2F2F2"/>
                    </a:solidFill>
                  </a:tcPr>
                </a:tc>
                <a:tc>
                  <a:txBody>
                    <a:bodyPr/>
                    <a:lstStyle/>
                    <a:p>
                      <a:pPr algn="ctr"/>
                      <a:r>
                        <a:rPr sz="1000" b="0">
                          <a:solidFill>
                            <a:srgbClr val="000000"/>
                          </a:solidFill>
                          <a:latin typeface="Arial Narrow"/>
                        </a:rPr>
                        <a:t>1,28</a:t>
                      </a:r>
                    </a:p>
                  </a:txBody>
                  <a:tcPr marL="27432" marR="27432" marT="18288" marB="18288" anchor="ctr">
                    <a:solidFill>
                      <a:srgbClr val="F2F2F2"/>
                    </a:solidFill>
                  </a:tcPr>
                </a:tc>
                <a:tc>
                  <a:txBody>
                    <a:bodyPr/>
                    <a:lstStyle/>
                    <a:p>
                      <a:pPr algn="ctr"/>
                      <a:r>
                        <a:rPr sz="1000" b="0">
                          <a:solidFill>
                            <a:srgbClr val="000000"/>
                          </a:solidFill>
                          <a:latin typeface="Arial Narrow"/>
                        </a:rPr>
                        <a:t>1,35</a:t>
                      </a:r>
                    </a:p>
                  </a:txBody>
                  <a:tcPr marL="27432" marR="27432" marT="18288" marB="18288" anchor="ctr">
                    <a:solidFill>
                      <a:srgbClr val="F2F2F2"/>
                    </a:solidFill>
                  </a:tcPr>
                </a:tc>
                <a:tc>
                  <a:txBody>
                    <a:bodyPr/>
                    <a:lstStyle/>
                    <a:p>
                      <a:pPr algn="ctr"/>
                      <a:r>
                        <a:rPr sz="1000" b="0">
                          <a:solidFill>
                            <a:srgbClr val="000000"/>
                          </a:solidFill>
                          <a:latin typeface="Arial Narrow"/>
                        </a:rPr>
                        <a:t>1,28</a:t>
                      </a:r>
                    </a:p>
                  </a:txBody>
                  <a:tcPr marL="27432" marR="27432" marT="18288" marB="18288" anchor="ctr">
                    <a:solidFill>
                      <a:srgbClr val="F2F2F2"/>
                    </a:solidFill>
                  </a:tcPr>
                </a:tc>
                <a:tc>
                  <a:txBody>
                    <a:bodyPr/>
                    <a:lstStyle/>
                    <a:p>
                      <a:pPr algn="ctr"/>
                      <a:r>
                        <a:rPr sz="1000" b="0">
                          <a:solidFill>
                            <a:srgbClr val="000000"/>
                          </a:solidFill>
                          <a:latin typeface="Arial Narrow"/>
                        </a:rPr>
                        <a:t>1,43</a:t>
                      </a:r>
                    </a:p>
                  </a:txBody>
                  <a:tcPr marL="27432" marR="27432" marT="18288" marB="18288" anchor="ctr">
                    <a:solidFill>
                      <a:srgbClr val="F2F2F2"/>
                    </a:solidFill>
                  </a:tcPr>
                </a:tc>
                <a:extLst>
                  <a:ext uri="{0D108BD9-81ED-4DB2-BD59-A6C34878D82A}">
                    <a16:rowId xmlns:a16="http://schemas.microsoft.com/office/drawing/2014/main" val="10004"/>
                  </a:ext>
                </a:extLst>
              </a:tr>
              <a:tr h="246888">
                <a:tc>
                  <a:txBody>
                    <a:bodyPr/>
                    <a:lstStyle/>
                    <a:p>
                      <a:pPr algn="l"/>
                      <a:r>
                        <a:rPr sz="1000" b="1">
                          <a:solidFill>
                            <a:srgbClr val="000000"/>
                          </a:solidFill>
                          <a:latin typeface="Arial Narrow"/>
                        </a:rPr>
                        <a:t>TOTALE MERCATO (NO FRUTTI ROSSI, NO PRODOTTI SECCHI)</a:t>
                      </a:r>
                    </a:p>
                  </a:txBody>
                  <a:tcPr marL="210312" marR="27432" marT="18288" marB="18288" anchor="ctr">
                    <a:noFill/>
                  </a:tcPr>
                </a:tc>
                <a:tc>
                  <a:txBody>
                    <a:bodyPr/>
                    <a:lstStyle/>
                    <a:p>
                      <a:pPr algn="ctr"/>
                      <a:r>
                        <a:rPr sz="1000" b="1">
                          <a:solidFill>
                            <a:srgbClr val="000000"/>
                          </a:solidFill>
                          <a:latin typeface="Arial Narrow"/>
                        </a:rPr>
                        <a:t>2,34</a:t>
                      </a:r>
                    </a:p>
                  </a:txBody>
                  <a:tcPr marL="27432" marR="27432" marT="18288" marB="18288" anchor="ctr">
                    <a:noFill/>
                  </a:tcPr>
                </a:tc>
                <a:tc>
                  <a:txBody>
                    <a:bodyPr/>
                    <a:lstStyle/>
                    <a:p>
                      <a:pPr algn="ctr"/>
                      <a:r>
                        <a:rPr sz="1000" b="1">
                          <a:solidFill>
                            <a:srgbClr val="000000"/>
                          </a:solidFill>
                          <a:latin typeface="Arial Narrow"/>
                        </a:rPr>
                        <a:t>2,32</a:t>
                      </a:r>
                    </a:p>
                  </a:txBody>
                  <a:tcPr marL="27432" marR="27432" marT="18288" marB="18288" anchor="ctr">
                    <a:noFill/>
                  </a:tcPr>
                </a:tc>
                <a:tc>
                  <a:txBody>
                    <a:bodyPr/>
                    <a:lstStyle/>
                    <a:p>
                      <a:pPr algn="ctr"/>
                      <a:r>
                        <a:rPr sz="1000" b="1">
                          <a:solidFill>
                            <a:srgbClr val="000000"/>
                          </a:solidFill>
                          <a:latin typeface="Arial Narrow"/>
                        </a:rPr>
                        <a:t>2,37</a:t>
                      </a:r>
                    </a:p>
                  </a:txBody>
                  <a:tcPr marL="27432" marR="27432" marT="18288" marB="18288" anchor="ctr">
                    <a:noFill/>
                  </a:tcPr>
                </a:tc>
                <a:tc>
                  <a:txBody>
                    <a:bodyPr/>
                    <a:lstStyle/>
                    <a:p>
                      <a:pPr algn="ctr"/>
                      <a:r>
                        <a:rPr sz="1000" b="1">
                          <a:solidFill>
                            <a:srgbClr val="000000"/>
                          </a:solidFill>
                          <a:latin typeface="Arial Narrow"/>
                        </a:rPr>
                        <a:t>2,30</a:t>
                      </a:r>
                    </a:p>
                  </a:txBody>
                  <a:tcPr marL="27432" marR="27432" marT="18288" marB="18288" anchor="ctr">
                    <a:noFill/>
                  </a:tcPr>
                </a:tc>
                <a:tc>
                  <a:txBody>
                    <a:bodyPr/>
                    <a:lstStyle/>
                    <a:p>
                      <a:pPr algn="ctr"/>
                      <a:r>
                        <a:rPr sz="1000" b="1">
                          <a:solidFill>
                            <a:srgbClr val="000000"/>
                          </a:solidFill>
                          <a:latin typeface="Arial Narrow"/>
                        </a:rPr>
                        <a:t>2,26</a:t>
                      </a:r>
                    </a:p>
                  </a:txBody>
                  <a:tcPr marL="27432" marR="27432" marT="18288" marB="18288" anchor="ctr">
                    <a:noFill/>
                  </a:tcPr>
                </a:tc>
                <a:tc>
                  <a:txBody>
                    <a:bodyPr/>
                    <a:lstStyle/>
                    <a:p>
                      <a:pPr algn="ctr"/>
                      <a:r>
                        <a:rPr sz="1000" b="1">
                          <a:solidFill>
                            <a:srgbClr val="000000"/>
                          </a:solidFill>
                          <a:latin typeface="Arial Narrow"/>
                        </a:rPr>
                        <a:t>2,20</a:t>
                      </a:r>
                    </a:p>
                  </a:txBody>
                  <a:tcPr marL="27432" marR="27432" marT="18288" marB="18288" anchor="ctr">
                    <a:noFill/>
                  </a:tcPr>
                </a:tc>
                <a:tc>
                  <a:txBody>
                    <a:bodyPr/>
                    <a:lstStyle/>
                    <a:p>
                      <a:pPr algn="ctr"/>
                      <a:r>
                        <a:rPr sz="1000" b="1">
                          <a:solidFill>
                            <a:srgbClr val="000000"/>
                          </a:solidFill>
                          <a:latin typeface="Arial Narrow"/>
                        </a:rPr>
                        <a:t>2,07</a:t>
                      </a:r>
                    </a:p>
                  </a:txBody>
                  <a:tcPr marL="27432" marR="27432" marT="18288" marB="18288" anchor="ctr">
                    <a:noFill/>
                  </a:tcPr>
                </a:tc>
                <a:tc>
                  <a:txBody>
                    <a:bodyPr/>
                    <a:lstStyle/>
                    <a:p>
                      <a:pPr algn="ctr"/>
                      <a:r>
                        <a:rPr sz="1000" b="1">
                          <a:solidFill>
                            <a:srgbClr val="000000"/>
                          </a:solidFill>
                          <a:latin typeface="Arial Narrow"/>
                        </a:rPr>
                        <a:t>2,14</a:t>
                      </a:r>
                    </a:p>
                  </a:txBody>
                  <a:tcPr marL="27432" marR="27432" marT="18288" marB="18288" anchor="ctr">
                    <a:noFill/>
                  </a:tcPr>
                </a:tc>
                <a:tc>
                  <a:txBody>
                    <a:bodyPr/>
                    <a:lstStyle/>
                    <a:p>
                      <a:pPr algn="ctr"/>
                      <a:r>
                        <a:rPr sz="1000" b="1">
                          <a:solidFill>
                            <a:srgbClr val="000000"/>
                          </a:solidFill>
                          <a:latin typeface="Arial Narrow"/>
                        </a:rPr>
                        <a:t>2,18</a:t>
                      </a:r>
                    </a:p>
                  </a:txBody>
                  <a:tcPr marL="27432" marR="27432" marT="18288" marB="18288" anchor="ctr">
                    <a:noFill/>
                  </a:tcPr>
                </a:tc>
                <a:tc>
                  <a:txBody>
                    <a:bodyPr/>
                    <a:lstStyle/>
                    <a:p>
                      <a:pPr algn="ctr"/>
                      <a:r>
                        <a:rPr sz="1000" b="1">
                          <a:solidFill>
                            <a:srgbClr val="000000"/>
                          </a:solidFill>
                          <a:latin typeface="Arial Narrow"/>
                        </a:rPr>
                        <a:t>2,17</a:t>
                      </a:r>
                    </a:p>
                  </a:txBody>
                  <a:tcPr marL="27432" marR="27432" marT="18288" marB="18288" anchor="ctr">
                    <a:noFill/>
                  </a:tcPr>
                </a:tc>
                <a:tc>
                  <a:txBody>
                    <a:bodyPr/>
                    <a:lstStyle/>
                    <a:p>
                      <a:pPr algn="ctr"/>
                      <a:r>
                        <a:rPr sz="1000" b="1">
                          <a:solidFill>
                            <a:srgbClr val="000000"/>
                          </a:solidFill>
                          <a:latin typeface="Arial Narrow"/>
                        </a:rPr>
                        <a:t>2,14</a:t>
                      </a:r>
                    </a:p>
                  </a:txBody>
                  <a:tcPr marL="27432" marR="27432" marT="18288" marB="18288" anchor="ctr">
                    <a:noFill/>
                  </a:tcPr>
                </a:tc>
                <a:tc>
                  <a:txBody>
                    <a:bodyPr/>
                    <a:lstStyle/>
                    <a:p>
                      <a:pPr algn="ctr"/>
                      <a:r>
                        <a:rPr sz="1000" b="1">
                          <a:solidFill>
                            <a:srgbClr val="000000"/>
                          </a:solidFill>
                          <a:latin typeface="Arial Narrow"/>
                        </a:rPr>
                        <a:t>2,12</a:t>
                      </a:r>
                    </a:p>
                  </a:txBody>
                  <a:tcPr marL="27432" marR="27432" marT="18288" marB="18288" anchor="ctr">
                    <a:noFill/>
                  </a:tcPr>
                </a:tc>
                <a:tc>
                  <a:txBody>
                    <a:bodyPr/>
                    <a:lstStyle/>
                    <a:p>
                      <a:pPr algn="ctr"/>
                      <a:r>
                        <a:rPr sz="1000" b="1">
                          <a:solidFill>
                            <a:srgbClr val="000000"/>
                          </a:solidFill>
                          <a:latin typeface="Arial Narrow"/>
                        </a:rPr>
                        <a:t>2,21</a:t>
                      </a:r>
                    </a:p>
                  </a:txBody>
                  <a:tcPr marL="27432" marR="27432" marT="18288" marB="18288" anchor="ctr">
                    <a:noFill/>
                  </a:tcPr>
                </a:tc>
                <a:tc>
                  <a:txBody>
                    <a:bodyPr/>
                    <a:lstStyle/>
                    <a:p>
                      <a:pPr algn="ctr"/>
                      <a:r>
                        <a:rPr sz="1000" b="1">
                          <a:solidFill>
                            <a:srgbClr val="000000"/>
                          </a:solidFill>
                          <a:latin typeface="Arial Narrow"/>
                        </a:rPr>
                        <a:t>2,31</a:t>
                      </a:r>
                    </a:p>
                  </a:txBody>
                  <a:tcPr marL="27432" marR="27432" marT="18288" marB="18288" anchor="ctr">
                    <a:noFill/>
                  </a:tcPr>
                </a:tc>
                <a:tc>
                  <a:txBody>
                    <a:bodyPr/>
                    <a:lstStyle/>
                    <a:p>
                      <a:pPr algn="ctr"/>
                      <a:r>
                        <a:rPr sz="1000" b="1">
                          <a:solidFill>
                            <a:srgbClr val="000000"/>
                          </a:solidFill>
                          <a:latin typeface="Arial Narrow"/>
                        </a:rPr>
                        <a:t>2,35</a:t>
                      </a:r>
                    </a:p>
                  </a:txBody>
                  <a:tcPr marL="27432" marR="27432" marT="18288" marB="18288" anchor="ctr">
                    <a:noFill/>
                  </a:tcPr>
                </a:tc>
                <a:extLst>
                  <a:ext uri="{0D108BD9-81ED-4DB2-BD59-A6C34878D82A}">
                    <a16:rowId xmlns:a16="http://schemas.microsoft.com/office/drawing/2014/main" val="10005"/>
                  </a:ext>
                </a:extLst>
              </a:tr>
            </a:tbl>
          </a:graphicData>
        </a:graphic>
      </p:graphicFrame>
      <p:sp>
        <p:nvSpPr>
          <p:cNvPr id="152" name="Rectangle 151"/>
          <p:cNvSpPr/>
          <p:nvPr/>
        </p:nvSpPr>
        <p:spPr>
          <a:xfrm>
            <a:off x="571500" y="4572000"/>
            <a:ext cx="118872" cy="118872"/>
          </a:xfrm>
          <a:prstGeom prst="rect">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3" name="Rectangle 152"/>
          <p:cNvSpPr/>
          <p:nvPr/>
        </p:nvSpPr>
        <p:spPr>
          <a:xfrm>
            <a:off x="571500" y="4818888"/>
            <a:ext cx="118872" cy="118872"/>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4" name="Rectangle 153"/>
          <p:cNvSpPr/>
          <p:nvPr/>
        </p:nvSpPr>
        <p:spPr>
          <a:xfrm>
            <a:off x="571500" y="5065776"/>
            <a:ext cx="118872" cy="118872"/>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5" name="Rectangle 154"/>
          <p:cNvSpPr/>
          <p:nvPr/>
        </p:nvSpPr>
        <p:spPr>
          <a:xfrm>
            <a:off x="571500" y="5312664"/>
            <a:ext cx="118872" cy="118872"/>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6" name="Rectangle 155"/>
          <p:cNvSpPr/>
          <p:nvPr/>
        </p:nvSpPr>
        <p:spPr>
          <a:xfrm>
            <a:off x="571500" y="5559552"/>
            <a:ext cx="118872" cy="118872"/>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8" name="CasellaDiTesto 157">
            <a:extLst>
              <a:ext uri="{FF2B5EF4-FFF2-40B4-BE49-F238E27FC236}">
                <a16:creationId xmlns:a16="http://schemas.microsoft.com/office/drawing/2014/main" id="{DC84E891-4C92-95E8-98C3-2A71EAE530D5}"/>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27487"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594799"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662111"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Osservatorio prezzi - top 5 ortaggi</a:t>
            </a:r>
          </a:p>
        </p:txBody>
      </p:sp>
      <p:sp>
        <p:nvSpPr>
          <p:cNvPr id="11" name="TextBox 10"/>
          <p:cNvSpPr txBox="1"/>
          <p:nvPr/>
        </p:nvSpPr>
        <p:spPr>
          <a:xfrm>
            <a:off x="731520" y="685800"/>
            <a:ext cx="6675120" cy="301752"/>
          </a:xfrm>
          <a:prstGeom prst="rect">
            <a:avLst/>
          </a:prstGeom>
          <a:noFill/>
          <a:ln>
            <a:noFill/>
          </a:ln>
          <a:effectLst/>
        </p:spPr>
        <p:txBody>
          <a:bodyPr wrap="none">
            <a:spAutoFit/>
          </a:bodyPr>
          <a:lstStyle/>
          <a:p>
            <a:pPr algn="l"/>
            <a:r>
              <a:rPr sz="1800" b="0">
                <a:solidFill>
                  <a:srgbClr val="000000"/>
                </a:solidFill>
                <a:latin typeface="Arial Narrow"/>
              </a:rPr>
              <a:t>Andamento dei prezzi medi prevalenti degli ultimi 5 periodi</a:t>
            </a:r>
          </a:p>
        </p:txBody>
      </p:sp>
      <p:graphicFrame>
        <p:nvGraphicFramePr>
          <p:cNvPr id="12" name="Table 11"/>
          <p:cNvGraphicFramePr>
            <a:graphicFrameLocks noGrp="1"/>
          </p:cNvGraphicFramePr>
          <p:nvPr>
            <p:extLst>
              <p:ext uri="{D42A27DB-BD31-4B8C-83A1-F6EECF244321}">
                <p14:modId xmlns:p14="http://schemas.microsoft.com/office/powerpoint/2010/main" val="3899287671"/>
              </p:ext>
            </p:extLst>
          </p:nvPr>
        </p:nvGraphicFramePr>
        <p:xfrm>
          <a:off x="91440" y="1024128"/>
          <a:ext cx="12008814" cy="4187952"/>
        </p:xfrm>
        <a:graphic>
          <a:graphicData uri="http://schemas.openxmlformats.org/drawingml/2006/table">
            <a:tbl>
              <a:tblPr firstRow="1" bandRow="1">
                <a:tableStyleId>{5C22544A-7EE6-4342-B048-85BDC9FD1C3A}</a:tableStyleId>
              </a:tblPr>
              <a:tblGrid>
                <a:gridCol w="1615287">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548640">
                  <a:extLst>
                    <a:ext uri="{9D8B030D-6E8A-4147-A177-3AD203B41FA5}">
                      <a16:colId xmlns:a16="http://schemas.microsoft.com/office/drawing/2014/main" val="20002"/>
                    </a:ext>
                  </a:extLst>
                </a:gridCol>
                <a:gridCol w="548640">
                  <a:extLst>
                    <a:ext uri="{9D8B030D-6E8A-4147-A177-3AD203B41FA5}">
                      <a16:colId xmlns:a16="http://schemas.microsoft.com/office/drawing/2014/main" val="20003"/>
                    </a:ext>
                  </a:extLst>
                </a:gridCol>
                <a:gridCol w="548640">
                  <a:extLst>
                    <a:ext uri="{9D8B030D-6E8A-4147-A177-3AD203B41FA5}">
                      <a16:colId xmlns:a16="http://schemas.microsoft.com/office/drawing/2014/main" val="20004"/>
                    </a:ext>
                  </a:extLst>
                </a:gridCol>
                <a:gridCol w="548640">
                  <a:extLst>
                    <a:ext uri="{9D8B030D-6E8A-4147-A177-3AD203B41FA5}">
                      <a16:colId xmlns:a16="http://schemas.microsoft.com/office/drawing/2014/main" val="20005"/>
                    </a:ext>
                  </a:extLst>
                </a:gridCol>
                <a:gridCol w="548640">
                  <a:extLst>
                    <a:ext uri="{9D8B030D-6E8A-4147-A177-3AD203B41FA5}">
                      <a16:colId xmlns:a16="http://schemas.microsoft.com/office/drawing/2014/main" val="20006"/>
                    </a:ext>
                  </a:extLst>
                </a:gridCol>
                <a:gridCol w="548640">
                  <a:extLst>
                    <a:ext uri="{9D8B030D-6E8A-4147-A177-3AD203B41FA5}">
                      <a16:colId xmlns:a16="http://schemas.microsoft.com/office/drawing/2014/main" val="20007"/>
                    </a:ext>
                  </a:extLst>
                </a:gridCol>
                <a:gridCol w="457200">
                  <a:extLst>
                    <a:ext uri="{9D8B030D-6E8A-4147-A177-3AD203B41FA5}">
                      <a16:colId xmlns:a16="http://schemas.microsoft.com/office/drawing/2014/main" val="20008"/>
                    </a:ext>
                  </a:extLst>
                </a:gridCol>
                <a:gridCol w="1615287">
                  <a:extLst>
                    <a:ext uri="{9D8B030D-6E8A-4147-A177-3AD203B41FA5}">
                      <a16:colId xmlns:a16="http://schemas.microsoft.com/office/drawing/2014/main" val="20009"/>
                    </a:ext>
                  </a:extLst>
                </a:gridCol>
                <a:gridCol w="1371600">
                  <a:extLst>
                    <a:ext uri="{9D8B030D-6E8A-4147-A177-3AD203B41FA5}">
                      <a16:colId xmlns:a16="http://schemas.microsoft.com/office/drawing/2014/main" val="20010"/>
                    </a:ext>
                  </a:extLst>
                </a:gridCol>
                <a:gridCol w="1371600">
                  <a:extLst>
                    <a:ext uri="{9D8B030D-6E8A-4147-A177-3AD203B41FA5}">
                      <a16:colId xmlns:a16="http://schemas.microsoft.com/office/drawing/2014/main" val="20011"/>
                    </a:ext>
                  </a:extLst>
                </a:gridCol>
              </a:tblGrid>
              <a:tr h="658368">
                <a:tc>
                  <a:txBody>
                    <a:bodyPr/>
                    <a:lstStyle/>
                    <a:p>
                      <a:pPr algn="ctr">
                        <a:defRPr sz="1200" b="1">
                          <a:solidFill>
                            <a:srgbClr val="FFFFFF"/>
                          </a:solidFill>
                          <a:latin typeface="Arial Narrow"/>
                        </a:defRPr>
                      </a:pPr>
                      <a:r>
                        <a:t>REFERENZA</a:t>
                      </a:r>
                    </a:p>
                  </a:txBody>
                  <a:tcPr marL="9144" marR="9144" marT="9144" marB="9144" anchor="ctr">
                    <a:solidFill>
                      <a:srgbClr val="001F5F"/>
                    </a:solidFill>
                  </a:tcPr>
                </a:tc>
                <a:tc>
                  <a:txBody>
                    <a:bodyPr/>
                    <a:lstStyle/>
                    <a:p>
                      <a:pPr algn="ctr">
                        <a:defRPr sz="1200" b="1">
                          <a:solidFill>
                            <a:srgbClr val="FFFFFF"/>
                          </a:solidFill>
                          <a:latin typeface="Arial Narrow"/>
                        </a:defRPr>
                      </a:pPr>
                      <a:r>
                        <a:t>VARIETÀ</a:t>
                      </a:r>
                    </a:p>
                  </a:txBody>
                  <a:tcPr marL="9144" marR="9144" marT="9144" marB="9144" anchor="ctr">
                    <a:solidFill>
                      <a:srgbClr val="001F5F"/>
                    </a:solidFill>
                  </a:tcPr>
                </a:tc>
                <a:tc>
                  <a:txBody>
                    <a:bodyPr/>
                    <a:lstStyle/>
                    <a:p>
                      <a:pPr algn="ctr">
                        <a:defRPr sz="1200" b="1">
                          <a:solidFill>
                            <a:srgbClr val="FFFFFF"/>
                          </a:solidFill>
                          <a:latin typeface="Arial Narrow"/>
                        </a:defRPr>
                      </a:pPr>
                      <a:r>
                        <a:t>36/2025</a:t>
                      </a:r>
                    </a:p>
                  </a:txBody>
                  <a:tcPr marL="9144" marR="9144" marT="9144" marB="9144" anchor="ctr">
                    <a:solidFill>
                      <a:srgbClr val="001F5F"/>
                    </a:solidFill>
                  </a:tcPr>
                </a:tc>
                <a:tc>
                  <a:txBody>
                    <a:bodyPr/>
                    <a:lstStyle/>
                    <a:p>
                      <a:pPr algn="ctr">
                        <a:defRPr sz="1200" b="1">
                          <a:solidFill>
                            <a:srgbClr val="FFFFFF"/>
                          </a:solidFill>
                          <a:latin typeface="Arial Narrow"/>
                        </a:defRPr>
                      </a:pPr>
                      <a:r>
                        <a:t>30/2026</a:t>
                      </a:r>
                    </a:p>
                  </a:txBody>
                  <a:tcPr marL="9144" marR="9144" marT="9144" marB="9144" anchor="ctr">
                    <a:solidFill>
                      <a:srgbClr val="001F5F"/>
                    </a:solidFill>
                  </a:tcPr>
                </a:tc>
                <a:tc>
                  <a:txBody>
                    <a:bodyPr/>
                    <a:lstStyle/>
                    <a:p>
                      <a:pPr algn="ctr">
                        <a:defRPr sz="1200" b="1">
                          <a:solidFill>
                            <a:srgbClr val="FFFFFF"/>
                          </a:solidFill>
                          <a:latin typeface="Arial Narrow"/>
                        </a:defRPr>
                      </a:pPr>
                      <a:r>
                        <a:t>31/2026</a:t>
                      </a:r>
                    </a:p>
                  </a:txBody>
                  <a:tcPr marL="9144" marR="9144" marT="9144" marB="9144" anchor="ctr">
                    <a:solidFill>
                      <a:srgbClr val="001F5F"/>
                    </a:solidFill>
                  </a:tcPr>
                </a:tc>
                <a:tc>
                  <a:txBody>
                    <a:bodyPr/>
                    <a:lstStyle/>
                    <a:p>
                      <a:pPr algn="ctr">
                        <a:defRPr sz="1200" b="1">
                          <a:solidFill>
                            <a:srgbClr val="FFFFFF"/>
                          </a:solidFill>
                          <a:latin typeface="Arial Narrow"/>
                        </a:defRPr>
                      </a:pPr>
                      <a:r>
                        <a:t>32/2026</a:t>
                      </a:r>
                    </a:p>
                  </a:txBody>
                  <a:tcPr marL="9144" marR="9144" marT="9144" marB="9144" anchor="ctr">
                    <a:solidFill>
                      <a:srgbClr val="001F5F"/>
                    </a:solidFill>
                  </a:tcPr>
                </a:tc>
                <a:tc>
                  <a:txBody>
                    <a:bodyPr/>
                    <a:lstStyle/>
                    <a:p>
                      <a:pPr algn="ctr">
                        <a:defRPr sz="1200" b="1">
                          <a:solidFill>
                            <a:srgbClr val="FFFFFF"/>
                          </a:solidFill>
                          <a:latin typeface="Arial Narrow"/>
                        </a:defRPr>
                      </a:pPr>
                      <a:r>
                        <a:t>35/2026</a:t>
                      </a:r>
                    </a:p>
                  </a:txBody>
                  <a:tcPr marL="9144" marR="9144" marT="9144" marB="9144" anchor="ctr">
                    <a:solidFill>
                      <a:srgbClr val="001F5F"/>
                    </a:solidFill>
                  </a:tcPr>
                </a:tc>
                <a:tc>
                  <a:txBody>
                    <a:bodyPr/>
                    <a:lstStyle/>
                    <a:p>
                      <a:pPr algn="ctr">
                        <a:defRPr sz="1200" b="1">
                          <a:solidFill>
                            <a:srgbClr val="FFFFFF"/>
                          </a:solidFill>
                          <a:latin typeface="Arial Narrow"/>
                        </a:defRPr>
                      </a:pPr>
                      <a:r>
                        <a:t>36/2026</a:t>
                      </a:r>
                    </a:p>
                  </a:txBody>
                  <a:tcPr marL="9144" marR="9144" marT="9144" marB="9144" anchor="ctr">
                    <a:solidFill>
                      <a:srgbClr val="001F5F"/>
                    </a:solidFill>
                  </a:tcPr>
                </a:tc>
                <a:tc>
                  <a:txBody>
                    <a:bodyPr/>
                    <a:lstStyle/>
                    <a:p>
                      <a:pPr algn="ctr">
                        <a:defRPr sz="1200" b="1">
                          <a:solidFill>
                            <a:srgbClr val="FFFFFF"/>
                          </a:solidFill>
                          <a:latin typeface="Arial Narrow"/>
                        </a:defRPr>
                      </a:pPr>
                      <a:r>
                        <a:t>RILEV.</a:t>
                      </a:r>
                    </a:p>
                  </a:txBody>
                  <a:tcPr marL="9144" marR="9144" marT="9144" marB="9144" anchor="ctr">
                    <a:solidFill>
                      <a:srgbClr val="001F5F"/>
                    </a:solidFill>
                  </a:tcPr>
                </a:tc>
                <a:tc>
                  <a:txBody>
                    <a:bodyPr/>
                    <a:lstStyle/>
                    <a:p>
                      <a:pPr algn="ctr">
                        <a:defRPr sz="1200" b="1">
                          <a:solidFill>
                            <a:srgbClr val="FFFFFF"/>
                          </a:solidFill>
                          <a:latin typeface="Arial Narrow"/>
                        </a:defRPr>
                      </a:pPr>
                      <a:r>
                        <a:t>PREZZO MEDIO AL DETTAGLIO - MERCATI DI QUARTIERE FOODY*</a:t>
                      </a:r>
                    </a:p>
                  </a:txBody>
                  <a:tcPr marL="9144" marR="9144" marT="9144" marB="9144" anchor="ctr">
                    <a:solidFill>
                      <a:srgbClr val="001F5F"/>
                    </a:solidFill>
                  </a:tcPr>
                </a:tc>
                <a:tc>
                  <a:txBody>
                    <a:bodyPr/>
                    <a:lstStyle/>
                    <a:p>
                      <a:pPr algn="ctr">
                        <a:defRPr sz="1200" b="1">
                          <a:solidFill>
                            <a:srgbClr val="FFFFFF"/>
                          </a:solidFill>
                          <a:latin typeface="Arial Narrow"/>
                        </a:defRPr>
                      </a:pPr>
                      <a:r>
                        <a:t>VARIAZIONE RISPETTO ALL'ANNO SCORSO</a:t>
                      </a:r>
                    </a:p>
                  </a:txBody>
                  <a:tcPr marL="9144" marR="9144" marT="9144" marB="9144" anchor="ctr">
                    <a:solidFill>
                      <a:srgbClr val="001F5F"/>
                    </a:solidFill>
                  </a:tcPr>
                </a:tc>
                <a:tc>
                  <a:txBody>
                    <a:bodyPr/>
                    <a:lstStyle/>
                    <a:p>
                      <a:pPr algn="ctr">
                        <a:defRPr sz="1200" b="1">
                          <a:solidFill>
                            <a:srgbClr val="FFFFFF"/>
                          </a:solidFill>
                          <a:latin typeface="Arial Narrow"/>
                        </a:defRPr>
                      </a:pPr>
                      <a:r>
                        <a:t>VARIAZIONE RISPETTO ALLA SETTIMANA PRECEDENTE</a:t>
                      </a:r>
                    </a:p>
                  </a:txBody>
                  <a:tcPr marL="9144" marR="9144" marT="9144" marB="9144" anchor="ctr">
                    <a:solidFill>
                      <a:srgbClr val="001F5F"/>
                    </a:solidFill>
                  </a:tcPr>
                </a:tc>
                <a:extLst>
                  <a:ext uri="{0D108BD9-81ED-4DB2-BD59-A6C34878D82A}">
                    <a16:rowId xmlns:a16="http://schemas.microsoft.com/office/drawing/2014/main" val="10000"/>
                  </a:ext>
                </a:extLst>
              </a:tr>
              <a:tr h="214884">
                <a:tc>
                  <a:txBody>
                    <a:bodyPr/>
                    <a:lstStyle/>
                    <a:p>
                      <a:pPr algn="ctr">
                        <a:spcBef>
                          <a:spcPts val="0"/>
                        </a:spcBef>
                        <a:spcAft>
                          <a:spcPts val="0"/>
                        </a:spcAft>
                        <a:defRPr sz="1000">
                          <a:latin typeface="Arial Narrow"/>
                        </a:defRPr>
                      </a:pPr>
                      <a:r>
                        <a:t>POMODORI</a:t>
                      </a:r>
                    </a:p>
                  </a:txBody>
                  <a:tcPr marL="9144" marR="9144" marT="9144" marB="9144">
                    <a:solidFill>
                      <a:srgbClr val="FFFFFF"/>
                    </a:solidFill>
                  </a:tcPr>
                </a:tc>
                <a:tc>
                  <a:txBody>
                    <a:bodyPr/>
                    <a:lstStyle/>
                    <a:p>
                      <a:pPr algn="ctr">
                        <a:spcBef>
                          <a:spcPts val="0"/>
                        </a:spcBef>
                        <a:spcAft>
                          <a:spcPts val="0"/>
                        </a:spcAft>
                        <a:defRPr sz="1000">
                          <a:latin typeface="Arial Narrow"/>
                        </a:defRPr>
                      </a:pPr>
                      <a:r>
                        <a:t>TONDI LISCI ROSSI A GRAPPOLO</a:t>
                      </a:r>
                    </a:p>
                  </a:txBody>
                  <a:tcPr marL="9144" marR="9144" marT="9144" marB="9144">
                    <a:solidFill>
                      <a:srgbClr val="FFFFFF"/>
                    </a:solidFill>
                  </a:tcPr>
                </a:tc>
                <a:tc>
                  <a:txBody>
                    <a:bodyPr/>
                    <a:lstStyle/>
                    <a:p>
                      <a:pPr algn="ctr">
                        <a:spcBef>
                          <a:spcPts val="0"/>
                        </a:spcBef>
                        <a:spcAft>
                          <a:spcPts val="0"/>
                        </a:spcAft>
                        <a:defRPr sz="1000">
                          <a:latin typeface="Arial Narrow"/>
                        </a:defRPr>
                      </a:pPr>
                      <a:r>
                        <a:t>1,65</a:t>
                      </a:r>
                    </a:p>
                  </a:txBody>
                  <a:tcPr marL="9144" marR="9144" marT="9144" marB="9144">
                    <a:solidFill>
                      <a:srgbClr val="FFFFFF"/>
                    </a:solidFill>
                  </a:tcPr>
                </a:tc>
                <a:tc>
                  <a:txBody>
                    <a:bodyPr/>
                    <a:lstStyle/>
                    <a:p>
                      <a:pPr algn="ctr">
                        <a:spcBef>
                          <a:spcPts val="0"/>
                        </a:spcBef>
                        <a:spcAft>
                          <a:spcPts val="0"/>
                        </a:spcAft>
                        <a:defRPr sz="1000">
                          <a:latin typeface="Arial Narrow"/>
                        </a:defRPr>
                      </a:pPr>
                      <a:r>
                        <a:t>1,07</a:t>
                      </a:r>
                    </a:p>
                  </a:txBody>
                  <a:tcPr marL="9144" marR="9144" marT="9144" marB="9144">
                    <a:solidFill>
                      <a:srgbClr val="FFFFFF"/>
                    </a:solidFill>
                  </a:tcPr>
                </a:tc>
                <a:tc>
                  <a:txBody>
                    <a:bodyPr/>
                    <a:lstStyle/>
                    <a:p>
                      <a:pPr algn="ctr">
                        <a:spcBef>
                          <a:spcPts val="0"/>
                        </a:spcBef>
                        <a:spcAft>
                          <a:spcPts val="0"/>
                        </a:spcAft>
                        <a:defRPr sz="1000">
                          <a:latin typeface="Arial Narrow"/>
                        </a:defRPr>
                      </a:pPr>
                      <a:r>
                        <a:t>1,00</a:t>
                      </a:r>
                    </a:p>
                  </a:txBody>
                  <a:tcPr marL="9144" marR="9144" marT="9144" marB="9144">
                    <a:solidFill>
                      <a:srgbClr val="FFFFFF"/>
                    </a:solidFill>
                  </a:tcPr>
                </a:tc>
                <a:tc>
                  <a:txBody>
                    <a:bodyPr/>
                    <a:lstStyle/>
                    <a:p>
                      <a:pPr algn="ctr">
                        <a:spcBef>
                          <a:spcPts val="0"/>
                        </a:spcBef>
                        <a:spcAft>
                          <a:spcPts val="0"/>
                        </a:spcAft>
                        <a:defRPr sz="1000">
                          <a:latin typeface="Arial Narrow"/>
                        </a:defRPr>
                      </a:pPr>
                      <a:r>
                        <a:t>1,12</a:t>
                      </a:r>
                    </a:p>
                  </a:txBody>
                  <a:tcPr marL="9144" marR="9144" marT="9144" marB="9144">
                    <a:solidFill>
                      <a:srgbClr val="FFFFFF"/>
                    </a:solidFill>
                  </a:tcPr>
                </a:tc>
                <a:tc>
                  <a:txBody>
                    <a:bodyPr/>
                    <a:lstStyle/>
                    <a:p>
                      <a:pPr algn="ctr">
                        <a:spcBef>
                          <a:spcPts val="0"/>
                        </a:spcBef>
                        <a:spcAft>
                          <a:spcPts val="0"/>
                        </a:spcAft>
                        <a:defRPr sz="1000">
                          <a:latin typeface="Arial Narrow"/>
                        </a:defRPr>
                      </a:pPr>
                      <a:r>
                        <a:t>1,93</a:t>
                      </a:r>
                    </a:p>
                  </a:txBody>
                  <a:tcPr marL="9144" marR="9144" marT="9144" marB="9144">
                    <a:solidFill>
                      <a:srgbClr val="FFFFFF"/>
                    </a:solidFill>
                  </a:tcPr>
                </a:tc>
                <a:tc>
                  <a:txBody>
                    <a:bodyPr/>
                    <a:lstStyle/>
                    <a:p>
                      <a:pPr algn="ctr">
                        <a:spcBef>
                          <a:spcPts val="0"/>
                        </a:spcBef>
                        <a:spcAft>
                          <a:spcPts val="0"/>
                        </a:spcAft>
                        <a:defRPr sz="1000" b="1">
                          <a:latin typeface="Arial Narrow"/>
                        </a:defRPr>
                      </a:pPr>
                      <a:r>
                        <a:t>2,50</a:t>
                      </a:r>
                    </a:p>
                  </a:txBody>
                  <a:tcPr marL="9144" marR="9144" marT="9144" marB="9144">
                    <a:solidFill>
                      <a:srgbClr val="FFFFFF"/>
                    </a:solidFill>
                  </a:tcPr>
                </a:tc>
                <a:tc>
                  <a:txBody>
                    <a:bodyPr/>
                    <a:lstStyle/>
                    <a:p>
                      <a:pPr algn="ctr">
                        <a:spcBef>
                          <a:spcPts val="0"/>
                        </a:spcBef>
                        <a:spcAft>
                          <a:spcPts val="0"/>
                        </a:spcAft>
                        <a:defRPr sz="1000">
                          <a:latin typeface="Arial Narrow"/>
                        </a:defRPr>
                      </a:pPr>
                      <a:r>
                        <a:t>6</a:t>
                      </a:r>
                    </a:p>
                  </a:txBody>
                  <a:tcPr marL="9144" marR="9144" marT="9144" marB="9144">
                    <a:solidFill>
                      <a:srgbClr val="FFFFFF"/>
                    </a:solidFill>
                  </a:tcPr>
                </a:tc>
                <a:tc>
                  <a:txBody>
                    <a:bodyPr/>
                    <a:lstStyle/>
                    <a:p>
                      <a:pPr algn="ctr">
                        <a:spcBef>
                          <a:spcPts val="0"/>
                        </a:spcBef>
                        <a:spcAft>
                          <a:spcPts val="0"/>
                        </a:spcAft>
                        <a:defRPr sz="1000">
                          <a:latin typeface="Arial Narrow"/>
                        </a:defRPr>
                      </a:pPr>
                      <a:r>
                        <a:t>2,93</a:t>
                      </a:r>
                    </a:p>
                  </a:txBody>
                  <a:tcPr marL="9144" marR="9144" marT="9144" marB="9144">
                    <a:solidFill>
                      <a:srgbClr val="FFFFFF"/>
                    </a:solidFill>
                  </a:tcPr>
                </a:tc>
                <a:tc>
                  <a:txBody>
                    <a:bodyPr/>
                    <a:lstStyle/>
                    <a:p>
                      <a:pPr algn="ctr">
                        <a:spcBef>
                          <a:spcPts val="0"/>
                        </a:spcBef>
                        <a:spcAft>
                          <a:spcPts val="0"/>
                        </a:spcAft>
                        <a:defRPr sz="1000">
                          <a:solidFill>
                            <a:srgbClr val="9C5700"/>
                          </a:solidFill>
                          <a:latin typeface="Arial Narrow"/>
                        </a:defRPr>
                      </a:pPr>
                      <a:r>
                        <a:t>51,5%</a:t>
                      </a:r>
                    </a:p>
                  </a:txBody>
                  <a:tcPr marL="9144" marR="9144" marT="9144" marB="9144">
                    <a:solidFill>
                      <a:srgbClr val="FFEB9C"/>
                    </a:solidFill>
                  </a:tcPr>
                </a:tc>
                <a:tc>
                  <a:txBody>
                    <a:bodyPr/>
                    <a:lstStyle/>
                    <a:p>
                      <a:pPr algn="ctr">
                        <a:spcBef>
                          <a:spcPts val="0"/>
                        </a:spcBef>
                        <a:spcAft>
                          <a:spcPts val="0"/>
                        </a:spcAft>
                        <a:defRPr sz="1000">
                          <a:solidFill>
                            <a:srgbClr val="9C5700"/>
                          </a:solidFill>
                          <a:latin typeface="Arial Narrow"/>
                        </a:defRPr>
                      </a:pPr>
                      <a:r>
                        <a:t>29,3%</a:t>
                      </a:r>
                    </a:p>
                  </a:txBody>
                  <a:tcPr marL="9144" marR="9144" marT="9144" marB="9144">
                    <a:solidFill>
                      <a:srgbClr val="FFEB9C"/>
                    </a:solidFill>
                  </a:tcPr>
                </a:tc>
                <a:extLst>
                  <a:ext uri="{0D108BD9-81ED-4DB2-BD59-A6C34878D82A}">
                    <a16:rowId xmlns:a16="http://schemas.microsoft.com/office/drawing/2014/main" val="10001"/>
                  </a:ext>
                </a:extLst>
              </a:tr>
              <a:tr h="214884">
                <a:tc>
                  <a:txBody>
                    <a:bodyPr/>
                    <a:lstStyle/>
                    <a:p>
                      <a:pPr algn="ctr">
                        <a:spcBef>
                          <a:spcPts val="0"/>
                        </a:spcBef>
                        <a:spcAft>
                          <a:spcPts val="0"/>
                        </a:spcAft>
                        <a:defRPr sz="1000">
                          <a:latin typeface="Arial Narrow"/>
                        </a:defRPr>
                      </a:pPr>
                      <a:r>
                        <a:t>POMODORI</a:t>
                      </a:r>
                    </a:p>
                  </a:txBody>
                  <a:tcPr marL="9144" marR="9144" marT="9144" marB="9144">
                    <a:solidFill>
                      <a:srgbClr val="D9E1F2"/>
                    </a:solidFill>
                  </a:tcPr>
                </a:tc>
                <a:tc>
                  <a:txBody>
                    <a:bodyPr/>
                    <a:lstStyle/>
                    <a:p>
                      <a:pPr algn="ctr">
                        <a:spcBef>
                          <a:spcPts val="0"/>
                        </a:spcBef>
                        <a:spcAft>
                          <a:spcPts val="0"/>
                        </a:spcAft>
                        <a:defRPr sz="1000">
                          <a:latin typeface="Arial Narrow"/>
                        </a:defRPr>
                      </a:pPr>
                      <a:r>
                        <a:t>CILIEGINI</a:t>
                      </a:r>
                    </a:p>
                  </a:txBody>
                  <a:tcPr marL="9144" marR="9144" marT="9144" marB="9144">
                    <a:solidFill>
                      <a:srgbClr val="D9E1F2"/>
                    </a:solidFill>
                  </a:tcPr>
                </a:tc>
                <a:tc>
                  <a:txBody>
                    <a:bodyPr/>
                    <a:lstStyle/>
                    <a:p>
                      <a:pPr algn="ctr">
                        <a:spcBef>
                          <a:spcPts val="0"/>
                        </a:spcBef>
                        <a:spcAft>
                          <a:spcPts val="0"/>
                        </a:spcAft>
                        <a:defRPr sz="1000">
                          <a:latin typeface="Arial Narrow"/>
                        </a:defRPr>
                      </a:pPr>
                      <a:r>
                        <a:t>3,00</a:t>
                      </a:r>
                    </a:p>
                  </a:txBody>
                  <a:tcPr marL="9144" marR="9144" marT="9144" marB="9144">
                    <a:solidFill>
                      <a:srgbClr val="D9E1F2"/>
                    </a:solidFill>
                  </a:tcPr>
                </a:tc>
                <a:tc>
                  <a:txBody>
                    <a:bodyPr/>
                    <a:lstStyle/>
                    <a:p>
                      <a:pPr algn="ctr">
                        <a:spcBef>
                          <a:spcPts val="0"/>
                        </a:spcBef>
                        <a:spcAft>
                          <a:spcPts val="0"/>
                        </a:spcAft>
                        <a:defRPr sz="1000">
                          <a:latin typeface="Arial Narrow"/>
                        </a:defRPr>
                      </a:pPr>
                      <a:r>
                        <a:t>2,34</a:t>
                      </a:r>
                    </a:p>
                  </a:txBody>
                  <a:tcPr marL="9144" marR="9144" marT="9144" marB="9144">
                    <a:solidFill>
                      <a:srgbClr val="D9E1F2"/>
                    </a:solidFill>
                  </a:tcPr>
                </a:tc>
                <a:tc>
                  <a:txBody>
                    <a:bodyPr/>
                    <a:lstStyle/>
                    <a:p>
                      <a:pPr algn="ctr">
                        <a:spcBef>
                          <a:spcPts val="0"/>
                        </a:spcBef>
                        <a:spcAft>
                          <a:spcPts val="0"/>
                        </a:spcAft>
                        <a:defRPr sz="1000">
                          <a:latin typeface="Arial Narrow"/>
                        </a:defRPr>
                      </a:pPr>
                      <a:r>
                        <a:t>2,50</a:t>
                      </a:r>
                    </a:p>
                  </a:txBody>
                  <a:tcPr marL="9144" marR="9144" marT="9144" marB="9144">
                    <a:solidFill>
                      <a:srgbClr val="D9E1F2"/>
                    </a:solidFill>
                  </a:tcPr>
                </a:tc>
                <a:tc>
                  <a:txBody>
                    <a:bodyPr/>
                    <a:lstStyle/>
                    <a:p>
                      <a:pPr algn="ctr">
                        <a:spcBef>
                          <a:spcPts val="0"/>
                        </a:spcBef>
                        <a:spcAft>
                          <a:spcPts val="0"/>
                        </a:spcAft>
                        <a:defRPr sz="1000">
                          <a:latin typeface="Arial Narrow"/>
                        </a:defRPr>
                      </a:pPr>
                      <a:r>
                        <a:t>2,50</a:t>
                      </a:r>
                    </a:p>
                  </a:txBody>
                  <a:tcPr marL="9144" marR="9144" marT="9144" marB="9144">
                    <a:solidFill>
                      <a:srgbClr val="D9E1F2"/>
                    </a:solidFill>
                  </a:tcPr>
                </a:tc>
                <a:tc>
                  <a:txBody>
                    <a:bodyPr/>
                    <a:lstStyle/>
                    <a:p>
                      <a:pPr algn="ctr">
                        <a:spcBef>
                          <a:spcPts val="0"/>
                        </a:spcBef>
                        <a:spcAft>
                          <a:spcPts val="0"/>
                        </a:spcAft>
                        <a:defRPr sz="1000">
                          <a:latin typeface="Arial Narrow"/>
                        </a:defRPr>
                      </a:pPr>
                      <a:r>
                        <a:t>3,00</a:t>
                      </a:r>
                    </a:p>
                  </a:txBody>
                  <a:tcPr marL="9144" marR="9144" marT="9144" marB="9144">
                    <a:solidFill>
                      <a:srgbClr val="D9E1F2"/>
                    </a:solidFill>
                  </a:tcPr>
                </a:tc>
                <a:tc>
                  <a:txBody>
                    <a:bodyPr/>
                    <a:lstStyle/>
                    <a:p>
                      <a:pPr algn="ctr">
                        <a:spcBef>
                          <a:spcPts val="0"/>
                        </a:spcBef>
                        <a:spcAft>
                          <a:spcPts val="0"/>
                        </a:spcAft>
                        <a:defRPr sz="1000" b="1">
                          <a:latin typeface="Arial Narrow"/>
                        </a:defRPr>
                      </a:pPr>
                      <a:r>
                        <a:t>4,00</a:t>
                      </a:r>
                    </a:p>
                  </a:txBody>
                  <a:tcPr marL="9144" marR="9144" marT="9144" marB="9144">
                    <a:solidFill>
                      <a:srgbClr val="D9E1F2"/>
                    </a:solidFill>
                  </a:tcPr>
                </a:tc>
                <a:tc>
                  <a:txBody>
                    <a:bodyPr/>
                    <a:lstStyle/>
                    <a:p>
                      <a:pPr algn="ctr">
                        <a:spcBef>
                          <a:spcPts val="0"/>
                        </a:spcBef>
                        <a:spcAft>
                          <a:spcPts val="0"/>
                        </a:spcAft>
                        <a:defRPr sz="1000">
                          <a:latin typeface="Arial Narrow"/>
                        </a:defRPr>
                      </a:pPr>
                      <a:r>
                        <a:t>4</a:t>
                      </a:r>
                    </a:p>
                  </a:txBody>
                  <a:tcPr marL="9144" marR="9144" marT="9144" marB="9144">
                    <a:solidFill>
                      <a:srgbClr val="D9E1F2"/>
                    </a:solidFill>
                  </a:tcPr>
                </a:tc>
                <a:tc>
                  <a:txBody>
                    <a:bodyPr/>
                    <a:lstStyle/>
                    <a:p>
                      <a:pPr algn="ctr">
                        <a:spcBef>
                          <a:spcPts val="0"/>
                        </a:spcBef>
                        <a:spcAft>
                          <a:spcPts val="0"/>
                        </a:spcAft>
                        <a:defRPr sz="1000">
                          <a:latin typeface="Arial Narrow"/>
                        </a:defRPr>
                      </a:pPr>
                      <a:r>
                        <a:t>4,43</a:t>
                      </a:r>
                    </a:p>
                  </a:txBody>
                  <a:tcPr marL="9144" marR="9144" marT="9144" marB="9144">
                    <a:solidFill>
                      <a:srgbClr val="D9E1F2"/>
                    </a:solidFill>
                  </a:tcPr>
                </a:tc>
                <a:tc>
                  <a:txBody>
                    <a:bodyPr/>
                    <a:lstStyle/>
                    <a:p>
                      <a:pPr algn="ctr">
                        <a:spcBef>
                          <a:spcPts val="0"/>
                        </a:spcBef>
                        <a:spcAft>
                          <a:spcPts val="0"/>
                        </a:spcAft>
                        <a:defRPr sz="1000">
                          <a:solidFill>
                            <a:srgbClr val="9C5700"/>
                          </a:solidFill>
                          <a:latin typeface="Arial Narrow"/>
                        </a:defRPr>
                      </a:pPr>
                      <a:r>
                        <a:t>33,3%</a:t>
                      </a:r>
                    </a:p>
                  </a:txBody>
                  <a:tcPr marL="9144" marR="9144" marT="9144" marB="9144">
                    <a:solidFill>
                      <a:srgbClr val="FFEB9C"/>
                    </a:solidFill>
                  </a:tcPr>
                </a:tc>
                <a:tc>
                  <a:txBody>
                    <a:bodyPr/>
                    <a:lstStyle/>
                    <a:p>
                      <a:pPr algn="ctr">
                        <a:spcBef>
                          <a:spcPts val="0"/>
                        </a:spcBef>
                        <a:spcAft>
                          <a:spcPts val="0"/>
                        </a:spcAft>
                        <a:defRPr sz="1000">
                          <a:solidFill>
                            <a:srgbClr val="9C5700"/>
                          </a:solidFill>
                          <a:latin typeface="Arial Narrow"/>
                        </a:defRPr>
                      </a:pPr>
                      <a:r>
                        <a:t>33,3%</a:t>
                      </a:r>
                    </a:p>
                  </a:txBody>
                  <a:tcPr marL="9144" marR="9144" marT="9144" marB="9144">
                    <a:solidFill>
                      <a:srgbClr val="FFEB9C"/>
                    </a:solidFill>
                  </a:tcPr>
                </a:tc>
                <a:extLst>
                  <a:ext uri="{0D108BD9-81ED-4DB2-BD59-A6C34878D82A}">
                    <a16:rowId xmlns:a16="http://schemas.microsoft.com/office/drawing/2014/main" val="10002"/>
                  </a:ext>
                </a:extLst>
              </a:tr>
              <a:tr h="214884">
                <a:tc>
                  <a:txBody>
                    <a:bodyPr/>
                    <a:lstStyle/>
                    <a:p>
                      <a:pPr algn="ctr">
                        <a:spcBef>
                          <a:spcPts val="0"/>
                        </a:spcBef>
                        <a:spcAft>
                          <a:spcPts val="0"/>
                        </a:spcAft>
                        <a:defRPr sz="1000">
                          <a:latin typeface="Arial Narrow"/>
                        </a:defRPr>
                      </a:pPr>
                      <a:r>
                        <a:t>POMODORI</a:t>
                      </a:r>
                    </a:p>
                  </a:txBody>
                  <a:tcPr marL="9144" marR="9144" marT="9144" marB="9144">
                    <a:solidFill>
                      <a:srgbClr val="FFFFFF"/>
                    </a:solidFill>
                  </a:tcPr>
                </a:tc>
                <a:tc>
                  <a:txBody>
                    <a:bodyPr/>
                    <a:lstStyle/>
                    <a:p>
                      <a:pPr algn="ctr">
                        <a:spcBef>
                          <a:spcPts val="0"/>
                        </a:spcBef>
                        <a:spcAft>
                          <a:spcPts val="0"/>
                        </a:spcAft>
                        <a:defRPr sz="1000">
                          <a:latin typeface="Arial Narrow"/>
                        </a:defRPr>
                      </a:pPr>
                      <a:r>
                        <a:t>CUORE DI BUE VERDI</a:t>
                      </a:r>
                    </a:p>
                  </a:txBody>
                  <a:tcPr marL="9144" marR="9144" marT="9144" marB="9144">
                    <a:solidFill>
                      <a:srgbClr val="FFFFFF"/>
                    </a:solidFill>
                  </a:tcPr>
                </a:tc>
                <a:tc>
                  <a:txBody>
                    <a:bodyPr/>
                    <a:lstStyle/>
                    <a:p>
                      <a:pPr algn="ctr">
                        <a:spcBef>
                          <a:spcPts val="0"/>
                        </a:spcBef>
                        <a:spcAft>
                          <a:spcPts val="0"/>
                        </a:spcAft>
                        <a:defRPr sz="1000">
                          <a:latin typeface="Arial Narrow"/>
                        </a:defRPr>
                      </a:pPr>
                      <a:r>
                        <a:t>2,65</a:t>
                      </a:r>
                    </a:p>
                  </a:txBody>
                  <a:tcPr marL="9144" marR="9144" marT="9144" marB="9144">
                    <a:solidFill>
                      <a:srgbClr val="FFFFFF"/>
                    </a:solidFill>
                  </a:tcPr>
                </a:tc>
                <a:tc>
                  <a:txBody>
                    <a:bodyPr/>
                    <a:lstStyle/>
                    <a:p>
                      <a:pPr algn="ctr">
                        <a:spcBef>
                          <a:spcPts val="0"/>
                        </a:spcBef>
                        <a:spcAft>
                          <a:spcPts val="0"/>
                        </a:spcAft>
                        <a:defRPr sz="1000">
                          <a:latin typeface="Arial Narrow"/>
                        </a:defRPr>
                      </a:pPr>
                      <a:r>
                        <a:t>1,75</a:t>
                      </a:r>
                    </a:p>
                  </a:txBody>
                  <a:tcPr marL="9144" marR="9144" marT="9144" marB="9144">
                    <a:solidFill>
                      <a:srgbClr val="FFFFFF"/>
                    </a:solidFill>
                  </a:tcPr>
                </a:tc>
                <a:tc>
                  <a:txBody>
                    <a:bodyPr/>
                    <a:lstStyle/>
                    <a:p>
                      <a:pPr algn="ctr">
                        <a:spcBef>
                          <a:spcPts val="0"/>
                        </a:spcBef>
                        <a:spcAft>
                          <a:spcPts val="0"/>
                        </a:spcAft>
                        <a:defRPr sz="1000">
                          <a:latin typeface="Arial Narrow"/>
                        </a:defRPr>
                      </a:pPr>
                      <a:r>
                        <a:t>1,60</a:t>
                      </a:r>
                    </a:p>
                  </a:txBody>
                  <a:tcPr marL="9144" marR="9144" marT="9144" marB="9144">
                    <a:solidFill>
                      <a:srgbClr val="FFFFFF"/>
                    </a:solidFill>
                  </a:tcPr>
                </a:tc>
                <a:tc>
                  <a:txBody>
                    <a:bodyPr/>
                    <a:lstStyle/>
                    <a:p>
                      <a:pPr algn="ctr">
                        <a:spcBef>
                          <a:spcPts val="0"/>
                        </a:spcBef>
                        <a:spcAft>
                          <a:spcPts val="0"/>
                        </a:spcAft>
                        <a:defRPr sz="1000">
                          <a:latin typeface="Arial Narrow"/>
                        </a:defRPr>
                      </a:pPr>
                      <a:r>
                        <a:t>1,55</a:t>
                      </a:r>
                    </a:p>
                  </a:txBody>
                  <a:tcPr marL="9144" marR="9144" marT="9144" marB="9144">
                    <a:solidFill>
                      <a:srgbClr val="FFFFFF"/>
                    </a:solidFill>
                  </a:tcPr>
                </a:tc>
                <a:tc>
                  <a:txBody>
                    <a:bodyPr/>
                    <a:lstStyle/>
                    <a:p>
                      <a:pPr algn="ctr">
                        <a:spcBef>
                          <a:spcPts val="0"/>
                        </a:spcBef>
                        <a:spcAft>
                          <a:spcPts val="0"/>
                        </a:spcAft>
                        <a:defRPr sz="1000">
                          <a:latin typeface="Arial Narrow"/>
                        </a:defRPr>
                      </a:pPr>
                      <a:r>
                        <a:t>2,50</a:t>
                      </a:r>
                    </a:p>
                  </a:txBody>
                  <a:tcPr marL="9144" marR="9144" marT="9144" marB="9144">
                    <a:solidFill>
                      <a:srgbClr val="FFFFFF"/>
                    </a:solidFill>
                  </a:tcPr>
                </a:tc>
                <a:tc>
                  <a:txBody>
                    <a:bodyPr/>
                    <a:lstStyle/>
                    <a:p>
                      <a:pPr algn="ctr">
                        <a:spcBef>
                          <a:spcPts val="0"/>
                        </a:spcBef>
                        <a:spcAft>
                          <a:spcPts val="0"/>
                        </a:spcAft>
                        <a:defRPr sz="1000" b="1">
                          <a:latin typeface="Arial Narrow"/>
                        </a:defRPr>
                      </a:pPr>
                      <a:r>
                        <a:t>2,43</a:t>
                      </a:r>
                    </a:p>
                  </a:txBody>
                  <a:tcPr marL="9144" marR="9144" marT="9144" marB="9144">
                    <a:solidFill>
                      <a:srgbClr val="FFFFFF"/>
                    </a:solidFill>
                  </a:tcPr>
                </a:tc>
                <a:tc>
                  <a:txBody>
                    <a:bodyPr/>
                    <a:lstStyle/>
                    <a:p>
                      <a:pPr algn="ctr">
                        <a:spcBef>
                          <a:spcPts val="0"/>
                        </a:spcBef>
                        <a:spcAft>
                          <a:spcPts val="0"/>
                        </a:spcAft>
                        <a:defRPr sz="1000">
                          <a:latin typeface="Arial Narrow"/>
                        </a:defRPr>
                      </a:pPr>
                      <a:r>
                        <a:rPr lang="it-IT" dirty="0"/>
                        <a:t>4</a:t>
                      </a:r>
                      <a:endParaRPr dirty="0"/>
                    </a:p>
                  </a:txBody>
                  <a:tcPr marL="9144" marR="9144" marT="9144" marB="9144">
                    <a:solidFill>
                      <a:srgbClr val="FFFFFF"/>
                    </a:solidFill>
                  </a:tcPr>
                </a:tc>
                <a:tc>
                  <a:txBody>
                    <a:bodyPr/>
                    <a:lstStyle/>
                    <a:p>
                      <a:pPr algn="ctr">
                        <a:spcBef>
                          <a:spcPts val="0"/>
                        </a:spcBef>
                        <a:spcAft>
                          <a:spcPts val="0"/>
                        </a:spcAft>
                        <a:defRPr sz="1000">
                          <a:latin typeface="Arial Narrow"/>
                        </a:defRPr>
                      </a:pPr>
                      <a:r>
                        <a:t>4,60</a:t>
                      </a:r>
                    </a:p>
                  </a:txBody>
                  <a:tcPr marL="9144" marR="9144" marT="9144" marB="9144">
                    <a:solidFill>
                      <a:srgbClr val="FFFFFF"/>
                    </a:solidFill>
                  </a:tcPr>
                </a:tc>
                <a:tc>
                  <a:txBody>
                    <a:bodyPr/>
                    <a:lstStyle/>
                    <a:p>
                      <a:pPr algn="ctr">
                        <a:spcBef>
                          <a:spcPts val="0"/>
                        </a:spcBef>
                        <a:spcAft>
                          <a:spcPts val="0"/>
                        </a:spcAft>
                        <a:defRPr sz="1000">
                          <a:solidFill>
                            <a:srgbClr val="006100"/>
                          </a:solidFill>
                          <a:latin typeface="Arial Narrow"/>
                        </a:defRPr>
                      </a:pPr>
                      <a:r>
                        <a:t>-8,3%</a:t>
                      </a:r>
                    </a:p>
                  </a:txBody>
                  <a:tcPr marL="9144" marR="9144" marT="9144" marB="9144">
                    <a:solidFill>
                      <a:srgbClr val="C6EFCE"/>
                    </a:solidFill>
                  </a:tcPr>
                </a:tc>
                <a:tc>
                  <a:txBody>
                    <a:bodyPr/>
                    <a:lstStyle/>
                    <a:p>
                      <a:pPr algn="ctr">
                        <a:spcBef>
                          <a:spcPts val="0"/>
                        </a:spcBef>
                        <a:spcAft>
                          <a:spcPts val="0"/>
                        </a:spcAft>
                        <a:defRPr sz="1000">
                          <a:solidFill>
                            <a:srgbClr val="006100"/>
                          </a:solidFill>
                          <a:latin typeface="Arial Narrow"/>
                        </a:defRPr>
                      </a:pPr>
                      <a:r>
                        <a:t>-2,8%</a:t>
                      </a:r>
                    </a:p>
                  </a:txBody>
                  <a:tcPr marL="9144" marR="9144" marT="9144" marB="9144">
                    <a:solidFill>
                      <a:srgbClr val="C6EFCE"/>
                    </a:solidFill>
                  </a:tcPr>
                </a:tc>
                <a:extLst>
                  <a:ext uri="{0D108BD9-81ED-4DB2-BD59-A6C34878D82A}">
                    <a16:rowId xmlns:a16="http://schemas.microsoft.com/office/drawing/2014/main" val="10003"/>
                  </a:ext>
                </a:extLst>
              </a:tr>
              <a:tr h="214884">
                <a:tc>
                  <a:txBody>
                    <a:bodyPr/>
                    <a:lstStyle/>
                    <a:p>
                      <a:pPr algn="ctr">
                        <a:spcBef>
                          <a:spcPts val="0"/>
                        </a:spcBef>
                        <a:spcAft>
                          <a:spcPts val="0"/>
                        </a:spcAft>
                        <a:defRPr sz="1000">
                          <a:latin typeface="Arial Narrow"/>
                        </a:defRPr>
                      </a:pPr>
                      <a:r>
                        <a:t>POMODORI</a:t>
                      </a:r>
                    </a:p>
                  </a:txBody>
                  <a:tcPr marL="9144" marR="9144" marT="9144" marB="9144">
                    <a:solidFill>
                      <a:srgbClr val="D9E1F2"/>
                    </a:solidFill>
                  </a:tcPr>
                </a:tc>
                <a:tc>
                  <a:txBody>
                    <a:bodyPr/>
                    <a:lstStyle/>
                    <a:p>
                      <a:pPr algn="ctr">
                        <a:spcBef>
                          <a:spcPts val="0"/>
                        </a:spcBef>
                        <a:spcAft>
                          <a:spcPts val="0"/>
                        </a:spcAft>
                        <a:defRPr sz="1000">
                          <a:latin typeface="Arial Narrow"/>
                        </a:defRPr>
                      </a:pPr>
                      <a:r>
                        <a:t>DATTERINI</a:t>
                      </a:r>
                    </a:p>
                  </a:txBody>
                  <a:tcPr marL="9144" marR="9144" marT="9144" marB="9144">
                    <a:solidFill>
                      <a:srgbClr val="D9E1F2"/>
                    </a:solidFill>
                  </a:tcPr>
                </a:tc>
                <a:tc>
                  <a:txBody>
                    <a:bodyPr/>
                    <a:lstStyle/>
                    <a:p>
                      <a:pPr algn="ctr">
                        <a:spcBef>
                          <a:spcPts val="0"/>
                        </a:spcBef>
                        <a:spcAft>
                          <a:spcPts val="0"/>
                        </a:spcAft>
                        <a:defRPr sz="1000">
                          <a:latin typeface="Arial Narrow"/>
                        </a:defRPr>
                      </a:pPr>
                      <a:r>
                        <a:t>4,30</a:t>
                      </a:r>
                    </a:p>
                  </a:txBody>
                  <a:tcPr marL="9144" marR="9144" marT="9144" marB="9144">
                    <a:solidFill>
                      <a:srgbClr val="D9E1F2"/>
                    </a:solidFill>
                  </a:tcPr>
                </a:tc>
                <a:tc>
                  <a:txBody>
                    <a:bodyPr/>
                    <a:lstStyle/>
                    <a:p>
                      <a:pPr algn="ctr">
                        <a:spcBef>
                          <a:spcPts val="0"/>
                        </a:spcBef>
                        <a:spcAft>
                          <a:spcPts val="0"/>
                        </a:spcAft>
                        <a:defRPr sz="1000">
                          <a:latin typeface="Arial Narrow"/>
                        </a:defRPr>
                      </a:pPr>
                      <a:r>
                        <a:t>2,00</a:t>
                      </a:r>
                    </a:p>
                  </a:txBody>
                  <a:tcPr marL="9144" marR="9144" marT="9144" marB="9144">
                    <a:solidFill>
                      <a:srgbClr val="D9E1F2"/>
                    </a:solidFill>
                  </a:tcPr>
                </a:tc>
                <a:tc>
                  <a:txBody>
                    <a:bodyPr/>
                    <a:lstStyle/>
                    <a:p>
                      <a:pPr algn="ctr">
                        <a:spcBef>
                          <a:spcPts val="0"/>
                        </a:spcBef>
                        <a:spcAft>
                          <a:spcPts val="0"/>
                        </a:spcAft>
                        <a:defRPr sz="1000">
                          <a:latin typeface="Arial Narrow"/>
                        </a:defRPr>
                      </a:pPr>
                      <a:r>
                        <a:t>3,00</a:t>
                      </a:r>
                    </a:p>
                  </a:txBody>
                  <a:tcPr marL="9144" marR="9144" marT="9144" marB="9144">
                    <a:solidFill>
                      <a:srgbClr val="D9E1F2"/>
                    </a:solidFill>
                  </a:tcPr>
                </a:tc>
                <a:tc>
                  <a:txBody>
                    <a:bodyPr/>
                    <a:lstStyle/>
                    <a:p>
                      <a:pPr algn="ctr">
                        <a:spcBef>
                          <a:spcPts val="0"/>
                        </a:spcBef>
                        <a:spcAft>
                          <a:spcPts val="0"/>
                        </a:spcAft>
                        <a:defRPr sz="1000">
                          <a:latin typeface="Arial Narrow"/>
                        </a:defRPr>
                      </a:pPr>
                      <a:r>
                        <a:t>2,50</a:t>
                      </a:r>
                    </a:p>
                  </a:txBody>
                  <a:tcPr marL="9144" marR="9144" marT="9144" marB="9144">
                    <a:solidFill>
                      <a:srgbClr val="D9E1F2"/>
                    </a:solidFill>
                  </a:tcPr>
                </a:tc>
                <a:tc>
                  <a:txBody>
                    <a:bodyPr/>
                    <a:lstStyle/>
                    <a:p>
                      <a:pPr algn="ctr">
                        <a:spcBef>
                          <a:spcPts val="0"/>
                        </a:spcBef>
                        <a:spcAft>
                          <a:spcPts val="0"/>
                        </a:spcAft>
                        <a:defRPr sz="1000">
                          <a:latin typeface="Arial Narrow"/>
                        </a:defRPr>
                      </a:pPr>
                      <a:r>
                        <a:t>4,00</a:t>
                      </a:r>
                    </a:p>
                  </a:txBody>
                  <a:tcPr marL="9144" marR="9144" marT="9144" marB="9144">
                    <a:solidFill>
                      <a:srgbClr val="D9E1F2"/>
                    </a:solidFill>
                  </a:tcPr>
                </a:tc>
                <a:tc>
                  <a:txBody>
                    <a:bodyPr/>
                    <a:lstStyle/>
                    <a:p>
                      <a:pPr algn="ctr">
                        <a:spcBef>
                          <a:spcPts val="0"/>
                        </a:spcBef>
                        <a:spcAft>
                          <a:spcPts val="0"/>
                        </a:spcAft>
                        <a:defRPr sz="1000" b="1">
                          <a:latin typeface="Arial Narrow"/>
                        </a:defRPr>
                      </a:pPr>
                      <a:r>
                        <a:t>5,00</a:t>
                      </a:r>
                    </a:p>
                  </a:txBody>
                  <a:tcPr marL="9144" marR="9144" marT="9144" marB="9144">
                    <a:solidFill>
                      <a:srgbClr val="D9E1F2"/>
                    </a:solidFill>
                  </a:tcPr>
                </a:tc>
                <a:tc>
                  <a:txBody>
                    <a:bodyPr/>
                    <a:lstStyle/>
                    <a:p>
                      <a:pPr algn="ctr">
                        <a:spcBef>
                          <a:spcPts val="0"/>
                        </a:spcBef>
                        <a:spcAft>
                          <a:spcPts val="0"/>
                        </a:spcAft>
                        <a:defRPr sz="1000">
                          <a:latin typeface="Arial Narrow"/>
                        </a:defRPr>
                      </a:pPr>
                      <a:r>
                        <a:rPr lang="it-IT" dirty="0"/>
                        <a:t>4</a:t>
                      </a:r>
                      <a:endParaRPr dirty="0"/>
                    </a:p>
                  </a:txBody>
                  <a:tcPr marL="9144" marR="9144" marT="9144" marB="9144">
                    <a:solidFill>
                      <a:srgbClr val="D9E1F2"/>
                    </a:solidFill>
                  </a:tcPr>
                </a:tc>
                <a:tc>
                  <a:txBody>
                    <a:bodyPr/>
                    <a:lstStyle/>
                    <a:p>
                      <a:pPr algn="ctr">
                        <a:spcBef>
                          <a:spcPts val="0"/>
                        </a:spcBef>
                        <a:spcAft>
                          <a:spcPts val="0"/>
                        </a:spcAft>
                        <a:defRPr sz="1000">
                          <a:latin typeface="Arial Narrow"/>
                        </a:defRPr>
                      </a:pPr>
                      <a:r>
                        <a:t>5,90</a:t>
                      </a:r>
                    </a:p>
                  </a:txBody>
                  <a:tcPr marL="9144" marR="9144" marT="9144" marB="9144">
                    <a:solidFill>
                      <a:srgbClr val="D9E1F2"/>
                    </a:solidFill>
                  </a:tcPr>
                </a:tc>
                <a:tc>
                  <a:txBody>
                    <a:bodyPr/>
                    <a:lstStyle/>
                    <a:p>
                      <a:pPr algn="ctr">
                        <a:spcBef>
                          <a:spcPts val="0"/>
                        </a:spcBef>
                        <a:spcAft>
                          <a:spcPts val="0"/>
                        </a:spcAft>
                        <a:defRPr sz="1000">
                          <a:solidFill>
                            <a:srgbClr val="9C5700"/>
                          </a:solidFill>
                          <a:latin typeface="Arial Narrow"/>
                        </a:defRPr>
                      </a:pPr>
                      <a:r>
                        <a:t>16,3%</a:t>
                      </a:r>
                    </a:p>
                  </a:txBody>
                  <a:tcPr marL="9144" marR="9144" marT="9144" marB="9144">
                    <a:solidFill>
                      <a:srgbClr val="FFEB9C"/>
                    </a:solidFill>
                  </a:tcPr>
                </a:tc>
                <a:tc>
                  <a:txBody>
                    <a:bodyPr/>
                    <a:lstStyle/>
                    <a:p>
                      <a:pPr algn="ctr">
                        <a:spcBef>
                          <a:spcPts val="0"/>
                        </a:spcBef>
                        <a:spcAft>
                          <a:spcPts val="0"/>
                        </a:spcAft>
                        <a:defRPr sz="1000">
                          <a:solidFill>
                            <a:srgbClr val="9C5700"/>
                          </a:solidFill>
                          <a:latin typeface="Arial Narrow"/>
                        </a:defRPr>
                      </a:pPr>
                      <a:r>
                        <a:t>25,0%</a:t>
                      </a:r>
                    </a:p>
                  </a:txBody>
                  <a:tcPr marL="9144" marR="9144" marT="9144" marB="9144">
                    <a:solidFill>
                      <a:srgbClr val="FFEB9C"/>
                    </a:solidFill>
                  </a:tcPr>
                </a:tc>
                <a:extLst>
                  <a:ext uri="{0D108BD9-81ED-4DB2-BD59-A6C34878D82A}">
                    <a16:rowId xmlns:a16="http://schemas.microsoft.com/office/drawing/2014/main" val="10004"/>
                  </a:ext>
                </a:extLst>
              </a:tr>
              <a:tr h="214884">
                <a:tc>
                  <a:txBody>
                    <a:bodyPr/>
                    <a:lstStyle/>
                    <a:p>
                      <a:pPr algn="ctr">
                        <a:spcBef>
                          <a:spcPts val="0"/>
                        </a:spcBef>
                        <a:spcAft>
                          <a:spcPts val="0"/>
                        </a:spcAft>
                        <a:defRPr sz="1000">
                          <a:latin typeface="Arial Narrow"/>
                        </a:defRPr>
                      </a:pPr>
                      <a:r>
                        <a:t>POMODORI</a:t>
                      </a:r>
                    </a:p>
                  </a:txBody>
                  <a:tcPr marL="9144" marR="9144" marT="9144" marB="9144">
                    <a:solidFill>
                      <a:srgbClr val="FFFFFF"/>
                    </a:solidFill>
                  </a:tcPr>
                </a:tc>
                <a:tc>
                  <a:txBody>
                    <a:bodyPr/>
                    <a:lstStyle/>
                    <a:p>
                      <a:pPr algn="ctr">
                        <a:spcBef>
                          <a:spcPts val="0"/>
                        </a:spcBef>
                        <a:spcAft>
                          <a:spcPts val="0"/>
                        </a:spcAft>
                        <a:defRPr sz="1000">
                          <a:latin typeface="Arial Narrow"/>
                        </a:defRPr>
                      </a:pPr>
                      <a:r>
                        <a:t>TIPO PICCADILLY</a:t>
                      </a:r>
                    </a:p>
                  </a:txBody>
                  <a:tcPr marL="9144" marR="9144" marT="9144" marB="9144">
                    <a:solidFill>
                      <a:srgbClr val="FFFFFF"/>
                    </a:solidFill>
                  </a:tcPr>
                </a:tc>
                <a:tc>
                  <a:txBody>
                    <a:bodyPr/>
                    <a:lstStyle/>
                    <a:p>
                      <a:pPr algn="ctr">
                        <a:spcBef>
                          <a:spcPts val="0"/>
                        </a:spcBef>
                        <a:spcAft>
                          <a:spcPts val="0"/>
                        </a:spcAft>
                        <a:defRPr sz="1000">
                          <a:latin typeface="Arial Narrow"/>
                        </a:defRPr>
                      </a:pPr>
                      <a:r>
                        <a:t>2,80</a:t>
                      </a:r>
                    </a:p>
                  </a:txBody>
                  <a:tcPr marL="9144" marR="9144" marT="9144" marB="9144">
                    <a:solidFill>
                      <a:srgbClr val="FFFFFF"/>
                    </a:solidFill>
                  </a:tcPr>
                </a:tc>
                <a:tc>
                  <a:txBody>
                    <a:bodyPr/>
                    <a:lstStyle/>
                    <a:p>
                      <a:pPr algn="ctr">
                        <a:spcBef>
                          <a:spcPts val="0"/>
                        </a:spcBef>
                        <a:spcAft>
                          <a:spcPts val="0"/>
                        </a:spcAft>
                        <a:defRPr sz="1000">
                          <a:latin typeface="Arial Narrow"/>
                        </a:defRPr>
                      </a:pPr>
                      <a:r>
                        <a:t>1,25</a:t>
                      </a:r>
                    </a:p>
                  </a:txBody>
                  <a:tcPr marL="9144" marR="9144" marT="9144" marB="9144">
                    <a:solidFill>
                      <a:srgbClr val="FFFFFF"/>
                    </a:solidFill>
                  </a:tcPr>
                </a:tc>
                <a:tc>
                  <a:txBody>
                    <a:bodyPr/>
                    <a:lstStyle/>
                    <a:p>
                      <a:pPr algn="ctr">
                        <a:spcBef>
                          <a:spcPts val="0"/>
                        </a:spcBef>
                        <a:spcAft>
                          <a:spcPts val="0"/>
                        </a:spcAft>
                        <a:defRPr sz="1000">
                          <a:latin typeface="Arial Narrow"/>
                        </a:defRPr>
                      </a:pPr>
                      <a:r>
                        <a:t>1,50</a:t>
                      </a:r>
                    </a:p>
                  </a:txBody>
                  <a:tcPr marL="9144" marR="9144" marT="9144" marB="9144">
                    <a:solidFill>
                      <a:srgbClr val="FFFFFF"/>
                    </a:solidFill>
                  </a:tcPr>
                </a:tc>
                <a:tc>
                  <a:txBody>
                    <a:bodyPr/>
                    <a:lstStyle/>
                    <a:p>
                      <a:pPr algn="ctr">
                        <a:spcBef>
                          <a:spcPts val="0"/>
                        </a:spcBef>
                        <a:spcAft>
                          <a:spcPts val="0"/>
                        </a:spcAft>
                        <a:defRPr sz="1000">
                          <a:latin typeface="Arial Narrow"/>
                        </a:defRPr>
                      </a:pPr>
                      <a:r>
                        <a:t>1,50</a:t>
                      </a:r>
                    </a:p>
                  </a:txBody>
                  <a:tcPr marL="9144" marR="9144" marT="9144" marB="9144">
                    <a:solidFill>
                      <a:srgbClr val="FFFFFF"/>
                    </a:solidFill>
                  </a:tcPr>
                </a:tc>
                <a:tc>
                  <a:txBody>
                    <a:bodyPr/>
                    <a:lstStyle/>
                    <a:p>
                      <a:pPr algn="ctr">
                        <a:spcBef>
                          <a:spcPts val="0"/>
                        </a:spcBef>
                        <a:spcAft>
                          <a:spcPts val="0"/>
                        </a:spcAft>
                        <a:defRPr sz="1000">
                          <a:latin typeface="Arial Narrow"/>
                        </a:defRPr>
                      </a:pPr>
                      <a:r>
                        <a:t>2,00</a:t>
                      </a:r>
                    </a:p>
                  </a:txBody>
                  <a:tcPr marL="9144" marR="9144" marT="9144" marB="9144">
                    <a:solidFill>
                      <a:srgbClr val="FFFFFF"/>
                    </a:solidFill>
                  </a:tcPr>
                </a:tc>
                <a:tc>
                  <a:txBody>
                    <a:bodyPr/>
                    <a:lstStyle/>
                    <a:p>
                      <a:pPr algn="ctr">
                        <a:spcBef>
                          <a:spcPts val="0"/>
                        </a:spcBef>
                        <a:spcAft>
                          <a:spcPts val="0"/>
                        </a:spcAft>
                        <a:defRPr sz="1000" b="1">
                          <a:latin typeface="Arial Narrow"/>
                        </a:defRPr>
                      </a:pPr>
                      <a:r>
                        <a:t>3,50</a:t>
                      </a:r>
                    </a:p>
                  </a:txBody>
                  <a:tcPr marL="9144" marR="9144" marT="9144" marB="9144">
                    <a:solidFill>
                      <a:srgbClr val="FFFFFF"/>
                    </a:solidFill>
                  </a:tcPr>
                </a:tc>
                <a:tc>
                  <a:txBody>
                    <a:bodyPr/>
                    <a:lstStyle/>
                    <a:p>
                      <a:pPr algn="ctr">
                        <a:spcBef>
                          <a:spcPts val="0"/>
                        </a:spcBef>
                        <a:spcAft>
                          <a:spcPts val="0"/>
                        </a:spcAft>
                        <a:defRPr sz="1000">
                          <a:latin typeface="Arial Narrow"/>
                        </a:defRPr>
                      </a:pPr>
                      <a:r>
                        <a:rPr lang="it-IT" dirty="0"/>
                        <a:t>4</a:t>
                      </a:r>
                      <a:endParaRPr dirty="0"/>
                    </a:p>
                  </a:txBody>
                  <a:tcPr marL="9144" marR="9144" marT="9144" marB="9144">
                    <a:solidFill>
                      <a:srgbClr val="FFFFFF"/>
                    </a:solidFill>
                  </a:tcPr>
                </a:tc>
                <a:tc>
                  <a:txBody>
                    <a:bodyPr/>
                    <a:lstStyle/>
                    <a:p>
                      <a:pPr algn="ctr">
                        <a:spcBef>
                          <a:spcPts val="0"/>
                        </a:spcBef>
                        <a:spcAft>
                          <a:spcPts val="0"/>
                        </a:spcAft>
                        <a:defRPr sz="1000">
                          <a:latin typeface="Arial Narrow"/>
                        </a:defRPr>
                      </a:pPr>
                      <a:r>
                        <a:t>3,77</a:t>
                      </a:r>
                    </a:p>
                  </a:txBody>
                  <a:tcPr marL="9144" marR="9144" marT="9144" marB="9144">
                    <a:solidFill>
                      <a:srgbClr val="FFFFFF"/>
                    </a:solidFill>
                  </a:tcPr>
                </a:tc>
                <a:tc>
                  <a:txBody>
                    <a:bodyPr/>
                    <a:lstStyle/>
                    <a:p>
                      <a:pPr algn="ctr">
                        <a:spcBef>
                          <a:spcPts val="0"/>
                        </a:spcBef>
                        <a:spcAft>
                          <a:spcPts val="0"/>
                        </a:spcAft>
                        <a:defRPr sz="1000">
                          <a:solidFill>
                            <a:srgbClr val="9C5700"/>
                          </a:solidFill>
                          <a:latin typeface="Arial Narrow"/>
                        </a:defRPr>
                      </a:pPr>
                      <a:r>
                        <a:t>25,0%</a:t>
                      </a:r>
                    </a:p>
                  </a:txBody>
                  <a:tcPr marL="9144" marR="9144" marT="9144" marB="9144">
                    <a:solidFill>
                      <a:srgbClr val="FFEB9C"/>
                    </a:solidFill>
                  </a:tcPr>
                </a:tc>
                <a:tc>
                  <a:txBody>
                    <a:bodyPr/>
                    <a:lstStyle/>
                    <a:p>
                      <a:pPr algn="ctr">
                        <a:spcBef>
                          <a:spcPts val="0"/>
                        </a:spcBef>
                        <a:spcAft>
                          <a:spcPts val="0"/>
                        </a:spcAft>
                        <a:defRPr sz="1000">
                          <a:solidFill>
                            <a:srgbClr val="9C5700"/>
                          </a:solidFill>
                          <a:latin typeface="Arial Narrow"/>
                        </a:defRPr>
                      </a:pPr>
                      <a:r>
                        <a:t>75,0%</a:t>
                      </a:r>
                    </a:p>
                  </a:txBody>
                  <a:tcPr marL="9144" marR="9144" marT="9144" marB="9144">
                    <a:solidFill>
                      <a:srgbClr val="FFEB9C"/>
                    </a:solidFill>
                  </a:tcPr>
                </a:tc>
                <a:extLst>
                  <a:ext uri="{0D108BD9-81ED-4DB2-BD59-A6C34878D82A}">
                    <a16:rowId xmlns:a16="http://schemas.microsoft.com/office/drawing/2014/main" val="10005"/>
                  </a:ext>
                </a:extLst>
              </a:tr>
              <a:tr h="214884">
                <a:tc>
                  <a:txBody>
                    <a:bodyPr/>
                    <a:lstStyle/>
                    <a:p>
                      <a:pPr algn="ctr">
                        <a:spcBef>
                          <a:spcPts val="0"/>
                        </a:spcBef>
                        <a:spcAft>
                          <a:spcPts val="0"/>
                        </a:spcAft>
                        <a:defRPr sz="1000">
                          <a:latin typeface="Arial Narrow"/>
                        </a:defRPr>
                      </a:pPr>
                      <a:r>
                        <a:t>PATATE</a:t>
                      </a:r>
                    </a:p>
                  </a:txBody>
                  <a:tcPr marL="9144" marR="9144" marT="9144" marB="9144">
                    <a:solidFill>
                      <a:srgbClr val="D9E1F2"/>
                    </a:solidFill>
                  </a:tcPr>
                </a:tc>
                <a:tc>
                  <a:txBody>
                    <a:bodyPr/>
                    <a:lstStyle/>
                    <a:p>
                      <a:pPr algn="ctr">
                        <a:spcBef>
                          <a:spcPts val="0"/>
                        </a:spcBef>
                        <a:spcAft>
                          <a:spcPts val="0"/>
                        </a:spcAft>
                        <a:defRPr sz="1000">
                          <a:latin typeface="Arial Narrow"/>
                        </a:defRPr>
                      </a:pPr>
                      <a:r>
                        <a:t>P. GIALLA</a:t>
                      </a:r>
                    </a:p>
                  </a:txBody>
                  <a:tcPr marL="9144" marR="9144" marT="9144" marB="9144">
                    <a:solidFill>
                      <a:srgbClr val="D9E1F2"/>
                    </a:solidFill>
                  </a:tcPr>
                </a:tc>
                <a:tc>
                  <a:txBody>
                    <a:bodyPr/>
                    <a:lstStyle/>
                    <a:p>
                      <a:pPr algn="ctr">
                        <a:spcBef>
                          <a:spcPts val="0"/>
                        </a:spcBef>
                        <a:spcAft>
                          <a:spcPts val="0"/>
                        </a:spcAft>
                        <a:defRPr sz="1000">
                          <a:latin typeface="Arial Narrow"/>
                        </a:defRPr>
                      </a:pPr>
                      <a:r>
                        <a:t>0,53</a:t>
                      </a:r>
                    </a:p>
                  </a:txBody>
                  <a:tcPr marL="9144" marR="9144" marT="9144" marB="9144">
                    <a:solidFill>
                      <a:srgbClr val="D9E1F2"/>
                    </a:solidFill>
                  </a:tcPr>
                </a:tc>
                <a:tc>
                  <a:txBody>
                    <a:bodyPr/>
                    <a:lstStyle/>
                    <a:p>
                      <a:pPr algn="ctr">
                        <a:spcBef>
                          <a:spcPts val="0"/>
                        </a:spcBef>
                        <a:spcAft>
                          <a:spcPts val="0"/>
                        </a:spcAft>
                        <a:defRPr sz="1000">
                          <a:latin typeface="Arial Narrow"/>
                        </a:defRPr>
                      </a:pPr>
                      <a:r>
                        <a:t>0,62</a:t>
                      </a:r>
                    </a:p>
                  </a:txBody>
                  <a:tcPr marL="9144" marR="9144" marT="9144" marB="9144">
                    <a:solidFill>
                      <a:srgbClr val="D9E1F2"/>
                    </a:solidFill>
                  </a:tcPr>
                </a:tc>
                <a:tc>
                  <a:txBody>
                    <a:bodyPr/>
                    <a:lstStyle/>
                    <a:p>
                      <a:pPr algn="ctr">
                        <a:spcBef>
                          <a:spcPts val="0"/>
                        </a:spcBef>
                        <a:spcAft>
                          <a:spcPts val="0"/>
                        </a:spcAft>
                        <a:defRPr sz="1000">
                          <a:latin typeface="Arial Narrow"/>
                        </a:defRPr>
                      </a:pPr>
                      <a:r>
                        <a:t>0,65</a:t>
                      </a:r>
                    </a:p>
                  </a:txBody>
                  <a:tcPr marL="9144" marR="9144" marT="9144" marB="9144">
                    <a:solidFill>
                      <a:srgbClr val="D9E1F2"/>
                    </a:solidFill>
                  </a:tcPr>
                </a:tc>
                <a:tc>
                  <a:txBody>
                    <a:bodyPr/>
                    <a:lstStyle/>
                    <a:p>
                      <a:pPr algn="ctr">
                        <a:spcBef>
                          <a:spcPts val="0"/>
                        </a:spcBef>
                        <a:spcAft>
                          <a:spcPts val="0"/>
                        </a:spcAft>
                        <a:defRPr sz="1000">
                          <a:latin typeface="Arial Narrow"/>
                        </a:defRPr>
                      </a:pPr>
                      <a:r>
                        <a:t>0,65</a:t>
                      </a:r>
                    </a:p>
                  </a:txBody>
                  <a:tcPr marL="9144" marR="9144" marT="9144" marB="9144">
                    <a:solidFill>
                      <a:srgbClr val="D9E1F2"/>
                    </a:solidFill>
                  </a:tcPr>
                </a:tc>
                <a:tc>
                  <a:txBody>
                    <a:bodyPr/>
                    <a:lstStyle/>
                    <a:p>
                      <a:pPr algn="ctr">
                        <a:spcBef>
                          <a:spcPts val="0"/>
                        </a:spcBef>
                        <a:spcAft>
                          <a:spcPts val="0"/>
                        </a:spcAft>
                        <a:defRPr sz="1000">
                          <a:latin typeface="Arial Narrow"/>
                        </a:defRPr>
                      </a:pPr>
                      <a:r>
                        <a:t>0,69</a:t>
                      </a:r>
                    </a:p>
                  </a:txBody>
                  <a:tcPr marL="9144" marR="9144" marT="9144" marB="9144">
                    <a:solidFill>
                      <a:srgbClr val="D9E1F2"/>
                    </a:solidFill>
                  </a:tcPr>
                </a:tc>
                <a:tc>
                  <a:txBody>
                    <a:bodyPr/>
                    <a:lstStyle/>
                    <a:p>
                      <a:pPr algn="ctr">
                        <a:spcBef>
                          <a:spcPts val="0"/>
                        </a:spcBef>
                        <a:spcAft>
                          <a:spcPts val="0"/>
                        </a:spcAft>
                        <a:defRPr sz="1000" b="1">
                          <a:latin typeface="Arial Narrow"/>
                        </a:defRPr>
                      </a:pPr>
                      <a:r>
                        <a:t>0,60</a:t>
                      </a:r>
                    </a:p>
                  </a:txBody>
                  <a:tcPr marL="9144" marR="9144" marT="9144" marB="9144">
                    <a:solidFill>
                      <a:srgbClr val="D9E1F2"/>
                    </a:solidFill>
                  </a:tcPr>
                </a:tc>
                <a:tc>
                  <a:txBody>
                    <a:bodyPr/>
                    <a:lstStyle/>
                    <a:p>
                      <a:pPr algn="ctr">
                        <a:spcBef>
                          <a:spcPts val="0"/>
                        </a:spcBef>
                        <a:spcAft>
                          <a:spcPts val="0"/>
                        </a:spcAft>
                        <a:defRPr sz="1000">
                          <a:latin typeface="Arial Narrow"/>
                        </a:defRPr>
                      </a:pPr>
                      <a:r>
                        <a:t>11</a:t>
                      </a:r>
                    </a:p>
                  </a:txBody>
                  <a:tcPr marL="9144" marR="9144" marT="9144" marB="9144">
                    <a:solidFill>
                      <a:srgbClr val="D9E1F2"/>
                    </a:solidFill>
                  </a:tcPr>
                </a:tc>
                <a:tc>
                  <a:txBody>
                    <a:bodyPr/>
                    <a:lstStyle/>
                    <a:p>
                      <a:pPr algn="ctr">
                        <a:spcBef>
                          <a:spcPts val="0"/>
                        </a:spcBef>
                        <a:spcAft>
                          <a:spcPts val="0"/>
                        </a:spcAft>
                        <a:defRPr sz="1000">
                          <a:latin typeface="Arial Narrow"/>
                        </a:defRPr>
                      </a:pPr>
                      <a:r>
                        <a:t>2,00</a:t>
                      </a:r>
                    </a:p>
                  </a:txBody>
                  <a:tcPr marL="9144" marR="9144" marT="9144" marB="9144">
                    <a:solidFill>
                      <a:srgbClr val="D9E1F2"/>
                    </a:solidFill>
                  </a:tcPr>
                </a:tc>
                <a:tc>
                  <a:txBody>
                    <a:bodyPr/>
                    <a:lstStyle/>
                    <a:p>
                      <a:pPr algn="ctr">
                        <a:spcBef>
                          <a:spcPts val="0"/>
                        </a:spcBef>
                        <a:spcAft>
                          <a:spcPts val="0"/>
                        </a:spcAft>
                        <a:defRPr sz="1000">
                          <a:solidFill>
                            <a:srgbClr val="9C5700"/>
                          </a:solidFill>
                          <a:latin typeface="Arial Narrow"/>
                        </a:defRPr>
                      </a:pPr>
                      <a:r>
                        <a:t>12,5%</a:t>
                      </a:r>
                    </a:p>
                  </a:txBody>
                  <a:tcPr marL="9144" marR="9144" marT="9144" marB="9144">
                    <a:solidFill>
                      <a:srgbClr val="FFEB9C"/>
                    </a:solidFill>
                  </a:tcPr>
                </a:tc>
                <a:tc>
                  <a:txBody>
                    <a:bodyPr/>
                    <a:lstStyle/>
                    <a:p>
                      <a:pPr algn="ctr">
                        <a:spcBef>
                          <a:spcPts val="0"/>
                        </a:spcBef>
                        <a:spcAft>
                          <a:spcPts val="0"/>
                        </a:spcAft>
                        <a:defRPr sz="1000">
                          <a:solidFill>
                            <a:srgbClr val="006100"/>
                          </a:solidFill>
                          <a:latin typeface="Arial Narrow"/>
                        </a:defRPr>
                      </a:pPr>
                      <a:r>
                        <a:t>-12,4%</a:t>
                      </a:r>
                    </a:p>
                  </a:txBody>
                  <a:tcPr marL="9144" marR="9144" marT="9144" marB="9144">
                    <a:solidFill>
                      <a:srgbClr val="C6EFCE"/>
                    </a:solidFill>
                  </a:tcPr>
                </a:tc>
                <a:extLst>
                  <a:ext uri="{0D108BD9-81ED-4DB2-BD59-A6C34878D82A}">
                    <a16:rowId xmlns:a16="http://schemas.microsoft.com/office/drawing/2014/main" val="10006"/>
                  </a:ext>
                </a:extLst>
              </a:tr>
              <a:tr h="214884">
                <a:tc>
                  <a:txBody>
                    <a:bodyPr/>
                    <a:lstStyle/>
                    <a:p>
                      <a:pPr algn="ctr">
                        <a:spcBef>
                          <a:spcPts val="0"/>
                        </a:spcBef>
                        <a:spcAft>
                          <a:spcPts val="0"/>
                        </a:spcAft>
                        <a:defRPr sz="1000">
                          <a:latin typeface="Arial Narrow"/>
                        </a:defRPr>
                      </a:pPr>
                      <a:r>
                        <a:t>PATATE</a:t>
                      </a:r>
                    </a:p>
                  </a:txBody>
                  <a:tcPr marL="9144" marR="9144" marT="9144" marB="9144">
                    <a:solidFill>
                      <a:srgbClr val="FFFFFF"/>
                    </a:solidFill>
                  </a:tcPr>
                </a:tc>
                <a:tc>
                  <a:txBody>
                    <a:bodyPr/>
                    <a:lstStyle/>
                    <a:p>
                      <a:pPr algn="ctr">
                        <a:spcBef>
                          <a:spcPts val="0"/>
                        </a:spcBef>
                        <a:spcAft>
                          <a:spcPts val="0"/>
                        </a:spcAft>
                        <a:defRPr sz="1000">
                          <a:latin typeface="Arial Narrow"/>
                        </a:defRPr>
                      </a:pPr>
                      <a:r>
                        <a:t>P. BIANCA</a:t>
                      </a:r>
                    </a:p>
                  </a:txBody>
                  <a:tcPr marL="9144" marR="9144" marT="9144" marB="9144">
                    <a:solidFill>
                      <a:srgbClr val="FFFFFF"/>
                    </a:solidFill>
                  </a:tcPr>
                </a:tc>
                <a:tc>
                  <a:txBody>
                    <a:bodyPr/>
                    <a:lstStyle/>
                    <a:p>
                      <a:pPr algn="ctr">
                        <a:spcBef>
                          <a:spcPts val="0"/>
                        </a:spcBef>
                        <a:spcAft>
                          <a:spcPts val="0"/>
                        </a:spcAft>
                        <a:defRPr sz="1000">
                          <a:latin typeface="Arial Narrow"/>
                        </a:defRPr>
                      </a:pPr>
                      <a:r>
                        <a:t>1,00</a:t>
                      </a:r>
                    </a:p>
                  </a:txBody>
                  <a:tcPr marL="9144" marR="9144" marT="9144" marB="9144">
                    <a:solidFill>
                      <a:srgbClr val="FFFFFF"/>
                    </a:solidFill>
                  </a:tcPr>
                </a:tc>
                <a:tc>
                  <a:txBody>
                    <a:bodyPr/>
                    <a:lstStyle/>
                    <a:p>
                      <a:pPr algn="ctr">
                        <a:spcBef>
                          <a:spcPts val="0"/>
                        </a:spcBef>
                        <a:spcAft>
                          <a:spcPts val="0"/>
                        </a:spcAft>
                        <a:defRPr sz="1000">
                          <a:latin typeface="Arial Narrow"/>
                        </a:defRPr>
                      </a:pPr>
                      <a:r>
                        <a:t>0,95</a:t>
                      </a:r>
                    </a:p>
                  </a:txBody>
                  <a:tcPr marL="9144" marR="9144" marT="9144" marB="9144">
                    <a:solidFill>
                      <a:srgbClr val="FFFFFF"/>
                    </a:solidFill>
                  </a:tcPr>
                </a:tc>
                <a:tc>
                  <a:txBody>
                    <a:bodyPr/>
                    <a:lstStyle/>
                    <a:p>
                      <a:pPr algn="ctr">
                        <a:spcBef>
                          <a:spcPts val="0"/>
                        </a:spcBef>
                        <a:spcAft>
                          <a:spcPts val="0"/>
                        </a:spcAft>
                        <a:defRPr sz="1000">
                          <a:latin typeface="Arial Narrow"/>
                        </a:defRPr>
                      </a:pPr>
                      <a:r>
                        <a:t>0,90</a:t>
                      </a:r>
                    </a:p>
                  </a:txBody>
                  <a:tcPr marL="9144" marR="9144" marT="9144" marB="9144">
                    <a:solidFill>
                      <a:srgbClr val="FFFFFF"/>
                    </a:solidFill>
                  </a:tcPr>
                </a:tc>
                <a:tc>
                  <a:txBody>
                    <a:bodyPr/>
                    <a:lstStyle/>
                    <a:p>
                      <a:pPr algn="ctr">
                        <a:spcBef>
                          <a:spcPts val="0"/>
                        </a:spcBef>
                        <a:spcAft>
                          <a:spcPts val="0"/>
                        </a:spcAft>
                        <a:defRPr sz="1000">
                          <a:latin typeface="Arial Narrow"/>
                        </a:defRPr>
                      </a:pPr>
                      <a:r>
                        <a:t>0,90</a:t>
                      </a:r>
                    </a:p>
                  </a:txBody>
                  <a:tcPr marL="9144" marR="9144" marT="9144" marB="9144">
                    <a:solidFill>
                      <a:srgbClr val="FFFFFF"/>
                    </a:solidFill>
                  </a:tcPr>
                </a:tc>
                <a:tc>
                  <a:txBody>
                    <a:bodyPr/>
                    <a:lstStyle/>
                    <a:p>
                      <a:pPr algn="ctr">
                        <a:spcBef>
                          <a:spcPts val="0"/>
                        </a:spcBef>
                        <a:spcAft>
                          <a:spcPts val="0"/>
                        </a:spcAft>
                        <a:defRPr sz="1000">
                          <a:latin typeface="Arial Narrow"/>
                        </a:defRPr>
                      </a:pPr>
                      <a:r>
                        <a:t>0,95</a:t>
                      </a:r>
                    </a:p>
                  </a:txBody>
                  <a:tcPr marL="9144" marR="9144" marT="9144" marB="9144">
                    <a:solidFill>
                      <a:srgbClr val="FFFFFF"/>
                    </a:solidFill>
                  </a:tcPr>
                </a:tc>
                <a:tc>
                  <a:txBody>
                    <a:bodyPr/>
                    <a:lstStyle/>
                    <a:p>
                      <a:pPr algn="ctr">
                        <a:spcBef>
                          <a:spcPts val="0"/>
                        </a:spcBef>
                        <a:spcAft>
                          <a:spcPts val="0"/>
                        </a:spcAft>
                        <a:defRPr sz="1000" b="1">
                          <a:latin typeface="Arial Narrow"/>
                        </a:defRPr>
                      </a:pPr>
                      <a:r>
                        <a:t>0,90</a:t>
                      </a:r>
                    </a:p>
                  </a:txBody>
                  <a:tcPr marL="9144" marR="9144" marT="9144" marB="9144">
                    <a:solidFill>
                      <a:srgbClr val="FFFFFF"/>
                    </a:solidFill>
                  </a:tcPr>
                </a:tc>
                <a:tc>
                  <a:txBody>
                    <a:bodyPr/>
                    <a:lstStyle/>
                    <a:p>
                      <a:pPr algn="ctr">
                        <a:spcBef>
                          <a:spcPts val="0"/>
                        </a:spcBef>
                        <a:spcAft>
                          <a:spcPts val="0"/>
                        </a:spcAft>
                        <a:defRPr sz="1000">
                          <a:latin typeface="Arial Narrow"/>
                        </a:defRPr>
                      </a:pPr>
                      <a:r>
                        <a:t>5</a:t>
                      </a: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solidFill>
                            <a:srgbClr val="006100"/>
                          </a:solidFill>
                          <a:latin typeface="Arial Narrow"/>
                        </a:defRPr>
                      </a:pPr>
                      <a:r>
                        <a:t>-10,0%</a:t>
                      </a:r>
                    </a:p>
                  </a:txBody>
                  <a:tcPr marL="9144" marR="9144" marT="9144" marB="9144">
                    <a:solidFill>
                      <a:srgbClr val="C6EFCE"/>
                    </a:solidFill>
                  </a:tcPr>
                </a:tc>
                <a:tc>
                  <a:txBody>
                    <a:bodyPr/>
                    <a:lstStyle/>
                    <a:p>
                      <a:pPr algn="ctr">
                        <a:spcBef>
                          <a:spcPts val="0"/>
                        </a:spcBef>
                        <a:spcAft>
                          <a:spcPts val="0"/>
                        </a:spcAft>
                        <a:defRPr sz="1000">
                          <a:solidFill>
                            <a:srgbClr val="006100"/>
                          </a:solidFill>
                          <a:latin typeface="Arial Narrow"/>
                        </a:defRPr>
                      </a:pPr>
                      <a:r>
                        <a:t>-5,3%</a:t>
                      </a:r>
                    </a:p>
                  </a:txBody>
                  <a:tcPr marL="9144" marR="9144" marT="9144" marB="9144">
                    <a:solidFill>
                      <a:srgbClr val="C6EFCE"/>
                    </a:solidFill>
                  </a:tcPr>
                </a:tc>
                <a:extLst>
                  <a:ext uri="{0D108BD9-81ED-4DB2-BD59-A6C34878D82A}">
                    <a16:rowId xmlns:a16="http://schemas.microsoft.com/office/drawing/2014/main" val="10007"/>
                  </a:ext>
                </a:extLst>
              </a:tr>
              <a:tr h="214884">
                <a:tc>
                  <a:txBody>
                    <a:bodyPr/>
                    <a:lstStyle/>
                    <a:p>
                      <a:pPr algn="ctr">
                        <a:spcBef>
                          <a:spcPts val="0"/>
                        </a:spcBef>
                        <a:spcAft>
                          <a:spcPts val="0"/>
                        </a:spcAft>
                        <a:defRPr sz="1000">
                          <a:latin typeface="Arial Narrow"/>
                        </a:defRPr>
                      </a:pPr>
                      <a:r>
                        <a:t>PATATE</a:t>
                      </a:r>
                    </a:p>
                  </a:txBody>
                  <a:tcPr marL="9144" marR="9144" marT="9144" marB="9144">
                    <a:solidFill>
                      <a:srgbClr val="D9E1F2"/>
                    </a:solidFill>
                  </a:tcPr>
                </a:tc>
                <a:tc>
                  <a:txBody>
                    <a:bodyPr/>
                    <a:lstStyle/>
                    <a:p>
                      <a:pPr algn="ctr">
                        <a:spcBef>
                          <a:spcPts val="0"/>
                        </a:spcBef>
                        <a:spcAft>
                          <a:spcPts val="0"/>
                        </a:spcAft>
                        <a:defRPr sz="1000">
                          <a:latin typeface="Arial Narrow"/>
                        </a:defRPr>
                      </a:pPr>
                      <a:r>
                        <a:t>ROSSE</a:t>
                      </a:r>
                    </a:p>
                  </a:txBody>
                  <a:tcPr marL="9144" marR="9144" marT="9144" marB="9144">
                    <a:solidFill>
                      <a:srgbClr val="D9E1F2"/>
                    </a:solidFill>
                  </a:tcPr>
                </a:tc>
                <a:tc>
                  <a:txBody>
                    <a:bodyPr/>
                    <a:lstStyle/>
                    <a:p>
                      <a:pPr algn="ctr">
                        <a:spcBef>
                          <a:spcPts val="0"/>
                        </a:spcBef>
                        <a:spcAft>
                          <a:spcPts val="0"/>
                        </a:spcAft>
                        <a:defRPr sz="1000">
                          <a:latin typeface="Arial Narrow"/>
                        </a:defRPr>
                      </a:pPr>
                      <a:r>
                        <a:t>0,60</a:t>
                      </a:r>
                    </a:p>
                  </a:txBody>
                  <a:tcPr marL="9144" marR="9144" marT="9144" marB="9144">
                    <a:solidFill>
                      <a:srgbClr val="D9E1F2"/>
                    </a:solidFill>
                  </a:tcPr>
                </a:tc>
                <a:tc>
                  <a:txBody>
                    <a:bodyPr/>
                    <a:lstStyle/>
                    <a:p>
                      <a:pPr algn="ctr">
                        <a:spcBef>
                          <a:spcPts val="0"/>
                        </a:spcBef>
                        <a:spcAft>
                          <a:spcPts val="0"/>
                        </a:spcAft>
                        <a:defRPr sz="1000">
                          <a:latin typeface="Arial Narrow"/>
                        </a:defRPr>
                      </a:pPr>
                      <a:r>
                        <a:t>0,82</a:t>
                      </a:r>
                    </a:p>
                  </a:txBody>
                  <a:tcPr marL="9144" marR="9144" marT="9144" marB="9144">
                    <a:solidFill>
                      <a:srgbClr val="D9E1F2"/>
                    </a:solidFill>
                  </a:tcPr>
                </a:tc>
                <a:tc>
                  <a:txBody>
                    <a:bodyPr/>
                    <a:lstStyle/>
                    <a:p>
                      <a:pPr algn="ctr">
                        <a:spcBef>
                          <a:spcPts val="0"/>
                        </a:spcBef>
                        <a:spcAft>
                          <a:spcPts val="0"/>
                        </a:spcAft>
                        <a:defRPr sz="1000">
                          <a:latin typeface="Arial Narrow"/>
                        </a:defRPr>
                      </a:pPr>
                      <a:r>
                        <a:t>0,85</a:t>
                      </a:r>
                    </a:p>
                  </a:txBody>
                  <a:tcPr marL="9144" marR="9144" marT="9144" marB="9144">
                    <a:solidFill>
                      <a:srgbClr val="D9E1F2"/>
                    </a:solidFill>
                  </a:tcPr>
                </a:tc>
                <a:tc>
                  <a:txBody>
                    <a:bodyPr/>
                    <a:lstStyle/>
                    <a:p>
                      <a:pPr algn="ctr">
                        <a:spcBef>
                          <a:spcPts val="0"/>
                        </a:spcBef>
                        <a:spcAft>
                          <a:spcPts val="0"/>
                        </a:spcAft>
                        <a:defRPr sz="1000">
                          <a:latin typeface="Arial Narrow"/>
                        </a:defRPr>
                      </a:pPr>
                      <a:r>
                        <a:t>0,45</a:t>
                      </a:r>
                    </a:p>
                  </a:txBody>
                  <a:tcPr marL="9144" marR="9144" marT="9144" marB="9144">
                    <a:solidFill>
                      <a:srgbClr val="D9E1F2"/>
                    </a:solidFill>
                  </a:tcPr>
                </a:tc>
                <a:tc>
                  <a:txBody>
                    <a:bodyPr/>
                    <a:lstStyle/>
                    <a:p>
                      <a:pPr algn="ctr">
                        <a:spcBef>
                          <a:spcPts val="0"/>
                        </a:spcBef>
                        <a:spcAft>
                          <a:spcPts val="0"/>
                        </a:spcAft>
                        <a:defRPr sz="1000">
                          <a:latin typeface="Arial Narrow"/>
                        </a:defRPr>
                      </a:pPr>
                      <a:r>
                        <a:t>0,45</a:t>
                      </a:r>
                    </a:p>
                  </a:txBody>
                  <a:tcPr marL="9144" marR="9144" marT="9144" marB="9144">
                    <a:solidFill>
                      <a:srgbClr val="D9E1F2"/>
                    </a:solidFill>
                  </a:tcPr>
                </a:tc>
                <a:tc>
                  <a:txBody>
                    <a:bodyPr/>
                    <a:lstStyle/>
                    <a:p>
                      <a:pPr algn="ctr">
                        <a:spcBef>
                          <a:spcPts val="0"/>
                        </a:spcBef>
                        <a:spcAft>
                          <a:spcPts val="0"/>
                        </a:spcAft>
                        <a:defRPr sz="1000" b="1">
                          <a:latin typeface="Arial Narrow"/>
                        </a:defRPr>
                      </a:pPr>
                      <a:r>
                        <a:t>0,45</a:t>
                      </a:r>
                    </a:p>
                  </a:txBody>
                  <a:tcPr marL="9144" marR="9144" marT="9144" marB="9144">
                    <a:solidFill>
                      <a:srgbClr val="D9E1F2"/>
                    </a:solidFill>
                  </a:tcPr>
                </a:tc>
                <a:tc>
                  <a:txBody>
                    <a:bodyPr/>
                    <a:lstStyle/>
                    <a:p>
                      <a:pPr algn="ctr">
                        <a:spcBef>
                          <a:spcPts val="0"/>
                        </a:spcBef>
                        <a:spcAft>
                          <a:spcPts val="0"/>
                        </a:spcAft>
                        <a:defRPr sz="1000">
                          <a:latin typeface="Arial Narrow"/>
                        </a:defRPr>
                      </a:pPr>
                      <a:r>
                        <a:t>5</a:t>
                      </a:r>
                    </a:p>
                  </a:txBody>
                  <a:tcPr marL="9144" marR="9144" marT="9144" marB="9144">
                    <a:solidFill>
                      <a:srgbClr val="D9E1F2"/>
                    </a:solidFill>
                  </a:tcPr>
                </a:tc>
                <a:tc>
                  <a:txBody>
                    <a:bodyPr/>
                    <a:lstStyle/>
                    <a:p>
                      <a:pPr algn="ctr">
                        <a:spcBef>
                          <a:spcPts val="0"/>
                        </a:spcBef>
                        <a:spcAft>
                          <a:spcPts val="0"/>
                        </a:spcAft>
                        <a:defRPr sz="1000">
                          <a:latin typeface="Arial Narrow"/>
                        </a:defRPr>
                      </a:pPr>
                      <a:endParaRPr/>
                    </a:p>
                  </a:txBody>
                  <a:tcPr marL="9144" marR="9144" marT="9144" marB="9144">
                    <a:solidFill>
                      <a:srgbClr val="D9E1F2"/>
                    </a:solidFill>
                  </a:tcPr>
                </a:tc>
                <a:tc>
                  <a:txBody>
                    <a:bodyPr/>
                    <a:lstStyle/>
                    <a:p>
                      <a:pPr algn="ctr">
                        <a:spcBef>
                          <a:spcPts val="0"/>
                        </a:spcBef>
                        <a:spcAft>
                          <a:spcPts val="0"/>
                        </a:spcAft>
                        <a:defRPr sz="1000">
                          <a:solidFill>
                            <a:srgbClr val="006100"/>
                          </a:solidFill>
                          <a:latin typeface="Arial Narrow"/>
                        </a:defRPr>
                      </a:pPr>
                      <a:r>
                        <a:t>-25,0%</a:t>
                      </a:r>
                    </a:p>
                  </a:txBody>
                  <a:tcPr marL="9144" marR="9144" marT="9144" marB="9144">
                    <a:solidFill>
                      <a:srgbClr val="C6EFCE"/>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extLst>
                  <a:ext uri="{0D108BD9-81ED-4DB2-BD59-A6C34878D82A}">
                    <a16:rowId xmlns:a16="http://schemas.microsoft.com/office/drawing/2014/main" val="10008"/>
                  </a:ext>
                </a:extLst>
              </a:tr>
              <a:tr h="214884">
                <a:tc>
                  <a:txBody>
                    <a:bodyPr/>
                    <a:lstStyle/>
                    <a:p>
                      <a:pPr algn="ctr">
                        <a:spcBef>
                          <a:spcPts val="0"/>
                        </a:spcBef>
                        <a:spcAft>
                          <a:spcPts val="0"/>
                        </a:spcAft>
                        <a:defRPr sz="1000">
                          <a:latin typeface="Arial Narrow"/>
                        </a:defRPr>
                      </a:pPr>
                      <a:r>
                        <a:t>CIPOLLE</a:t>
                      </a:r>
                    </a:p>
                  </a:txBody>
                  <a:tcPr marL="9144" marR="9144" marT="9144" marB="9144">
                    <a:solidFill>
                      <a:srgbClr val="FFFFFF"/>
                    </a:solidFill>
                  </a:tcPr>
                </a:tc>
                <a:tc>
                  <a:txBody>
                    <a:bodyPr/>
                    <a:lstStyle/>
                    <a:p>
                      <a:pPr algn="ctr">
                        <a:spcBef>
                          <a:spcPts val="0"/>
                        </a:spcBef>
                        <a:spcAft>
                          <a:spcPts val="0"/>
                        </a:spcAft>
                        <a:defRPr sz="1000">
                          <a:latin typeface="Arial Narrow"/>
                        </a:defRPr>
                      </a:pPr>
                      <a:r>
                        <a:t>TONDE BIANCHE</a:t>
                      </a:r>
                    </a:p>
                  </a:txBody>
                  <a:tcPr marL="9144" marR="9144" marT="9144" marB="9144">
                    <a:solidFill>
                      <a:srgbClr val="FFFFFF"/>
                    </a:solidFill>
                  </a:tcPr>
                </a:tc>
                <a:tc>
                  <a:txBody>
                    <a:bodyPr/>
                    <a:lstStyle/>
                    <a:p>
                      <a:pPr algn="ctr">
                        <a:spcBef>
                          <a:spcPts val="0"/>
                        </a:spcBef>
                        <a:spcAft>
                          <a:spcPts val="0"/>
                        </a:spcAft>
                        <a:defRPr sz="1000">
                          <a:latin typeface="Arial Narrow"/>
                        </a:defRPr>
                      </a:pPr>
                      <a:r>
                        <a:t>1,30</a:t>
                      </a:r>
                    </a:p>
                  </a:txBody>
                  <a:tcPr marL="9144" marR="9144" marT="9144" marB="9144">
                    <a:solidFill>
                      <a:srgbClr val="FFFFFF"/>
                    </a:solidFill>
                  </a:tcPr>
                </a:tc>
                <a:tc>
                  <a:txBody>
                    <a:bodyPr/>
                    <a:lstStyle/>
                    <a:p>
                      <a:pPr algn="ctr">
                        <a:spcBef>
                          <a:spcPts val="0"/>
                        </a:spcBef>
                        <a:spcAft>
                          <a:spcPts val="0"/>
                        </a:spcAft>
                        <a:defRPr sz="1000">
                          <a:latin typeface="Arial Narrow"/>
                        </a:defRPr>
                      </a:pPr>
                      <a:r>
                        <a:t>1,00</a:t>
                      </a:r>
                    </a:p>
                  </a:txBody>
                  <a:tcPr marL="9144" marR="9144" marT="9144" marB="9144">
                    <a:solidFill>
                      <a:srgbClr val="FFFFFF"/>
                    </a:solidFill>
                  </a:tcPr>
                </a:tc>
                <a:tc>
                  <a:txBody>
                    <a:bodyPr/>
                    <a:lstStyle/>
                    <a:p>
                      <a:pPr algn="ctr">
                        <a:spcBef>
                          <a:spcPts val="0"/>
                        </a:spcBef>
                        <a:spcAft>
                          <a:spcPts val="0"/>
                        </a:spcAft>
                        <a:defRPr sz="1000">
                          <a:latin typeface="Arial Narrow"/>
                        </a:defRPr>
                      </a:pPr>
                      <a:r>
                        <a:t>1,10</a:t>
                      </a:r>
                    </a:p>
                  </a:txBody>
                  <a:tcPr marL="9144" marR="9144" marT="9144" marB="9144">
                    <a:solidFill>
                      <a:srgbClr val="FFFFFF"/>
                    </a:solidFill>
                  </a:tcPr>
                </a:tc>
                <a:tc>
                  <a:txBody>
                    <a:bodyPr/>
                    <a:lstStyle/>
                    <a:p>
                      <a:pPr algn="ctr">
                        <a:spcBef>
                          <a:spcPts val="0"/>
                        </a:spcBef>
                        <a:spcAft>
                          <a:spcPts val="0"/>
                        </a:spcAft>
                        <a:defRPr sz="1000">
                          <a:latin typeface="Arial Narrow"/>
                        </a:defRPr>
                      </a:pPr>
                      <a:r>
                        <a:t>1,30</a:t>
                      </a:r>
                    </a:p>
                  </a:txBody>
                  <a:tcPr marL="9144" marR="9144" marT="9144" marB="9144">
                    <a:solidFill>
                      <a:srgbClr val="FFFFFF"/>
                    </a:solidFill>
                  </a:tcPr>
                </a:tc>
                <a:tc>
                  <a:txBody>
                    <a:bodyPr/>
                    <a:lstStyle/>
                    <a:p>
                      <a:pPr algn="ctr">
                        <a:spcBef>
                          <a:spcPts val="0"/>
                        </a:spcBef>
                        <a:spcAft>
                          <a:spcPts val="0"/>
                        </a:spcAft>
                        <a:defRPr sz="1000">
                          <a:latin typeface="Arial Narrow"/>
                        </a:defRPr>
                      </a:pPr>
                      <a:r>
                        <a:t>1,30</a:t>
                      </a:r>
                    </a:p>
                  </a:txBody>
                  <a:tcPr marL="9144" marR="9144" marT="9144" marB="9144">
                    <a:solidFill>
                      <a:srgbClr val="FFFFFF"/>
                    </a:solidFill>
                  </a:tcPr>
                </a:tc>
                <a:tc>
                  <a:txBody>
                    <a:bodyPr/>
                    <a:lstStyle/>
                    <a:p>
                      <a:pPr algn="ctr">
                        <a:spcBef>
                          <a:spcPts val="0"/>
                        </a:spcBef>
                        <a:spcAft>
                          <a:spcPts val="0"/>
                        </a:spcAft>
                        <a:defRPr sz="1000" b="1">
                          <a:latin typeface="Arial Narrow"/>
                        </a:defRPr>
                      </a:pPr>
                      <a:r>
                        <a:t>1,30</a:t>
                      </a:r>
                    </a:p>
                  </a:txBody>
                  <a:tcPr marL="9144" marR="9144" marT="9144" marB="9144">
                    <a:solidFill>
                      <a:srgbClr val="FFFFFF"/>
                    </a:solidFill>
                  </a:tcPr>
                </a:tc>
                <a:tc>
                  <a:txBody>
                    <a:bodyPr/>
                    <a:lstStyle/>
                    <a:p>
                      <a:pPr algn="ctr">
                        <a:spcBef>
                          <a:spcPts val="0"/>
                        </a:spcBef>
                        <a:spcAft>
                          <a:spcPts val="0"/>
                        </a:spcAft>
                        <a:defRPr sz="1000">
                          <a:latin typeface="Arial Narrow"/>
                        </a:defRPr>
                      </a:pPr>
                      <a:r>
                        <a:t>5</a:t>
                      </a:r>
                    </a:p>
                  </a:txBody>
                  <a:tcPr marL="9144" marR="9144" marT="9144" marB="9144">
                    <a:solidFill>
                      <a:srgbClr val="FFFFFF"/>
                    </a:solidFill>
                  </a:tcPr>
                </a:tc>
                <a:tc>
                  <a:txBody>
                    <a:bodyPr/>
                    <a:lstStyle/>
                    <a:p>
                      <a:pPr algn="ctr">
                        <a:spcBef>
                          <a:spcPts val="0"/>
                        </a:spcBef>
                        <a:spcAft>
                          <a:spcPts val="0"/>
                        </a:spcAft>
                        <a:defRPr sz="1000">
                          <a:latin typeface="Arial Narrow"/>
                        </a:defRPr>
                      </a:pPr>
                      <a:r>
                        <a:t>2,25</a:t>
                      </a:r>
                    </a:p>
                  </a:txBody>
                  <a:tcPr marL="9144" marR="9144" marT="9144" marB="9144">
                    <a:solidFill>
                      <a:srgbClr val="FFFFFF"/>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tc>
                  <a:txBody>
                    <a:bodyPr/>
                    <a:lstStyle/>
                    <a:p>
                      <a:pPr algn="ctr">
                        <a:spcBef>
                          <a:spcPts val="0"/>
                        </a:spcBef>
                        <a:spcAft>
                          <a:spcPts val="0"/>
                        </a:spcAft>
                        <a:defRPr sz="1000">
                          <a:latin typeface="Arial Narrow"/>
                        </a:defRPr>
                      </a:pPr>
                      <a:r>
                        <a:rPr dirty="0"/>
                        <a:t>0,0%</a:t>
                      </a:r>
                    </a:p>
                  </a:txBody>
                  <a:tcPr marL="9144" marR="9144" marT="9144" marB="9144">
                    <a:solidFill>
                      <a:srgbClr val="FFFFFF"/>
                    </a:solidFill>
                  </a:tcPr>
                </a:tc>
                <a:extLst>
                  <a:ext uri="{0D108BD9-81ED-4DB2-BD59-A6C34878D82A}">
                    <a16:rowId xmlns:a16="http://schemas.microsoft.com/office/drawing/2014/main" val="10009"/>
                  </a:ext>
                </a:extLst>
              </a:tr>
              <a:tr h="214884">
                <a:tc>
                  <a:txBody>
                    <a:bodyPr/>
                    <a:lstStyle/>
                    <a:p>
                      <a:pPr algn="ctr">
                        <a:spcBef>
                          <a:spcPts val="0"/>
                        </a:spcBef>
                        <a:spcAft>
                          <a:spcPts val="0"/>
                        </a:spcAft>
                        <a:defRPr sz="1000">
                          <a:latin typeface="Arial Narrow"/>
                        </a:defRPr>
                      </a:pPr>
                      <a:r>
                        <a:t>CIPOLLE</a:t>
                      </a:r>
                    </a:p>
                  </a:txBody>
                  <a:tcPr marL="9144" marR="9144" marT="9144" marB="9144">
                    <a:solidFill>
                      <a:srgbClr val="D9E1F2"/>
                    </a:solidFill>
                  </a:tcPr>
                </a:tc>
                <a:tc>
                  <a:txBody>
                    <a:bodyPr/>
                    <a:lstStyle/>
                    <a:p>
                      <a:pPr algn="ctr">
                        <a:spcBef>
                          <a:spcPts val="0"/>
                        </a:spcBef>
                        <a:spcAft>
                          <a:spcPts val="0"/>
                        </a:spcAft>
                        <a:defRPr sz="1000">
                          <a:latin typeface="Arial Narrow"/>
                        </a:defRPr>
                      </a:pPr>
                      <a:r>
                        <a:t>TONDE DORATE</a:t>
                      </a:r>
                    </a:p>
                  </a:txBody>
                  <a:tcPr marL="9144" marR="9144" marT="9144" marB="9144">
                    <a:solidFill>
                      <a:srgbClr val="D9E1F2"/>
                    </a:solidFill>
                  </a:tcPr>
                </a:tc>
                <a:tc>
                  <a:txBody>
                    <a:bodyPr/>
                    <a:lstStyle/>
                    <a:p>
                      <a:pPr algn="ctr">
                        <a:spcBef>
                          <a:spcPts val="0"/>
                        </a:spcBef>
                        <a:spcAft>
                          <a:spcPts val="0"/>
                        </a:spcAft>
                        <a:defRPr sz="1000">
                          <a:latin typeface="Arial Narrow"/>
                        </a:defRPr>
                      </a:pPr>
                      <a:r>
                        <a:t>0,95</a:t>
                      </a:r>
                    </a:p>
                  </a:txBody>
                  <a:tcPr marL="9144" marR="9144" marT="9144" marB="9144">
                    <a:solidFill>
                      <a:srgbClr val="D9E1F2"/>
                    </a:solidFill>
                  </a:tcPr>
                </a:tc>
                <a:tc>
                  <a:txBody>
                    <a:bodyPr/>
                    <a:lstStyle/>
                    <a:p>
                      <a:pPr algn="ctr">
                        <a:spcBef>
                          <a:spcPts val="0"/>
                        </a:spcBef>
                        <a:spcAft>
                          <a:spcPts val="0"/>
                        </a:spcAft>
                        <a:defRPr sz="1000">
                          <a:latin typeface="Arial Narrow"/>
                        </a:defRPr>
                      </a:pPr>
                      <a:r>
                        <a:t>0,50</a:t>
                      </a:r>
                    </a:p>
                  </a:txBody>
                  <a:tcPr marL="9144" marR="9144" marT="9144" marB="9144">
                    <a:solidFill>
                      <a:srgbClr val="D9E1F2"/>
                    </a:solidFill>
                  </a:tcPr>
                </a:tc>
                <a:tc>
                  <a:txBody>
                    <a:bodyPr/>
                    <a:lstStyle/>
                    <a:p>
                      <a:pPr algn="ctr">
                        <a:spcBef>
                          <a:spcPts val="0"/>
                        </a:spcBef>
                        <a:spcAft>
                          <a:spcPts val="0"/>
                        </a:spcAft>
                        <a:defRPr sz="1000">
                          <a:latin typeface="Arial Narrow"/>
                        </a:defRPr>
                      </a:pPr>
                      <a:r>
                        <a:t>0,50</a:t>
                      </a:r>
                    </a:p>
                  </a:txBody>
                  <a:tcPr marL="9144" marR="9144" marT="9144" marB="9144">
                    <a:solidFill>
                      <a:srgbClr val="D9E1F2"/>
                    </a:solidFill>
                  </a:tcPr>
                </a:tc>
                <a:tc>
                  <a:txBody>
                    <a:bodyPr/>
                    <a:lstStyle/>
                    <a:p>
                      <a:pPr algn="ctr">
                        <a:spcBef>
                          <a:spcPts val="0"/>
                        </a:spcBef>
                        <a:spcAft>
                          <a:spcPts val="0"/>
                        </a:spcAft>
                        <a:defRPr sz="1000">
                          <a:latin typeface="Arial Narrow"/>
                        </a:defRPr>
                      </a:pPr>
                      <a:r>
                        <a:t>0,55</a:t>
                      </a:r>
                    </a:p>
                  </a:txBody>
                  <a:tcPr marL="9144" marR="9144" marT="9144" marB="9144">
                    <a:solidFill>
                      <a:srgbClr val="D9E1F2"/>
                    </a:solidFill>
                  </a:tcPr>
                </a:tc>
                <a:tc>
                  <a:txBody>
                    <a:bodyPr/>
                    <a:lstStyle/>
                    <a:p>
                      <a:pPr algn="ctr">
                        <a:spcBef>
                          <a:spcPts val="0"/>
                        </a:spcBef>
                        <a:spcAft>
                          <a:spcPts val="0"/>
                        </a:spcAft>
                        <a:defRPr sz="1000">
                          <a:latin typeface="Arial Narrow"/>
                        </a:defRPr>
                      </a:pPr>
                      <a:r>
                        <a:rPr dirty="0"/>
                        <a:t>0,</a:t>
                      </a:r>
                      <a:r>
                        <a:rPr lang="it-IT" dirty="0"/>
                        <a:t>42</a:t>
                      </a:r>
                      <a:endParaRPr dirty="0"/>
                    </a:p>
                  </a:txBody>
                  <a:tcPr marL="9144" marR="9144" marT="9144" marB="9144">
                    <a:solidFill>
                      <a:srgbClr val="D9E1F2"/>
                    </a:solidFill>
                  </a:tcPr>
                </a:tc>
                <a:tc>
                  <a:txBody>
                    <a:bodyPr/>
                    <a:lstStyle/>
                    <a:p>
                      <a:pPr algn="ctr">
                        <a:spcBef>
                          <a:spcPts val="0"/>
                        </a:spcBef>
                        <a:spcAft>
                          <a:spcPts val="0"/>
                        </a:spcAft>
                        <a:defRPr sz="1000" b="1">
                          <a:latin typeface="Arial Narrow"/>
                        </a:defRPr>
                      </a:pPr>
                      <a:r>
                        <a:rPr dirty="0"/>
                        <a:t>0,</a:t>
                      </a:r>
                      <a:r>
                        <a:rPr lang="it-IT" dirty="0"/>
                        <a:t>42</a:t>
                      </a:r>
                      <a:endParaRPr dirty="0"/>
                    </a:p>
                  </a:txBody>
                  <a:tcPr marL="9144" marR="9144" marT="9144" marB="9144">
                    <a:solidFill>
                      <a:srgbClr val="D9E1F2"/>
                    </a:solidFill>
                  </a:tcPr>
                </a:tc>
                <a:tc>
                  <a:txBody>
                    <a:bodyPr/>
                    <a:lstStyle/>
                    <a:p>
                      <a:pPr algn="ctr">
                        <a:spcBef>
                          <a:spcPts val="0"/>
                        </a:spcBef>
                        <a:spcAft>
                          <a:spcPts val="0"/>
                        </a:spcAft>
                        <a:defRPr sz="1000">
                          <a:latin typeface="Arial Narrow"/>
                        </a:defRPr>
                      </a:pPr>
                      <a:r>
                        <a:t>5</a:t>
                      </a:r>
                    </a:p>
                  </a:txBody>
                  <a:tcPr marL="9144" marR="9144" marT="9144" marB="9144">
                    <a:solidFill>
                      <a:srgbClr val="D9E1F2"/>
                    </a:solidFill>
                  </a:tcPr>
                </a:tc>
                <a:tc>
                  <a:txBody>
                    <a:bodyPr/>
                    <a:lstStyle/>
                    <a:p>
                      <a:pPr algn="ctr">
                        <a:spcBef>
                          <a:spcPts val="0"/>
                        </a:spcBef>
                        <a:spcAft>
                          <a:spcPts val="0"/>
                        </a:spcAft>
                        <a:defRPr sz="1000">
                          <a:latin typeface="Arial Narrow"/>
                        </a:defRPr>
                      </a:pPr>
                      <a:r>
                        <a:t>1,70</a:t>
                      </a:r>
                    </a:p>
                  </a:txBody>
                  <a:tcPr marL="9144" marR="9144" marT="9144" marB="9144">
                    <a:solidFill>
                      <a:srgbClr val="D9E1F2"/>
                    </a:solidFill>
                  </a:tcPr>
                </a:tc>
                <a:tc>
                  <a:txBody>
                    <a:bodyPr/>
                    <a:lstStyle/>
                    <a:p>
                      <a:pPr algn="ctr">
                        <a:spcBef>
                          <a:spcPts val="0"/>
                        </a:spcBef>
                        <a:spcAft>
                          <a:spcPts val="0"/>
                        </a:spcAft>
                        <a:defRPr sz="1000">
                          <a:solidFill>
                            <a:srgbClr val="006100"/>
                          </a:solidFill>
                          <a:latin typeface="Arial Narrow"/>
                        </a:defRPr>
                      </a:pPr>
                      <a:r>
                        <a:t>-54,7%</a:t>
                      </a:r>
                    </a:p>
                  </a:txBody>
                  <a:tcPr marL="9144" marR="9144" marT="9144" marB="9144">
                    <a:solidFill>
                      <a:srgbClr val="C6EFCE"/>
                    </a:solidFill>
                  </a:tcPr>
                </a:tc>
                <a:tc>
                  <a:txBody>
                    <a:bodyPr/>
                    <a:lstStyle/>
                    <a:p>
                      <a:pPr algn="ctr">
                        <a:spcBef>
                          <a:spcPts val="0"/>
                        </a:spcBef>
                        <a:spcAft>
                          <a:spcPts val="0"/>
                        </a:spcAft>
                        <a:defRPr sz="1000">
                          <a:latin typeface="Arial Narrow"/>
                        </a:defRPr>
                      </a:pPr>
                      <a:r>
                        <a:rPr lang="it-IT" dirty="0">
                          <a:solidFill>
                            <a:schemeClr val="tx1"/>
                          </a:solidFill>
                        </a:rPr>
                        <a:t>0,0%</a:t>
                      </a:r>
                    </a:p>
                  </a:txBody>
                  <a:tcPr marL="9144" marR="9144" marT="9144" marB="9144">
                    <a:solidFill>
                      <a:srgbClr val="FFFFFF"/>
                    </a:solidFill>
                  </a:tcPr>
                </a:tc>
                <a:extLst>
                  <a:ext uri="{0D108BD9-81ED-4DB2-BD59-A6C34878D82A}">
                    <a16:rowId xmlns:a16="http://schemas.microsoft.com/office/drawing/2014/main" val="10010"/>
                  </a:ext>
                </a:extLst>
              </a:tr>
              <a:tr h="214884">
                <a:tc>
                  <a:txBody>
                    <a:bodyPr/>
                    <a:lstStyle/>
                    <a:p>
                      <a:pPr algn="ctr">
                        <a:spcBef>
                          <a:spcPts val="0"/>
                        </a:spcBef>
                        <a:spcAft>
                          <a:spcPts val="0"/>
                        </a:spcAft>
                        <a:defRPr sz="1000">
                          <a:latin typeface="Arial Narrow"/>
                        </a:defRPr>
                      </a:pPr>
                      <a:r>
                        <a:t>CIPOLLE</a:t>
                      </a:r>
                    </a:p>
                  </a:txBody>
                  <a:tcPr marL="9144" marR="9144" marT="9144" marB="9144">
                    <a:solidFill>
                      <a:srgbClr val="FFFFFF"/>
                    </a:solidFill>
                  </a:tcPr>
                </a:tc>
                <a:tc>
                  <a:txBody>
                    <a:bodyPr/>
                    <a:lstStyle/>
                    <a:p>
                      <a:pPr algn="ctr">
                        <a:spcBef>
                          <a:spcPts val="0"/>
                        </a:spcBef>
                        <a:spcAft>
                          <a:spcPts val="0"/>
                        </a:spcAft>
                        <a:defRPr sz="1000">
                          <a:latin typeface="Arial Narrow"/>
                        </a:defRPr>
                      </a:pPr>
                      <a:r>
                        <a:t>TONDE ROSSE</a:t>
                      </a:r>
                    </a:p>
                  </a:txBody>
                  <a:tcPr marL="9144" marR="9144" marT="9144" marB="9144">
                    <a:solidFill>
                      <a:srgbClr val="FFFFFF"/>
                    </a:solidFill>
                  </a:tcPr>
                </a:tc>
                <a:tc>
                  <a:txBody>
                    <a:bodyPr/>
                    <a:lstStyle/>
                    <a:p>
                      <a:pPr algn="ctr">
                        <a:spcBef>
                          <a:spcPts val="0"/>
                        </a:spcBef>
                        <a:spcAft>
                          <a:spcPts val="0"/>
                        </a:spcAft>
                        <a:defRPr sz="1000">
                          <a:latin typeface="Arial Narrow"/>
                        </a:defRPr>
                      </a:pPr>
                      <a:r>
                        <a:t>1,08</a:t>
                      </a:r>
                    </a:p>
                  </a:txBody>
                  <a:tcPr marL="9144" marR="9144" marT="9144" marB="9144">
                    <a:solidFill>
                      <a:srgbClr val="FFFFFF"/>
                    </a:solidFill>
                  </a:tcPr>
                </a:tc>
                <a:tc>
                  <a:txBody>
                    <a:bodyPr/>
                    <a:lstStyle/>
                    <a:p>
                      <a:pPr algn="ctr">
                        <a:spcBef>
                          <a:spcPts val="0"/>
                        </a:spcBef>
                        <a:spcAft>
                          <a:spcPts val="0"/>
                        </a:spcAft>
                        <a:defRPr sz="1000">
                          <a:latin typeface="Arial Narrow"/>
                        </a:defRPr>
                      </a:pPr>
                      <a:r>
                        <a:t>1,15</a:t>
                      </a:r>
                    </a:p>
                  </a:txBody>
                  <a:tcPr marL="9144" marR="9144" marT="9144" marB="9144">
                    <a:solidFill>
                      <a:srgbClr val="FFFFFF"/>
                    </a:solidFill>
                  </a:tcPr>
                </a:tc>
                <a:tc>
                  <a:txBody>
                    <a:bodyPr/>
                    <a:lstStyle/>
                    <a:p>
                      <a:pPr algn="ctr">
                        <a:spcBef>
                          <a:spcPts val="0"/>
                        </a:spcBef>
                        <a:spcAft>
                          <a:spcPts val="0"/>
                        </a:spcAft>
                        <a:defRPr sz="1000">
                          <a:latin typeface="Arial Narrow"/>
                        </a:defRPr>
                      </a:pPr>
                      <a:r>
                        <a:t>1,20</a:t>
                      </a:r>
                    </a:p>
                  </a:txBody>
                  <a:tcPr marL="9144" marR="9144" marT="9144" marB="9144">
                    <a:solidFill>
                      <a:srgbClr val="FFFFFF"/>
                    </a:solidFill>
                  </a:tcPr>
                </a:tc>
                <a:tc>
                  <a:txBody>
                    <a:bodyPr/>
                    <a:lstStyle/>
                    <a:p>
                      <a:pPr algn="ctr">
                        <a:spcBef>
                          <a:spcPts val="0"/>
                        </a:spcBef>
                        <a:spcAft>
                          <a:spcPts val="0"/>
                        </a:spcAft>
                        <a:defRPr sz="1000">
                          <a:latin typeface="Arial Narrow"/>
                        </a:defRPr>
                      </a:pPr>
                      <a:r>
                        <a:t>1,20</a:t>
                      </a:r>
                    </a:p>
                  </a:txBody>
                  <a:tcPr marL="9144" marR="9144" marT="9144" marB="9144">
                    <a:solidFill>
                      <a:srgbClr val="FFFFFF"/>
                    </a:solidFill>
                  </a:tcPr>
                </a:tc>
                <a:tc>
                  <a:txBody>
                    <a:bodyPr/>
                    <a:lstStyle/>
                    <a:p>
                      <a:pPr algn="ctr">
                        <a:spcBef>
                          <a:spcPts val="0"/>
                        </a:spcBef>
                        <a:spcAft>
                          <a:spcPts val="0"/>
                        </a:spcAft>
                        <a:defRPr sz="1000">
                          <a:latin typeface="Arial Narrow"/>
                        </a:defRPr>
                      </a:pPr>
                      <a:r>
                        <a:t>1,20</a:t>
                      </a:r>
                    </a:p>
                  </a:txBody>
                  <a:tcPr marL="9144" marR="9144" marT="9144" marB="9144">
                    <a:solidFill>
                      <a:srgbClr val="FFFFFF"/>
                    </a:solidFill>
                  </a:tcPr>
                </a:tc>
                <a:tc>
                  <a:txBody>
                    <a:bodyPr/>
                    <a:lstStyle/>
                    <a:p>
                      <a:pPr algn="ctr">
                        <a:spcBef>
                          <a:spcPts val="0"/>
                        </a:spcBef>
                        <a:spcAft>
                          <a:spcPts val="0"/>
                        </a:spcAft>
                        <a:defRPr sz="1000" b="1">
                          <a:latin typeface="Arial Narrow"/>
                        </a:defRPr>
                      </a:pPr>
                      <a:r>
                        <a:t>1,20</a:t>
                      </a:r>
                    </a:p>
                  </a:txBody>
                  <a:tcPr marL="9144" marR="9144" marT="9144" marB="9144">
                    <a:solidFill>
                      <a:srgbClr val="FFFFFF"/>
                    </a:solidFill>
                  </a:tcPr>
                </a:tc>
                <a:tc>
                  <a:txBody>
                    <a:bodyPr/>
                    <a:lstStyle/>
                    <a:p>
                      <a:pPr algn="ctr">
                        <a:spcBef>
                          <a:spcPts val="0"/>
                        </a:spcBef>
                        <a:spcAft>
                          <a:spcPts val="0"/>
                        </a:spcAft>
                        <a:defRPr sz="1000">
                          <a:latin typeface="Arial Narrow"/>
                        </a:defRPr>
                      </a:pPr>
                      <a:r>
                        <a:t>5</a:t>
                      </a:r>
                    </a:p>
                  </a:txBody>
                  <a:tcPr marL="9144" marR="9144" marT="9144" marB="9144">
                    <a:solidFill>
                      <a:srgbClr val="FFFFFF"/>
                    </a:solidFill>
                  </a:tcPr>
                </a:tc>
                <a:tc>
                  <a:txBody>
                    <a:bodyPr/>
                    <a:lstStyle/>
                    <a:p>
                      <a:pPr algn="ctr">
                        <a:spcBef>
                          <a:spcPts val="0"/>
                        </a:spcBef>
                        <a:spcAft>
                          <a:spcPts val="0"/>
                        </a:spcAft>
                        <a:defRPr sz="1000">
                          <a:latin typeface="Arial Narrow"/>
                        </a:defRPr>
                      </a:pPr>
                      <a:r>
                        <a:t>2,40</a:t>
                      </a:r>
                    </a:p>
                  </a:txBody>
                  <a:tcPr marL="9144" marR="9144" marT="9144" marB="9144">
                    <a:solidFill>
                      <a:srgbClr val="FFFFFF"/>
                    </a:solidFill>
                  </a:tcPr>
                </a:tc>
                <a:tc>
                  <a:txBody>
                    <a:bodyPr/>
                    <a:lstStyle/>
                    <a:p>
                      <a:pPr algn="ctr">
                        <a:spcBef>
                          <a:spcPts val="0"/>
                        </a:spcBef>
                        <a:spcAft>
                          <a:spcPts val="0"/>
                        </a:spcAft>
                        <a:defRPr sz="1000">
                          <a:solidFill>
                            <a:srgbClr val="9C5700"/>
                          </a:solidFill>
                          <a:latin typeface="Arial Narrow"/>
                        </a:defRPr>
                      </a:pPr>
                      <a:r>
                        <a:t>11,1%</a:t>
                      </a:r>
                    </a:p>
                  </a:txBody>
                  <a:tcPr marL="9144" marR="9144" marT="9144" marB="9144">
                    <a:solidFill>
                      <a:srgbClr val="FFEB9C"/>
                    </a:solidFill>
                  </a:tcPr>
                </a:tc>
                <a:tc>
                  <a:txBody>
                    <a:bodyPr/>
                    <a:lstStyle/>
                    <a:p>
                      <a:pPr algn="ctr">
                        <a:spcBef>
                          <a:spcPts val="0"/>
                        </a:spcBef>
                        <a:spcAft>
                          <a:spcPts val="0"/>
                        </a:spcAft>
                        <a:defRPr sz="1000">
                          <a:latin typeface="Arial Narrow"/>
                        </a:defRPr>
                      </a:pPr>
                      <a:r>
                        <a:rPr dirty="0"/>
                        <a:t>0,0%</a:t>
                      </a:r>
                    </a:p>
                  </a:txBody>
                  <a:tcPr marL="9144" marR="9144" marT="9144" marB="9144">
                    <a:solidFill>
                      <a:srgbClr val="FFFFFF"/>
                    </a:solidFill>
                  </a:tcPr>
                </a:tc>
                <a:extLst>
                  <a:ext uri="{0D108BD9-81ED-4DB2-BD59-A6C34878D82A}">
                    <a16:rowId xmlns:a16="http://schemas.microsoft.com/office/drawing/2014/main" val="10011"/>
                  </a:ext>
                </a:extLst>
              </a:tr>
              <a:tr h="214884">
                <a:tc>
                  <a:txBody>
                    <a:bodyPr/>
                    <a:lstStyle/>
                    <a:p>
                      <a:pPr algn="ctr">
                        <a:spcBef>
                          <a:spcPts val="0"/>
                        </a:spcBef>
                        <a:spcAft>
                          <a:spcPts val="0"/>
                        </a:spcAft>
                        <a:defRPr sz="1000">
                          <a:latin typeface="Arial Narrow"/>
                        </a:defRPr>
                      </a:pPr>
                      <a:r>
                        <a:t>CIPOLLE</a:t>
                      </a:r>
                    </a:p>
                  </a:txBody>
                  <a:tcPr marL="9144" marR="9144" marT="9144" marB="9144">
                    <a:solidFill>
                      <a:srgbClr val="D9E1F2"/>
                    </a:solidFill>
                  </a:tcPr>
                </a:tc>
                <a:tc>
                  <a:txBody>
                    <a:bodyPr/>
                    <a:lstStyle/>
                    <a:p>
                      <a:pPr algn="ctr">
                        <a:spcBef>
                          <a:spcPts val="0"/>
                        </a:spcBef>
                        <a:spcAft>
                          <a:spcPts val="0"/>
                        </a:spcAft>
                        <a:defRPr sz="1000">
                          <a:latin typeface="Arial Narrow"/>
                        </a:defRPr>
                      </a:pPr>
                      <a:r>
                        <a:t>ROSSE DI TROPEA</a:t>
                      </a:r>
                    </a:p>
                  </a:txBody>
                  <a:tcPr marL="9144" marR="9144" marT="9144" marB="9144">
                    <a:solidFill>
                      <a:srgbClr val="D9E1F2"/>
                    </a:solidFill>
                  </a:tcPr>
                </a:tc>
                <a:tc>
                  <a:txBody>
                    <a:bodyPr/>
                    <a:lstStyle/>
                    <a:p>
                      <a:pPr algn="ctr">
                        <a:spcBef>
                          <a:spcPts val="0"/>
                        </a:spcBef>
                        <a:spcAft>
                          <a:spcPts val="0"/>
                        </a:spcAft>
                        <a:defRPr sz="1000">
                          <a:latin typeface="Arial Narrow"/>
                        </a:defRPr>
                      </a:pPr>
                      <a:r>
                        <a:t>1,80</a:t>
                      </a:r>
                    </a:p>
                  </a:txBody>
                  <a:tcPr marL="9144" marR="9144" marT="9144" marB="9144">
                    <a:solidFill>
                      <a:srgbClr val="D9E1F2"/>
                    </a:solidFill>
                  </a:tcPr>
                </a:tc>
                <a:tc>
                  <a:txBody>
                    <a:bodyPr/>
                    <a:lstStyle/>
                    <a:p>
                      <a:pPr algn="ctr">
                        <a:spcBef>
                          <a:spcPts val="0"/>
                        </a:spcBef>
                        <a:spcAft>
                          <a:spcPts val="0"/>
                        </a:spcAft>
                        <a:defRPr sz="1000">
                          <a:latin typeface="Arial Narrow"/>
                        </a:defRPr>
                      </a:pPr>
                      <a:r>
                        <a:t>1,50</a:t>
                      </a:r>
                    </a:p>
                  </a:txBody>
                  <a:tcPr marL="9144" marR="9144" marT="9144" marB="9144">
                    <a:solidFill>
                      <a:srgbClr val="D9E1F2"/>
                    </a:solidFill>
                  </a:tcPr>
                </a:tc>
                <a:tc>
                  <a:txBody>
                    <a:bodyPr/>
                    <a:lstStyle/>
                    <a:p>
                      <a:pPr algn="ctr">
                        <a:spcBef>
                          <a:spcPts val="0"/>
                        </a:spcBef>
                        <a:spcAft>
                          <a:spcPts val="0"/>
                        </a:spcAft>
                        <a:defRPr sz="1000">
                          <a:latin typeface="Arial Narrow"/>
                        </a:defRPr>
                      </a:pPr>
                      <a:r>
                        <a:t>1,90</a:t>
                      </a:r>
                    </a:p>
                  </a:txBody>
                  <a:tcPr marL="9144" marR="9144" marT="9144" marB="9144">
                    <a:solidFill>
                      <a:srgbClr val="D9E1F2"/>
                    </a:solidFill>
                  </a:tcPr>
                </a:tc>
                <a:tc>
                  <a:txBody>
                    <a:bodyPr/>
                    <a:lstStyle/>
                    <a:p>
                      <a:pPr algn="ctr">
                        <a:spcBef>
                          <a:spcPts val="0"/>
                        </a:spcBef>
                        <a:spcAft>
                          <a:spcPts val="0"/>
                        </a:spcAft>
                        <a:defRPr sz="1000">
                          <a:latin typeface="Arial Narrow"/>
                        </a:defRPr>
                      </a:pPr>
                      <a:r>
                        <a:t>1,80</a:t>
                      </a:r>
                    </a:p>
                  </a:txBody>
                  <a:tcPr marL="9144" marR="9144" marT="9144" marB="9144">
                    <a:solidFill>
                      <a:srgbClr val="D9E1F2"/>
                    </a:solidFill>
                  </a:tcPr>
                </a:tc>
                <a:tc>
                  <a:txBody>
                    <a:bodyPr/>
                    <a:lstStyle/>
                    <a:p>
                      <a:pPr algn="ctr">
                        <a:spcBef>
                          <a:spcPts val="0"/>
                        </a:spcBef>
                        <a:spcAft>
                          <a:spcPts val="0"/>
                        </a:spcAft>
                        <a:defRPr sz="1000">
                          <a:latin typeface="Arial Narrow"/>
                        </a:defRPr>
                      </a:pPr>
                      <a:r>
                        <a:t>2,25</a:t>
                      </a:r>
                    </a:p>
                  </a:txBody>
                  <a:tcPr marL="9144" marR="9144" marT="9144" marB="9144">
                    <a:solidFill>
                      <a:srgbClr val="D9E1F2"/>
                    </a:solidFill>
                  </a:tcPr>
                </a:tc>
                <a:tc>
                  <a:txBody>
                    <a:bodyPr/>
                    <a:lstStyle/>
                    <a:p>
                      <a:pPr algn="ctr">
                        <a:spcBef>
                          <a:spcPts val="0"/>
                        </a:spcBef>
                        <a:spcAft>
                          <a:spcPts val="0"/>
                        </a:spcAft>
                        <a:defRPr sz="1000" b="1">
                          <a:latin typeface="Arial Narrow"/>
                        </a:defRPr>
                      </a:pPr>
                      <a:r>
                        <a:t>2,23</a:t>
                      </a:r>
                    </a:p>
                  </a:txBody>
                  <a:tcPr marL="9144" marR="9144" marT="9144" marB="9144">
                    <a:solidFill>
                      <a:srgbClr val="D9E1F2"/>
                    </a:solidFill>
                  </a:tcPr>
                </a:tc>
                <a:tc>
                  <a:txBody>
                    <a:bodyPr/>
                    <a:lstStyle/>
                    <a:p>
                      <a:pPr algn="ctr">
                        <a:spcBef>
                          <a:spcPts val="0"/>
                        </a:spcBef>
                        <a:spcAft>
                          <a:spcPts val="0"/>
                        </a:spcAft>
                        <a:defRPr sz="1000">
                          <a:latin typeface="Arial Narrow"/>
                        </a:defRPr>
                      </a:pPr>
                      <a:r>
                        <a:rPr lang="it-IT" dirty="0"/>
                        <a:t>4</a:t>
                      </a:r>
                      <a:endParaRPr dirty="0"/>
                    </a:p>
                  </a:txBody>
                  <a:tcPr marL="9144" marR="9144" marT="9144" marB="9144">
                    <a:solidFill>
                      <a:srgbClr val="D9E1F2"/>
                    </a:solidFill>
                  </a:tcPr>
                </a:tc>
                <a:tc>
                  <a:txBody>
                    <a:bodyPr/>
                    <a:lstStyle/>
                    <a:p>
                      <a:pPr algn="ctr">
                        <a:spcBef>
                          <a:spcPts val="0"/>
                        </a:spcBef>
                        <a:spcAft>
                          <a:spcPts val="0"/>
                        </a:spcAft>
                        <a:defRPr sz="1000">
                          <a:latin typeface="Arial Narrow"/>
                        </a:defRPr>
                      </a:pPr>
                      <a:r>
                        <a:t>2,75</a:t>
                      </a:r>
                    </a:p>
                  </a:txBody>
                  <a:tcPr marL="9144" marR="9144" marT="9144" marB="9144">
                    <a:solidFill>
                      <a:srgbClr val="D9E1F2"/>
                    </a:solidFill>
                  </a:tcPr>
                </a:tc>
                <a:tc>
                  <a:txBody>
                    <a:bodyPr/>
                    <a:lstStyle/>
                    <a:p>
                      <a:pPr algn="ctr">
                        <a:spcBef>
                          <a:spcPts val="0"/>
                        </a:spcBef>
                        <a:spcAft>
                          <a:spcPts val="0"/>
                        </a:spcAft>
                        <a:defRPr sz="1000">
                          <a:solidFill>
                            <a:srgbClr val="9C5700"/>
                          </a:solidFill>
                          <a:latin typeface="Arial Narrow"/>
                        </a:defRPr>
                      </a:pPr>
                      <a:r>
                        <a:t>23,9%</a:t>
                      </a:r>
                    </a:p>
                  </a:txBody>
                  <a:tcPr marL="9144" marR="9144" marT="9144" marB="9144">
                    <a:solidFill>
                      <a:srgbClr val="FFEB9C"/>
                    </a:solidFill>
                  </a:tcPr>
                </a:tc>
                <a:tc>
                  <a:txBody>
                    <a:bodyPr/>
                    <a:lstStyle/>
                    <a:p>
                      <a:pPr algn="ctr">
                        <a:spcBef>
                          <a:spcPts val="0"/>
                        </a:spcBef>
                        <a:spcAft>
                          <a:spcPts val="0"/>
                        </a:spcAft>
                        <a:defRPr sz="1000">
                          <a:solidFill>
                            <a:srgbClr val="006100"/>
                          </a:solidFill>
                          <a:latin typeface="Arial Narrow"/>
                        </a:defRPr>
                      </a:pPr>
                      <a:r>
                        <a:rPr dirty="0"/>
                        <a:t>-0,9%</a:t>
                      </a:r>
                    </a:p>
                  </a:txBody>
                  <a:tcPr marL="9144" marR="9144" marT="9144" marB="9144">
                    <a:solidFill>
                      <a:srgbClr val="C6EFCE"/>
                    </a:solidFill>
                  </a:tcPr>
                </a:tc>
                <a:extLst>
                  <a:ext uri="{0D108BD9-81ED-4DB2-BD59-A6C34878D82A}">
                    <a16:rowId xmlns:a16="http://schemas.microsoft.com/office/drawing/2014/main" val="10012"/>
                  </a:ext>
                </a:extLst>
              </a:tr>
              <a:tr h="214884">
                <a:tc>
                  <a:txBody>
                    <a:bodyPr/>
                    <a:lstStyle/>
                    <a:p>
                      <a:pPr algn="ctr">
                        <a:spcBef>
                          <a:spcPts val="0"/>
                        </a:spcBef>
                        <a:spcAft>
                          <a:spcPts val="0"/>
                        </a:spcAft>
                        <a:defRPr sz="1000">
                          <a:latin typeface="Arial Narrow"/>
                        </a:defRPr>
                      </a:pPr>
                      <a:r>
                        <a:t>ZUCCHINE</a:t>
                      </a:r>
                    </a:p>
                  </a:txBody>
                  <a:tcPr marL="9144" marR="9144" marT="9144" marB="9144">
                    <a:solidFill>
                      <a:srgbClr val="FFFFFF"/>
                    </a:solidFill>
                  </a:tcPr>
                </a:tc>
                <a:tc>
                  <a:txBody>
                    <a:bodyPr/>
                    <a:lstStyle/>
                    <a:p>
                      <a:pPr algn="ctr">
                        <a:spcBef>
                          <a:spcPts val="0"/>
                        </a:spcBef>
                        <a:spcAft>
                          <a:spcPts val="0"/>
                        </a:spcAft>
                        <a:defRPr sz="1000">
                          <a:latin typeface="Arial Narrow"/>
                        </a:defRPr>
                      </a:pPr>
                      <a:r>
                        <a:t>SCURE LUNGHE</a:t>
                      </a:r>
                    </a:p>
                  </a:txBody>
                  <a:tcPr marL="9144" marR="9144" marT="9144" marB="9144">
                    <a:solidFill>
                      <a:srgbClr val="FFFFFF"/>
                    </a:solidFill>
                  </a:tcPr>
                </a:tc>
                <a:tc>
                  <a:txBody>
                    <a:bodyPr/>
                    <a:lstStyle/>
                    <a:p>
                      <a:pPr algn="ctr">
                        <a:spcBef>
                          <a:spcPts val="0"/>
                        </a:spcBef>
                        <a:spcAft>
                          <a:spcPts val="0"/>
                        </a:spcAft>
                        <a:defRPr sz="1000">
                          <a:latin typeface="Arial Narrow"/>
                        </a:defRPr>
                      </a:pPr>
                      <a:r>
                        <a:t>1,35</a:t>
                      </a:r>
                    </a:p>
                  </a:txBody>
                  <a:tcPr marL="9144" marR="9144" marT="9144" marB="9144">
                    <a:solidFill>
                      <a:srgbClr val="FFFFFF"/>
                    </a:solidFill>
                  </a:tcPr>
                </a:tc>
                <a:tc>
                  <a:txBody>
                    <a:bodyPr/>
                    <a:lstStyle/>
                    <a:p>
                      <a:pPr algn="ctr">
                        <a:spcBef>
                          <a:spcPts val="0"/>
                        </a:spcBef>
                        <a:spcAft>
                          <a:spcPts val="0"/>
                        </a:spcAft>
                        <a:defRPr sz="1000">
                          <a:latin typeface="Arial Narrow"/>
                        </a:defRPr>
                      </a:pPr>
                      <a:r>
                        <a:t>0,97</a:t>
                      </a:r>
                    </a:p>
                  </a:txBody>
                  <a:tcPr marL="9144" marR="9144" marT="9144" marB="9144">
                    <a:solidFill>
                      <a:srgbClr val="FFFFFF"/>
                    </a:solidFill>
                  </a:tcPr>
                </a:tc>
                <a:tc>
                  <a:txBody>
                    <a:bodyPr/>
                    <a:lstStyle/>
                    <a:p>
                      <a:pPr algn="ctr">
                        <a:spcBef>
                          <a:spcPts val="0"/>
                        </a:spcBef>
                        <a:spcAft>
                          <a:spcPts val="0"/>
                        </a:spcAft>
                        <a:defRPr sz="1000">
                          <a:latin typeface="Arial Narrow"/>
                        </a:defRPr>
                      </a:pPr>
                      <a:r>
                        <a:t>1,03</a:t>
                      </a:r>
                    </a:p>
                  </a:txBody>
                  <a:tcPr marL="9144" marR="9144" marT="9144" marB="9144">
                    <a:solidFill>
                      <a:srgbClr val="FFFFFF"/>
                    </a:solidFill>
                  </a:tcPr>
                </a:tc>
                <a:tc>
                  <a:txBody>
                    <a:bodyPr/>
                    <a:lstStyle/>
                    <a:p>
                      <a:pPr algn="ctr">
                        <a:spcBef>
                          <a:spcPts val="0"/>
                        </a:spcBef>
                        <a:spcAft>
                          <a:spcPts val="0"/>
                        </a:spcAft>
                        <a:defRPr sz="1000">
                          <a:latin typeface="Arial Narrow"/>
                        </a:defRPr>
                      </a:pPr>
                      <a:r>
                        <a:t>1,27</a:t>
                      </a:r>
                    </a:p>
                  </a:txBody>
                  <a:tcPr marL="9144" marR="9144" marT="9144" marB="9144">
                    <a:solidFill>
                      <a:srgbClr val="FFFFFF"/>
                    </a:solidFill>
                  </a:tcPr>
                </a:tc>
                <a:tc>
                  <a:txBody>
                    <a:bodyPr/>
                    <a:lstStyle/>
                    <a:p>
                      <a:pPr algn="ctr">
                        <a:spcBef>
                          <a:spcPts val="0"/>
                        </a:spcBef>
                        <a:spcAft>
                          <a:spcPts val="0"/>
                        </a:spcAft>
                        <a:defRPr sz="1000">
                          <a:latin typeface="Arial Narrow"/>
                        </a:defRPr>
                      </a:pPr>
                      <a:r>
                        <a:t>1,69</a:t>
                      </a:r>
                    </a:p>
                  </a:txBody>
                  <a:tcPr marL="9144" marR="9144" marT="9144" marB="9144">
                    <a:solidFill>
                      <a:srgbClr val="FFFFFF"/>
                    </a:solidFill>
                  </a:tcPr>
                </a:tc>
                <a:tc>
                  <a:txBody>
                    <a:bodyPr/>
                    <a:lstStyle/>
                    <a:p>
                      <a:pPr algn="ctr">
                        <a:spcBef>
                          <a:spcPts val="0"/>
                        </a:spcBef>
                        <a:spcAft>
                          <a:spcPts val="0"/>
                        </a:spcAft>
                        <a:defRPr sz="1000" b="1">
                          <a:latin typeface="Arial Narrow"/>
                        </a:defRPr>
                      </a:pPr>
                      <a:r>
                        <a:t>2,47</a:t>
                      </a:r>
                    </a:p>
                  </a:txBody>
                  <a:tcPr marL="9144" marR="9144" marT="9144" marB="9144">
                    <a:solidFill>
                      <a:srgbClr val="FFFFFF"/>
                    </a:solidFill>
                  </a:tcPr>
                </a:tc>
                <a:tc>
                  <a:txBody>
                    <a:bodyPr/>
                    <a:lstStyle/>
                    <a:p>
                      <a:pPr algn="ctr">
                        <a:spcBef>
                          <a:spcPts val="0"/>
                        </a:spcBef>
                        <a:spcAft>
                          <a:spcPts val="0"/>
                        </a:spcAft>
                        <a:defRPr sz="1000">
                          <a:latin typeface="Arial Narrow"/>
                        </a:defRPr>
                      </a:pPr>
                      <a:r>
                        <a:t>16</a:t>
                      </a:r>
                    </a:p>
                  </a:txBody>
                  <a:tcPr marL="9144" marR="9144" marT="9144" marB="9144">
                    <a:solidFill>
                      <a:srgbClr val="FFFFFF"/>
                    </a:solidFill>
                  </a:tcPr>
                </a:tc>
                <a:tc>
                  <a:txBody>
                    <a:bodyPr/>
                    <a:lstStyle/>
                    <a:p>
                      <a:pPr algn="ctr">
                        <a:spcBef>
                          <a:spcPts val="0"/>
                        </a:spcBef>
                        <a:spcAft>
                          <a:spcPts val="0"/>
                        </a:spcAft>
                        <a:defRPr sz="1000">
                          <a:latin typeface="Arial Narrow"/>
                        </a:defRPr>
                      </a:pPr>
                      <a:r>
                        <a:t>2,47</a:t>
                      </a:r>
                    </a:p>
                  </a:txBody>
                  <a:tcPr marL="9144" marR="9144" marT="9144" marB="9144">
                    <a:solidFill>
                      <a:srgbClr val="FFFFFF"/>
                    </a:solidFill>
                  </a:tcPr>
                </a:tc>
                <a:tc>
                  <a:txBody>
                    <a:bodyPr/>
                    <a:lstStyle/>
                    <a:p>
                      <a:pPr algn="ctr">
                        <a:spcBef>
                          <a:spcPts val="0"/>
                        </a:spcBef>
                        <a:spcAft>
                          <a:spcPts val="0"/>
                        </a:spcAft>
                        <a:defRPr sz="1000">
                          <a:solidFill>
                            <a:srgbClr val="9C5700"/>
                          </a:solidFill>
                          <a:latin typeface="Arial Narrow"/>
                        </a:defRPr>
                      </a:pPr>
                      <a:r>
                        <a:t>82,7%</a:t>
                      </a:r>
                    </a:p>
                  </a:txBody>
                  <a:tcPr marL="9144" marR="9144" marT="9144" marB="9144">
                    <a:solidFill>
                      <a:srgbClr val="FFEB9C"/>
                    </a:solidFill>
                  </a:tcPr>
                </a:tc>
                <a:tc>
                  <a:txBody>
                    <a:bodyPr/>
                    <a:lstStyle/>
                    <a:p>
                      <a:pPr algn="ctr">
                        <a:spcBef>
                          <a:spcPts val="0"/>
                        </a:spcBef>
                        <a:spcAft>
                          <a:spcPts val="0"/>
                        </a:spcAft>
                        <a:defRPr sz="1000">
                          <a:solidFill>
                            <a:srgbClr val="9C5700"/>
                          </a:solidFill>
                          <a:latin typeface="Arial Narrow"/>
                        </a:defRPr>
                      </a:pPr>
                      <a:r>
                        <a:t>45,7%</a:t>
                      </a:r>
                    </a:p>
                  </a:txBody>
                  <a:tcPr marL="9144" marR="9144" marT="9144" marB="9144">
                    <a:solidFill>
                      <a:srgbClr val="FFEB9C"/>
                    </a:solidFill>
                  </a:tcPr>
                </a:tc>
                <a:extLst>
                  <a:ext uri="{0D108BD9-81ED-4DB2-BD59-A6C34878D82A}">
                    <a16:rowId xmlns:a16="http://schemas.microsoft.com/office/drawing/2014/main" val="10013"/>
                  </a:ext>
                </a:extLst>
              </a:tr>
              <a:tr h="214884">
                <a:tc>
                  <a:txBody>
                    <a:bodyPr/>
                    <a:lstStyle/>
                    <a:p>
                      <a:pPr algn="ctr">
                        <a:spcBef>
                          <a:spcPts val="0"/>
                        </a:spcBef>
                        <a:spcAft>
                          <a:spcPts val="0"/>
                        </a:spcAft>
                        <a:defRPr sz="1000">
                          <a:latin typeface="Arial Narrow"/>
                        </a:defRPr>
                      </a:pPr>
                      <a:r>
                        <a:t>ZUCCHINE</a:t>
                      </a:r>
                    </a:p>
                  </a:txBody>
                  <a:tcPr marL="9144" marR="9144" marT="9144" marB="9144">
                    <a:solidFill>
                      <a:srgbClr val="D9E1F2"/>
                    </a:solidFill>
                  </a:tcPr>
                </a:tc>
                <a:tc>
                  <a:txBody>
                    <a:bodyPr/>
                    <a:lstStyle/>
                    <a:p>
                      <a:pPr algn="ctr">
                        <a:spcBef>
                          <a:spcPts val="0"/>
                        </a:spcBef>
                        <a:spcAft>
                          <a:spcPts val="0"/>
                        </a:spcAft>
                        <a:defRPr sz="1000">
                          <a:latin typeface="Arial Narrow"/>
                        </a:defRPr>
                      </a:pPr>
                      <a:r>
                        <a:t>CHIARE LUNGHE</a:t>
                      </a:r>
                    </a:p>
                  </a:txBody>
                  <a:tcPr marL="9144" marR="9144" marT="9144" marB="9144">
                    <a:solidFill>
                      <a:srgbClr val="D9E1F2"/>
                    </a:solidFill>
                  </a:tcPr>
                </a:tc>
                <a:tc>
                  <a:txBody>
                    <a:bodyPr/>
                    <a:lstStyle/>
                    <a:p>
                      <a:pPr algn="ctr">
                        <a:spcBef>
                          <a:spcPts val="0"/>
                        </a:spcBef>
                        <a:spcAft>
                          <a:spcPts val="0"/>
                        </a:spcAft>
                        <a:defRPr sz="1000">
                          <a:latin typeface="Arial Narrow"/>
                        </a:defRPr>
                      </a:pPr>
                      <a:r>
                        <a:t>1,90</a:t>
                      </a:r>
                    </a:p>
                  </a:txBody>
                  <a:tcPr marL="9144" marR="9144" marT="9144" marB="9144">
                    <a:solidFill>
                      <a:srgbClr val="D9E1F2"/>
                    </a:solidFill>
                  </a:tcPr>
                </a:tc>
                <a:tc>
                  <a:txBody>
                    <a:bodyPr/>
                    <a:lstStyle/>
                    <a:p>
                      <a:pPr algn="ctr">
                        <a:spcBef>
                          <a:spcPts val="0"/>
                        </a:spcBef>
                        <a:spcAft>
                          <a:spcPts val="0"/>
                        </a:spcAft>
                        <a:defRPr sz="1000">
                          <a:latin typeface="Arial Narrow"/>
                        </a:defRPr>
                      </a:pPr>
                      <a:r>
                        <a:t>0,80</a:t>
                      </a:r>
                    </a:p>
                  </a:txBody>
                  <a:tcPr marL="9144" marR="9144" marT="9144" marB="9144">
                    <a:solidFill>
                      <a:srgbClr val="D9E1F2"/>
                    </a:solidFill>
                  </a:tcPr>
                </a:tc>
                <a:tc>
                  <a:txBody>
                    <a:bodyPr/>
                    <a:lstStyle/>
                    <a:p>
                      <a:pPr algn="ctr">
                        <a:spcBef>
                          <a:spcPts val="0"/>
                        </a:spcBef>
                        <a:spcAft>
                          <a:spcPts val="0"/>
                        </a:spcAft>
                        <a:defRPr sz="1000">
                          <a:latin typeface="Arial Narrow"/>
                        </a:defRPr>
                      </a:pPr>
                      <a:r>
                        <a:t>1,30</a:t>
                      </a:r>
                    </a:p>
                  </a:txBody>
                  <a:tcPr marL="9144" marR="9144" marT="9144" marB="9144">
                    <a:solidFill>
                      <a:srgbClr val="D9E1F2"/>
                    </a:solidFill>
                  </a:tcPr>
                </a:tc>
                <a:tc>
                  <a:txBody>
                    <a:bodyPr/>
                    <a:lstStyle/>
                    <a:p>
                      <a:pPr algn="ctr">
                        <a:spcBef>
                          <a:spcPts val="0"/>
                        </a:spcBef>
                        <a:spcAft>
                          <a:spcPts val="0"/>
                        </a:spcAft>
                        <a:defRPr sz="1000">
                          <a:latin typeface="Arial Narrow"/>
                        </a:defRPr>
                      </a:pPr>
                      <a:r>
                        <a:t>1,40</a:t>
                      </a:r>
                    </a:p>
                  </a:txBody>
                  <a:tcPr marL="9144" marR="9144" marT="9144" marB="9144">
                    <a:solidFill>
                      <a:srgbClr val="D9E1F2"/>
                    </a:solidFill>
                  </a:tcPr>
                </a:tc>
                <a:tc>
                  <a:txBody>
                    <a:bodyPr/>
                    <a:lstStyle/>
                    <a:p>
                      <a:pPr algn="ctr">
                        <a:spcBef>
                          <a:spcPts val="0"/>
                        </a:spcBef>
                        <a:spcAft>
                          <a:spcPts val="0"/>
                        </a:spcAft>
                        <a:defRPr sz="1000">
                          <a:latin typeface="Arial Narrow"/>
                        </a:defRPr>
                      </a:pPr>
                      <a:r>
                        <a:t>1,30</a:t>
                      </a:r>
                    </a:p>
                  </a:txBody>
                  <a:tcPr marL="9144" marR="9144" marT="9144" marB="9144">
                    <a:solidFill>
                      <a:srgbClr val="D9E1F2"/>
                    </a:solidFill>
                  </a:tcPr>
                </a:tc>
                <a:tc>
                  <a:txBody>
                    <a:bodyPr/>
                    <a:lstStyle/>
                    <a:p>
                      <a:pPr algn="ctr">
                        <a:spcBef>
                          <a:spcPts val="0"/>
                        </a:spcBef>
                        <a:spcAft>
                          <a:spcPts val="0"/>
                        </a:spcAft>
                        <a:defRPr sz="1000" b="1">
                          <a:latin typeface="Arial Narrow"/>
                        </a:defRPr>
                      </a:pPr>
                      <a:r>
                        <a:t>2,50</a:t>
                      </a:r>
                    </a:p>
                  </a:txBody>
                  <a:tcPr marL="9144" marR="9144" marT="9144" marB="9144">
                    <a:solidFill>
                      <a:srgbClr val="D9E1F2"/>
                    </a:solidFill>
                  </a:tcPr>
                </a:tc>
                <a:tc>
                  <a:txBody>
                    <a:bodyPr/>
                    <a:lstStyle/>
                    <a:p>
                      <a:pPr algn="ctr">
                        <a:spcBef>
                          <a:spcPts val="0"/>
                        </a:spcBef>
                        <a:spcAft>
                          <a:spcPts val="0"/>
                        </a:spcAft>
                        <a:defRPr sz="1000">
                          <a:latin typeface="Arial Narrow"/>
                        </a:defRPr>
                      </a:pPr>
                      <a:r>
                        <a:t>5</a:t>
                      </a:r>
                    </a:p>
                  </a:txBody>
                  <a:tcPr marL="9144" marR="9144" marT="9144" marB="9144">
                    <a:solidFill>
                      <a:srgbClr val="D9E1F2"/>
                    </a:solidFill>
                  </a:tcPr>
                </a:tc>
                <a:tc>
                  <a:txBody>
                    <a:bodyPr/>
                    <a:lstStyle/>
                    <a:p>
                      <a:pPr algn="ctr">
                        <a:spcBef>
                          <a:spcPts val="0"/>
                        </a:spcBef>
                        <a:spcAft>
                          <a:spcPts val="0"/>
                        </a:spcAft>
                        <a:defRPr sz="1000">
                          <a:latin typeface="Arial Narrow"/>
                        </a:defRPr>
                      </a:pPr>
                      <a:r>
                        <a:t>3,90</a:t>
                      </a:r>
                    </a:p>
                  </a:txBody>
                  <a:tcPr marL="9144" marR="9144" marT="9144" marB="9144">
                    <a:solidFill>
                      <a:srgbClr val="D9E1F2"/>
                    </a:solidFill>
                  </a:tcPr>
                </a:tc>
                <a:tc>
                  <a:txBody>
                    <a:bodyPr/>
                    <a:lstStyle/>
                    <a:p>
                      <a:pPr algn="ctr">
                        <a:spcBef>
                          <a:spcPts val="0"/>
                        </a:spcBef>
                        <a:spcAft>
                          <a:spcPts val="0"/>
                        </a:spcAft>
                        <a:defRPr sz="1000">
                          <a:solidFill>
                            <a:srgbClr val="9C5700"/>
                          </a:solidFill>
                          <a:latin typeface="Arial Narrow"/>
                        </a:defRPr>
                      </a:pPr>
                      <a:r>
                        <a:t>31,6%</a:t>
                      </a:r>
                    </a:p>
                  </a:txBody>
                  <a:tcPr marL="9144" marR="9144" marT="9144" marB="9144">
                    <a:solidFill>
                      <a:srgbClr val="FFEB9C"/>
                    </a:solidFill>
                  </a:tcPr>
                </a:tc>
                <a:tc>
                  <a:txBody>
                    <a:bodyPr/>
                    <a:lstStyle/>
                    <a:p>
                      <a:pPr algn="ctr">
                        <a:spcBef>
                          <a:spcPts val="0"/>
                        </a:spcBef>
                        <a:spcAft>
                          <a:spcPts val="0"/>
                        </a:spcAft>
                        <a:defRPr sz="1000">
                          <a:solidFill>
                            <a:srgbClr val="9C5700"/>
                          </a:solidFill>
                          <a:latin typeface="Arial Narrow"/>
                        </a:defRPr>
                      </a:pPr>
                      <a:r>
                        <a:t>92,3%</a:t>
                      </a:r>
                    </a:p>
                  </a:txBody>
                  <a:tcPr marL="9144" marR="9144" marT="9144" marB="9144">
                    <a:solidFill>
                      <a:srgbClr val="FFEB9C"/>
                    </a:solidFill>
                  </a:tcPr>
                </a:tc>
                <a:extLst>
                  <a:ext uri="{0D108BD9-81ED-4DB2-BD59-A6C34878D82A}">
                    <a16:rowId xmlns:a16="http://schemas.microsoft.com/office/drawing/2014/main" val="10014"/>
                  </a:ext>
                </a:extLst>
              </a:tr>
              <a:tr h="214884">
                <a:tc>
                  <a:txBody>
                    <a:bodyPr/>
                    <a:lstStyle/>
                    <a:p>
                      <a:pPr algn="ctr">
                        <a:spcBef>
                          <a:spcPts val="0"/>
                        </a:spcBef>
                        <a:spcAft>
                          <a:spcPts val="0"/>
                        </a:spcAft>
                        <a:defRPr sz="1000">
                          <a:latin typeface="Arial Narrow"/>
                        </a:defRPr>
                      </a:pPr>
                      <a:r>
                        <a:t>ZUCCHINE</a:t>
                      </a:r>
                    </a:p>
                  </a:txBody>
                  <a:tcPr marL="9144" marR="9144" marT="9144" marB="9144">
                    <a:solidFill>
                      <a:srgbClr val="FFFFFF"/>
                    </a:solidFill>
                  </a:tcPr>
                </a:tc>
                <a:tc>
                  <a:txBody>
                    <a:bodyPr/>
                    <a:lstStyle/>
                    <a:p>
                      <a:pPr algn="ctr">
                        <a:spcBef>
                          <a:spcPts val="0"/>
                        </a:spcBef>
                        <a:spcAft>
                          <a:spcPts val="0"/>
                        </a:spcAft>
                        <a:defRPr sz="1000">
                          <a:latin typeface="Arial Narrow"/>
                        </a:defRPr>
                      </a:pPr>
                      <a:r>
                        <a:t>TONDE</a:t>
                      </a:r>
                    </a:p>
                  </a:txBody>
                  <a:tcPr marL="9144" marR="9144" marT="9144" marB="9144">
                    <a:solidFill>
                      <a:srgbClr val="FFFFFF"/>
                    </a:solidFill>
                  </a:tcPr>
                </a:tc>
                <a:tc>
                  <a:txBody>
                    <a:bodyPr/>
                    <a:lstStyle/>
                    <a:p>
                      <a:pPr algn="ctr">
                        <a:spcBef>
                          <a:spcPts val="0"/>
                        </a:spcBef>
                        <a:spcAft>
                          <a:spcPts val="0"/>
                        </a:spcAft>
                        <a:defRPr sz="1000">
                          <a:latin typeface="Arial Narrow"/>
                        </a:defRPr>
                      </a:pPr>
                      <a:r>
                        <a:t>1,00</a:t>
                      </a:r>
                    </a:p>
                  </a:txBody>
                  <a:tcPr marL="9144" marR="9144" marT="9144" marB="9144">
                    <a:solidFill>
                      <a:srgbClr val="FFFFFF"/>
                    </a:solidFill>
                  </a:tcPr>
                </a:tc>
                <a:tc>
                  <a:txBody>
                    <a:bodyPr/>
                    <a:lstStyle/>
                    <a:p>
                      <a:pPr algn="ctr">
                        <a:spcBef>
                          <a:spcPts val="0"/>
                        </a:spcBef>
                        <a:spcAft>
                          <a:spcPts val="0"/>
                        </a:spcAft>
                        <a:defRPr sz="1000">
                          <a:latin typeface="Arial Narrow"/>
                        </a:defRPr>
                      </a:pPr>
                      <a:r>
                        <a:t>1,35</a:t>
                      </a: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b="1">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r>
                        <a:t>0</a:t>
                      </a:r>
                    </a:p>
                  </a:txBody>
                  <a:tcPr marL="9144" marR="9144" marT="9144" marB="9144">
                    <a:solidFill>
                      <a:srgbClr val="FFFFFF"/>
                    </a:solidFill>
                  </a:tcPr>
                </a:tc>
                <a:tc>
                  <a:txBody>
                    <a:bodyPr/>
                    <a:lstStyle/>
                    <a:p>
                      <a:pPr algn="ctr">
                        <a:spcBef>
                          <a:spcPts val="0"/>
                        </a:spcBef>
                        <a:spcAft>
                          <a:spcPts val="0"/>
                        </a:spcAft>
                        <a:defRPr sz="1000">
                          <a:latin typeface="Arial Narrow"/>
                        </a:defRPr>
                      </a:pPr>
                      <a:endParaRPr dirty="0"/>
                    </a:p>
                  </a:txBody>
                  <a:tcPr marL="9144" marR="9144" marT="9144" marB="9144">
                    <a:solidFill>
                      <a:srgbClr val="FFFFFF"/>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extLst>
                  <a:ext uri="{0D108BD9-81ED-4DB2-BD59-A6C34878D82A}">
                    <a16:rowId xmlns:a16="http://schemas.microsoft.com/office/drawing/2014/main" val="10015"/>
                  </a:ext>
                </a:extLst>
              </a:tr>
              <a:tr h="214884">
                <a:tc>
                  <a:txBody>
                    <a:bodyPr/>
                    <a:lstStyle/>
                    <a:p>
                      <a:pPr algn="ctr">
                        <a:spcBef>
                          <a:spcPts val="0"/>
                        </a:spcBef>
                        <a:spcAft>
                          <a:spcPts val="0"/>
                        </a:spcAft>
                        <a:defRPr sz="1000">
                          <a:latin typeface="Arial Narrow"/>
                        </a:defRPr>
                      </a:pPr>
                      <a:r>
                        <a:t>MELANZANE</a:t>
                      </a:r>
                    </a:p>
                  </a:txBody>
                  <a:tcPr marL="9144" marR="9144" marT="9144" marB="9144">
                    <a:solidFill>
                      <a:srgbClr val="D9E1F2"/>
                    </a:solidFill>
                  </a:tcPr>
                </a:tc>
                <a:tc>
                  <a:txBody>
                    <a:bodyPr/>
                    <a:lstStyle/>
                    <a:p>
                      <a:pPr algn="ctr">
                        <a:spcBef>
                          <a:spcPts val="0"/>
                        </a:spcBef>
                        <a:spcAft>
                          <a:spcPts val="0"/>
                        </a:spcAft>
                        <a:defRPr sz="1000">
                          <a:latin typeface="Arial Narrow"/>
                        </a:defRPr>
                      </a:pPr>
                      <a:r>
                        <a:t>-</a:t>
                      </a:r>
                    </a:p>
                  </a:txBody>
                  <a:tcPr marL="9144" marR="9144" marT="9144" marB="9144">
                    <a:solidFill>
                      <a:srgbClr val="D9E1F2"/>
                    </a:solidFill>
                  </a:tcPr>
                </a:tc>
                <a:tc>
                  <a:txBody>
                    <a:bodyPr/>
                    <a:lstStyle/>
                    <a:p>
                      <a:pPr algn="ctr">
                        <a:spcBef>
                          <a:spcPts val="0"/>
                        </a:spcBef>
                        <a:spcAft>
                          <a:spcPts val="0"/>
                        </a:spcAft>
                        <a:defRPr sz="1000">
                          <a:latin typeface="Arial Narrow"/>
                        </a:defRPr>
                      </a:pPr>
                      <a:r>
                        <a:t>1,25</a:t>
                      </a:r>
                    </a:p>
                  </a:txBody>
                  <a:tcPr marL="9144" marR="9144" marT="9144" marB="9144">
                    <a:solidFill>
                      <a:srgbClr val="D9E1F2"/>
                    </a:solidFill>
                  </a:tcPr>
                </a:tc>
                <a:tc>
                  <a:txBody>
                    <a:bodyPr/>
                    <a:lstStyle/>
                    <a:p>
                      <a:pPr algn="ctr">
                        <a:spcBef>
                          <a:spcPts val="0"/>
                        </a:spcBef>
                        <a:spcAft>
                          <a:spcPts val="0"/>
                        </a:spcAft>
                        <a:defRPr sz="1000">
                          <a:latin typeface="Arial Narrow"/>
                        </a:defRPr>
                      </a:pPr>
                      <a:r>
                        <a:t>1,00</a:t>
                      </a:r>
                    </a:p>
                  </a:txBody>
                  <a:tcPr marL="9144" marR="9144" marT="9144" marB="9144">
                    <a:solidFill>
                      <a:srgbClr val="D9E1F2"/>
                    </a:solidFill>
                  </a:tcPr>
                </a:tc>
                <a:tc>
                  <a:txBody>
                    <a:bodyPr/>
                    <a:lstStyle/>
                    <a:p>
                      <a:pPr algn="ctr">
                        <a:spcBef>
                          <a:spcPts val="0"/>
                        </a:spcBef>
                        <a:spcAft>
                          <a:spcPts val="0"/>
                        </a:spcAft>
                        <a:defRPr sz="1000">
                          <a:latin typeface="Arial Narrow"/>
                        </a:defRPr>
                      </a:pPr>
                      <a:r>
                        <a:t>1,00</a:t>
                      </a:r>
                    </a:p>
                  </a:txBody>
                  <a:tcPr marL="9144" marR="9144" marT="9144" marB="9144">
                    <a:solidFill>
                      <a:srgbClr val="D9E1F2"/>
                    </a:solidFill>
                  </a:tcPr>
                </a:tc>
                <a:tc>
                  <a:txBody>
                    <a:bodyPr/>
                    <a:lstStyle/>
                    <a:p>
                      <a:pPr algn="ctr">
                        <a:spcBef>
                          <a:spcPts val="0"/>
                        </a:spcBef>
                        <a:spcAft>
                          <a:spcPts val="0"/>
                        </a:spcAft>
                        <a:defRPr sz="1000">
                          <a:latin typeface="Arial Narrow"/>
                        </a:defRPr>
                      </a:pPr>
                      <a:r>
                        <a:t>1,20</a:t>
                      </a:r>
                    </a:p>
                  </a:txBody>
                  <a:tcPr marL="9144" marR="9144" marT="9144" marB="9144">
                    <a:solidFill>
                      <a:srgbClr val="D9E1F2"/>
                    </a:solidFill>
                  </a:tcPr>
                </a:tc>
                <a:tc>
                  <a:txBody>
                    <a:bodyPr/>
                    <a:lstStyle/>
                    <a:p>
                      <a:pPr algn="ctr">
                        <a:spcBef>
                          <a:spcPts val="0"/>
                        </a:spcBef>
                        <a:spcAft>
                          <a:spcPts val="0"/>
                        </a:spcAft>
                        <a:defRPr sz="1000">
                          <a:latin typeface="Arial Narrow"/>
                        </a:defRPr>
                      </a:pPr>
                      <a:r>
                        <a:t>1,20</a:t>
                      </a:r>
                    </a:p>
                  </a:txBody>
                  <a:tcPr marL="9144" marR="9144" marT="9144" marB="9144">
                    <a:solidFill>
                      <a:srgbClr val="D9E1F2"/>
                    </a:solidFill>
                  </a:tcPr>
                </a:tc>
                <a:tc>
                  <a:txBody>
                    <a:bodyPr/>
                    <a:lstStyle/>
                    <a:p>
                      <a:pPr algn="ctr">
                        <a:spcBef>
                          <a:spcPts val="0"/>
                        </a:spcBef>
                        <a:spcAft>
                          <a:spcPts val="0"/>
                        </a:spcAft>
                        <a:defRPr sz="1000" b="1">
                          <a:latin typeface="Arial Narrow"/>
                        </a:defRPr>
                      </a:pPr>
                      <a:r>
                        <a:t>1,50</a:t>
                      </a:r>
                    </a:p>
                  </a:txBody>
                  <a:tcPr marL="9144" marR="9144" marT="9144" marB="9144">
                    <a:solidFill>
                      <a:srgbClr val="D9E1F2"/>
                    </a:solidFill>
                  </a:tcPr>
                </a:tc>
                <a:tc>
                  <a:txBody>
                    <a:bodyPr/>
                    <a:lstStyle/>
                    <a:p>
                      <a:pPr algn="ctr">
                        <a:spcBef>
                          <a:spcPts val="0"/>
                        </a:spcBef>
                        <a:spcAft>
                          <a:spcPts val="0"/>
                        </a:spcAft>
                        <a:defRPr sz="1000">
                          <a:latin typeface="Arial Narrow"/>
                        </a:defRPr>
                      </a:pPr>
                      <a:r>
                        <a:t>5</a:t>
                      </a:r>
                    </a:p>
                  </a:txBody>
                  <a:tcPr marL="9144" marR="9144" marT="9144" marB="9144">
                    <a:solidFill>
                      <a:srgbClr val="D9E1F2"/>
                    </a:solidFill>
                  </a:tcPr>
                </a:tc>
                <a:tc>
                  <a:txBody>
                    <a:bodyPr/>
                    <a:lstStyle/>
                    <a:p>
                      <a:pPr algn="ctr">
                        <a:spcBef>
                          <a:spcPts val="0"/>
                        </a:spcBef>
                        <a:spcAft>
                          <a:spcPts val="0"/>
                        </a:spcAft>
                        <a:defRPr sz="1000">
                          <a:latin typeface="Arial Narrow"/>
                        </a:defRPr>
                      </a:pPr>
                      <a:r>
                        <a:t>3,27</a:t>
                      </a:r>
                    </a:p>
                  </a:txBody>
                  <a:tcPr marL="9144" marR="9144" marT="9144" marB="9144">
                    <a:solidFill>
                      <a:srgbClr val="D9E1F2"/>
                    </a:solidFill>
                  </a:tcPr>
                </a:tc>
                <a:tc>
                  <a:txBody>
                    <a:bodyPr/>
                    <a:lstStyle/>
                    <a:p>
                      <a:pPr algn="ctr">
                        <a:spcBef>
                          <a:spcPts val="0"/>
                        </a:spcBef>
                        <a:spcAft>
                          <a:spcPts val="0"/>
                        </a:spcAft>
                        <a:defRPr sz="1000">
                          <a:solidFill>
                            <a:srgbClr val="9C5700"/>
                          </a:solidFill>
                          <a:latin typeface="Arial Narrow"/>
                        </a:defRPr>
                      </a:pPr>
                      <a:r>
                        <a:t>20,0%</a:t>
                      </a:r>
                    </a:p>
                  </a:txBody>
                  <a:tcPr marL="9144" marR="9144" marT="9144" marB="9144">
                    <a:solidFill>
                      <a:srgbClr val="FFEB9C"/>
                    </a:solidFill>
                  </a:tcPr>
                </a:tc>
                <a:tc>
                  <a:txBody>
                    <a:bodyPr/>
                    <a:lstStyle/>
                    <a:p>
                      <a:pPr algn="ctr">
                        <a:spcBef>
                          <a:spcPts val="0"/>
                        </a:spcBef>
                        <a:spcAft>
                          <a:spcPts val="0"/>
                        </a:spcAft>
                        <a:defRPr sz="1000">
                          <a:solidFill>
                            <a:srgbClr val="9C5700"/>
                          </a:solidFill>
                          <a:latin typeface="Arial Narrow"/>
                        </a:defRPr>
                      </a:pPr>
                      <a:r>
                        <a:rPr dirty="0"/>
                        <a:t>25,0%</a:t>
                      </a:r>
                    </a:p>
                  </a:txBody>
                  <a:tcPr marL="9144" marR="9144" marT="9144" marB="9144">
                    <a:solidFill>
                      <a:srgbClr val="FFEB9C"/>
                    </a:solidFill>
                  </a:tcPr>
                </a:tc>
                <a:extLst>
                  <a:ext uri="{0D108BD9-81ED-4DB2-BD59-A6C34878D82A}">
                    <a16:rowId xmlns:a16="http://schemas.microsoft.com/office/drawing/2014/main" val="10016"/>
                  </a:ext>
                </a:extLst>
              </a:tr>
            </a:tbl>
          </a:graphicData>
        </a:graphic>
      </p:graphicFrame>
      <p:sp>
        <p:nvSpPr>
          <p:cNvPr id="13" name="Rectangle 12"/>
          <p:cNvSpPr/>
          <p:nvPr/>
        </p:nvSpPr>
        <p:spPr>
          <a:xfrm>
            <a:off x="91440" y="2848356"/>
            <a:ext cx="12008814"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91440" y="3493008"/>
            <a:ext cx="12008814"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91440" y="4352544"/>
            <a:ext cx="12008814"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91440" y="4997196"/>
            <a:ext cx="12008814"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91440" y="1024128"/>
            <a:ext cx="12008814" cy="4169664"/>
          </a:xfrm>
          <a:prstGeom prst="rect">
            <a:avLst/>
          </a:prstGeom>
          <a:noFill/>
          <a:ln w="12700">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91439" y="5230368"/>
            <a:ext cx="12008815" cy="461665"/>
          </a:xfrm>
          <a:prstGeom prst="rect">
            <a:avLst/>
          </a:prstGeom>
          <a:noFill/>
        </p:spPr>
        <p:txBody>
          <a:bodyPr wrap="square">
            <a:spAutoFit/>
          </a:bodyPr>
          <a:lstStyle/>
          <a:p>
            <a:pPr algn="l">
              <a:defRPr sz="1200">
                <a:latin typeface="Arial Narrow"/>
              </a:defRPr>
            </a:pPr>
            <a:r>
              <a:rPr lang="it-IT" b="1" dirty="0"/>
              <a:t>Pomodori</a:t>
            </a:r>
            <a:r>
              <a:rPr lang="it-IT" dirty="0"/>
              <a:t>, </a:t>
            </a:r>
            <a:r>
              <a:rPr lang="it-IT" b="1" dirty="0"/>
              <a:t>zucchine</a:t>
            </a:r>
            <a:r>
              <a:rPr lang="it-IT" dirty="0"/>
              <a:t> e </a:t>
            </a:r>
            <a:r>
              <a:rPr lang="it-IT" b="1" dirty="0"/>
              <a:t>melanzane</a:t>
            </a:r>
            <a:r>
              <a:rPr lang="it-IT" dirty="0"/>
              <a:t>: permane il trend rialzista dei prezzi legato alla scarsità di prodotto disponibile. Le ondate di caldo che nell’ultimo periodo hanno colpito le zone di produzione hanno messo in difficoltà la produzione di molte colture di ortaggi. </a:t>
            </a:r>
            <a:endParaRPr dirty="0"/>
          </a:p>
        </p:txBody>
      </p:sp>
      <p:sp>
        <p:nvSpPr>
          <p:cNvPr id="19" name="TextBox 18"/>
          <p:cNvSpPr txBox="1"/>
          <p:nvPr/>
        </p:nvSpPr>
        <p:spPr>
          <a:xfrm>
            <a:off x="1371600" y="6400800"/>
            <a:ext cx="1234633" cy="276999"/>
          </a:xfrm>
          <a:prstGeom prst="rect">
            <a:avLst/>
          </a:prstGeom>
          <a:noFill/>
        </p:spPr>
        <p:txBody>
          <a:bodyPr wrap="none">
            <a:spAutoFit/>
          </a:bodyPr>
          <a:lstStyle/>
          <a:p>
            <a:pPr>
              <a:defRPr sz="1200" i="1">
                <a:latin typeface="Arial Narrow"/>
              </a:defRPr>
            </a:pPr>
            <a:r>
              <a:rPr dirty="0"/>
              <a:t>*Monza e </a:t>
            </a:r>
            <a:r>
              <a:rPr dirty="0" err="1"/>
              <a:t>Rombon</a:t>
            </a:r>
            <a:endParaRPr dirty="0"/>
          </a:p>
        </p:txBody>
      </p:sp>
      <p:sp>
        <p:nvSpPr>
          <p:cNvPr id="21" name="CasellaDiTesto 20">
            <a:extLst>
              <a:ext uri="{FF2B5EF4-FFF2-40B4-BE49-F238E27FC236}">
                <a16:creationId xmlns:a16="http://schemas.microsoft.com/office/drawing/2014/main" id="{889F8BCD-89F9-C1AA-230B-2F16EABDE848}"/>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27487"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594799"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662111"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Osservatorio prezzi - top 5 frutta</a:t>
            </a:r>
          </a:p>
        </p:txBody>
      </p:sp>
      <p:sp>
        <p:nvSpPr>
          <p:cNvPr id="11" name="TextBox 10"/>
          <p:cNvSpPr txBox="1"/>
          <p:nvPr/>
        </p:nvSpPr>
        <p:spPr>
          <a:xfrm>
            <a:off x="731520" y="685800"/>
            <a:ext cx="6675120" cy="301752"/>
          </a:xfrm>
          <a:prstGeom prst="rect">
            <a:avLst/>
          </a:prstGeom>
          <a:noFill/>
          <a:ln>
            <a:noFill/>
          </a:ln>
          <a:effectLst/>
        </p:spPr>
        <p:txBody>
          <a:bodyPr wrap="none">
            <a:spAutoFit/>
          </a:bodyPr>
          <a:lstStyle/>
          <a:p>
            <a:pPr algn="l"/>
            <a:r>
              <a:rPr sz="1800" b="0">
                <a:solidFill>
                  <a:srgbClr val="000000"/>
                </a:solidFill>
                <a:latin typeface="Arial Narrow"/>
              </a:rPr>
              <a:t>Andamento dei prezzi medi prevalenti degli ultimi 5 periodi</a:t>
            </a:r>
          </a:p>
        </p:txBody>
      </p:sp>
      <p:graphicFrame>
        <p:nvGraphicFramePr>
          <p:cNvPr id="12" name="Table 11"/>
          <p:cNvGraphicFramePr>
            <a:graphicFrameLocks noGrp="1"/>
          </p:cNvGraphicFramePr>
          <p:nvPr>
            <p:extLst>
              <p:ext uri="{D42A27DB-BD31-4B8C-83A1-F6EECF244321}">
                <p14:modId xmlns:p14="http://schemas.microsoft.com/office/powerpoint/2010/main" val="568814391"/>
              </p:ext>
            </p:extLst>
          </p:nvPr>
        </p:nvGraphicFramePr>
        <p:xfrm>
          <a:off x="91440" y="1024128"/>
          <a:ext cx="12008814" cy="4187952"/>
        </p:xfrm>
        <a:graphic>
          <a:graphicData uri="http://schemas.openxmlformats.org/drawingml/2006/table">
            <a:tbl>
              <a:tblPr firstRow="1" bandRow="1">
                <a:tableStyleId>{5C22544A-7EE6-4342-B048-85BDC9FD1C3A}</a:tableStyleId>
              </a:tblPr>
              <a:tblGrid>
                <a:gridCol w="1615287">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548640">
                  <a:extLst>
                    <a:ext uri="{9D8B030D-6E8A-4147-A177-3AD203B41FA5}">
                      <a16:colId xmlns:a16="http://schemas.microsoft.com/office/drawing/2014/main" val="20002"/>
                    </a:ext>
                  </a:extLst>
                </a:gridCol>
                <a:gridCol w="548640">
                  <a:extLst>
                    <a:ext uri="{9D8B030D-6E8A-4147-A177-3AD203B41FA5}">
                      <a16:colId xmlns:a16="http://schemas.microsoft.com/office/drawing/2014/main" val="20003"/>
                    </a:ext>
                  </a:extLst>
                </a:gridCol>
                <a:gridCol w="548640">
                  <a:extLst>
                    <a:ext uri="{9D8B030D-6E8A-4147-A177-3AD203B41FA5}">
                      <a16:colId xmlns:a16="http://schemas.microsoft.com/office/drawing/2014/main" val="20004"/>
                    </a:ext>
                  </a:extLst>
                </a:gridCol>
                <a:gridCol w="548640">
                  <a:extLst>
                    <a:ext uri="{9D8B030D-6E8A-4147-A177-3AD203B41FA5}">
                      <a16:colId xmlns:a16="http://schemas.microsoft.com/office/drawing/2014/main" val="20005"/>
                    </a:ext>
                  </a:extLst>
                </a:gridCol>
                <a:gridCol w="548640">
                  <a:extLst>
                    <a:ext uri="{9D8B030D-6E8A-4147-A177-3AD203B41FA5}">
                      <a16:colId xmlns:a16="http://schemas.microsoft.com/office/drawing/2014/main" val="20006"/>
                    </a:ext>
                  </a:extLst>
                </a:gridCol>
                <a:gridCol w="548640">
                  <a:extLst>
                    <a:ext uri="{9D8B030D-6E8A-4147-A177-3AD203B41FA5}">
                      <a16:colId xmlns:a16="http://schemas.microsoft.com/office/drawing/2014/main" val="20007"/>
                    </a:ext>
                  </a:extLst>
                </a:gridCol>
                <a:gridCol w="457200">
                  <a:extLst>
                    <a:ext uri="{9D8B030D-6E8A-4147-A177-3AD203B41FA5}">
                      <a16:colId xmlns:a16="http://schemas.microsoft.com/office/drawing/2014/main" val="20008"/>
                    </a:ext>
                  </a:extLst>
                </a:gridCol>
                <a:gridCol w="1615287">
                  <a:extLst>
                    <a:ext uri="{9D8B030D-6E8A-4147-A177-3AD203B41FA5}">
                      <a16:colId xmlns:a16="http://schemas.microsoft.com/office/drawing/2014/main" val="20009"/>
                    </a:ext>
                  </a:extLst>
                </a:gridCol>
                <a:gridCol w="1371600">
                  <a:extLst>
                    <a:ext uri="{9D8B030D-6E8A-4147-A177-3AD203B41FA5}">
                      <a16:colId xmlns:a16="http://schemas.microsoft.com/office/drawing/2014/main" val="20010"/>
                    </a:ext>
                  </a:extLst>
                </a:gridCol>
                <a:gridCol w="1371600">
                  <a:extLst>
                    <a:ext uri="{9D8B030D-6E8A-4147-A177-3AD203B41FA5}">
                      <a16:colId xmlns:a16="http://schemas.microsoft.com/office/drawing/2014/main" val="20011"/>
                    </a:ext>
                  </a:extLst>
                </a:gridCol>
              </a:tblGrid>
              <a:tr h="658368">
                <a:tc>
                  <a:txBody>
                    <a:bodyPr/>
                    <a:lstStyle/>
                    <a:p>
                      <a:pPr algn="ctr">
                        <a:defRPr sz="1200" b="1">
                          <a:solidFill>
                            <a:srgbClr val="FFFFFF"/>
                          </a:solidFill>
                          <a:latin typeface="Arial Narrow"/>
                        </a:defRPr>
                      </a:pPr>
                      <a:r>
                        <a:t>REFERENZA</a:t>
                      </a:r>
                    </a:p>
                  </a:txBody>
                  <a:tcPr marL="9144" marR="9144" marT="9144" marB="9144" anchor="ctr">
                    <a:solidFill>
                      <a:srgbClr val="001F5F"/>
                    </a:solidFill>
                  </a:tcPr>
                </a:tc>
                <a:tc>
                  <a:txBody>
                    <a:bodyPr/>
                    <a:lstStyle/>
                    <a:p>
                      <a:pPr algn="ctr">
                        <a:defRPr sz="1200" b="1">
                          <a:solidFill>
                            <a:srgbClr val="FFFFFF"/>
                          </a:solidFill>
                          <a:latin typeface="Arial Narrow"/>
                        </a:defRPr>
                      </a:pPr>
                      <a:r>
                        <a:t>VARIETÀ</a:t>
                      </a:r>
                    </a:p>
                  </a:txBody>
                  <a:tcPr marL="9144" marR="9144" marT="9144" marB="9144" anchor="ctr">
                    <a:solidFill>
                      <a:srgbClr val="001F5F"/>
                    </a:solidFill>
                  </a:tcPr>
                </a:tc>
                <a:tc>
                  <a:txBody>
                    <a:bodyPr/>
                    <a:lstStyle/>
                    <a:p>
                      <a:pPr algn="ctr">
                        <a:defRPr sz="1200" b="1">
                          <a:solidFill>
                            <a:srgbClr val="FFFFFF"/>
                          </a:solidFill>
                          <a:latin typeface="Arial Narrow"/>
                        </a:defRPr>
                      </a:pPr>
                      <a:r>
                        <a:t>36/2025</a:t>
                      </a:r>
                    </a:p>
                  </a:txBody>
                  <a:tcPr marL="9144" marR="9144" marT="9144" marB="9144" anchor="ctr">
                    <a:solidFill>
                      <a:srgbClr val="001F5F"/>
                    </a:solidFill>
                  </a:tcPr>
                </a:tc>
                <a:tc>
                  <a:txBody>
                    <a:bodyPr/>
                    <a:lstStyle/>
                    <a:p>
                      <a:pPr algn="ctr">
                        <a:defRPr sz="1200" b="1">
                          <a:solidFill>
                            <a:srgbClr val="FFFFFF"/>
                          </a:solidFill>
                          <a:latin typeface="Arial Narrow"/>
                        </a:defRPr>
                      </a:pPr>
                      <a:r>
                        <a:t>30/2026</a:t>
                      </a:r>
                    </a:p>
                  </a:txBody>
                  <a:tcPr marL="9144" marR="9144" marT="9144" marB="9144" anchor="ctr">
                    <a:solidFill>
                      <a:srgbClr val="001F5F"/>
                    </a:solidFill>
                  </a:tcPr>
                </a:tc>
                <a:tc>
                  <a:txBody>
                    <a:bodyPr/>
                    <a:lstStyle/>
                    <a:p>
                      <a:pPr algn="ctr">
                        <a:defRPr sz="1200" b="1">
                          <a:solidFill>
                            <a:srgbClr val="FFFFFF"/>
                          </a:solidFill>
                          <a:latin typeface="Arial Narrow"/>
                        </a:defRPr>
                      </a:pPr>
                      <a:r>
                        <a:t>31/2026</a:t>
                      </a:r>
                    </a:p>
                  </a:txBody>
                  <a:tcPr marL="9144" marR="9144" marT="9144" marB="9144" anchor="ctr">
                    <a:solidFill>
                      <a:srgbClr val="001F5F"/>
                    </a:solidFill>
                  </a:tcPr>
                </a:tc>
                <a:tc>
                  <a:txBody>
                    <a:bodyPr/>
                    <a:lstStyle/>
                    <a:p>
                      <a:pPr algn="ctr">
                        <a:defRPr sz="1200" b="1">
                          <a:solidFill>
                            <a:srgbClr val="FFFFFF"/>
                          </a:solidFill>
                          <a:latin typeface="Arial Narrow"/>
                        </a:defRPr>
                      </a:pPr>
                      <a:r>
                        <a:t>32/2026</a:t>
                      </a:r>
                    </a:p>
                  </a:txBody>
                  <a:tcPr marL="9144" marR="9144" marT="9144" marB="9144" anchor="ctr">
                    <a:solidFill>
                      <a:srgbClr val="001F5F"/>
                    </a:solidFill>
                  </a:tcPr>
                </a:tc>
                <a:tc>
                  <a:txBody>
                    <a:bodyPr/>
                    <a:lstStyle/>
                    <a:p>
                      <a:pPr algn="ctr">
                        <a:defRPr sz="1200" b="1">
                          <a:solidFill>
                            <a:srgbClr val="FFFFFF"/>
                          </a:solidFill>
                          <a:latin typeface="Arial Narrow"/>
                        </a:defRPr>
                      </a:pPr>
                      <a:r>
                        <a:t>35/2026</a:t>
                      </a:r>
                    </a:p>
                  </a:txBody>
                  <a:tcPr marL="9144" marR="9144" marT="9144" marB="9144" anchor="ctr">
                    <a:solidFill>
                      <a:srgbClr val="001F5F"/>
                    </a:solidFill>
                  </a:tcPr>
                </a:tc>
                <a:tc>
                  <a:txBody>
                    <a:bodyPr/>
                    <a:lstStyle/>
                    <a:p>
                      <a:pPr algn="ctr">
                        <a:defRPr sz="1200" b="1">
                          <a:solidFill>
                            <a:srgbClr val="FFFFFF"/>
                          </a:solidFill>
                          <a:latin typeface="Arial Narrow"/>
                        </a:defRPr>
                      </a:pPr>
                      <a:r>
                        <a:t>36/2026</a:t>
                      </a:r>
                    </a:p>
                  </a:txBody>
                  <a:tcPr marL="9144" marR="9144" marT="9144" marB="9144" anchor="ctr">
                    <a:solidFill>
                      <a:srgbClr val="001F5F"/>
                    </a:solidFill>
                  </a:tcPr>
                </a:tc>
                <a:tc>
                  <a:txBody>
                    <a:bodyPr/>
                    <a:lstStyle/>
                    <a:p>
                      <a:pPr algn="ctr">
                        <a:defRPr sz="1200" b="1">
                          <a:solidFill>
                            <a:srgbClr val="FFFFFF"/>
                          </a:solidFill>
                          <a:latin typeface="Arial Narrow"/>
                        </a:defRPr>
                      </a:pPr>
                      <a:r>
                        <a:t>RILEV.</a:t>
                      </a:r>
                    </a:p>
                  </a:txBody>
                  <a:tcPr marL="9144" marR="9144" marT="9144" marB="9144" anchor="ctr">
                    <a:solidFill>
                      <a:srgbClr val="001F5F"/>
                    </a:solidFill>
                  </a:tcPr>
                </a:tc>
                <a:tc>
                  <a:txBody>
                    <a:bodyPr/>
                    <a:lstStyle/>
                    <a:p>
                      <a:pPr algn="ctr">
                        <a:defRPr sz="1200" b="1">
                          <a:solidFill>
                            <a:srgbClr val="FFFFFF"/>
                          </a:solidFill>
                          <a:latin typeface="Arial Narrow"/>
                        </a:defRPr>
                      </a:pPr>
                      <a:r>
                        <a:t>PREZZO MEDIO AL DETTAGLIO - MERCATI DI QUARTIERE FOODY*</a:t>
                      </a:r>
                    </a:p>
                  </a:txBody>
                  <a:tcPr marL="9144" marR="9144" marT="9144" marB="9144" anchor="ctr">
                    <a:solidFill>
                      <a:srgbClr val="001F5F"/>
                    </a:solidFill>
                  </a:tcPr>
                </a:tc>
                <a:tc>
                  <a:txBody>
                    <a:bodyPr/>
                    <a:lstStyle/>
                    <a:p>
                      <a:pPr algn="ctr">
                        <a:defRPr sz="1200" b="1">
                          <a:solidFill>
                            <a:srgbClr val="FFFFFF"/>
                          </a:solidFill>
                          <a:latin typeface="Arial Narrow"/>
                        </a:defRPr>
                      </a:pPr>
                      <a:r>
                        <a:t>VARIAZIONE RISPETTO ALL'ANNO SCORSO</a:t>
                      </a:r>
                    </a:p>
                  </a:txBody>
                  <a:tcPr marL="9144" marR="9144" marT="9144" marB="9144" anchor="ctr">
                    <a:solidFill>
                      <a:srgbClr val="001F5F"/>
                    </a:solidFill>
                  </a:tcPr>
                </a:tc>
                <a:tc>
                  <a:txBody>
                    <a:bodyPr/>
                    <a:lstStyle/>
                    <a:p>
                      <a:pPr algn="ctr">
                        <a:defRPr sz="1200" b="1">
                          <a:solidFill>
                            <a:srgbClr val="FFFFFF"/>
                          </a:solidFill>
                          <a:latin typeface="Arial Narrow"/>
                        </a:defRPr>
                      </a:pPr>
                      <a:r>
                        <a:t>VARIAZIONE RISPETTO ALLA SETTIMANA PRECEDENTE</a:t>
                      </a:r>
                    </a:p>
                  </a:txBody>
                  <a:tcPr marL="9144" marR="9144" marT="9144" marB="9144" anchor="ctr">
                    <a:solidFill>
                      <a:srgbClr val="001F5F"/>
                    </a:solidFill>
                  </a:tcPr>
                </a:tc>
                <a:extLst>
                  <a:ext uri="{0D108BD9-81ED-4DB2-BD59-A6C34878D82A}">
                    <a16:rowId xmlns:a16="http://schemas.microsoft.com/office/drawing/2014/main" val="10000"/>
                  </a:ext>
                </a:extLst>
              </a:tr>
              <a:tr h="214884">
                <a:tc>
                  <a:txBody>
                    <a:bodyPr/>
                    <a:lstStyle/>
                    <a:p>
                      <a:pPr algn="ctr">
                        <a:spcBef>
                          <a:spcPts val="0"/>
                        </a:spcBef>
                        <a:spcAft>
                          <a:spcPts val="0"/>
                        </a:spcAft>
                        <a:defRPr sz="1000">
                          <a:latin typeface="Arial Narrow"/>
                        </a:defRPr>
                      </a:pPr>
                      <a:r>
                        <a:t>BANANE</a:t>
                      </a:r>
                    </a:p>
                  </a:txBody>
                  <a:tcPr marL="9144" marR="9144" marT="9144" marB="9144">
                    <a:solidFill>
                      <a:srgbClr val="FFFFFF"/>
                    </a:solidFill>
                  </a:tcPr>
                </a:tc>
                <a:tc>
                  <a:txBody>
                    <a:bodyPr/>
                    <a:lstStyle/>
                    <a:p>
                      <a:pPr algn="ctr">
                        <a:spcBef>
                          <a:spcPts val="0"/>
                        </a:spcBef>
                        <a:spcAft>
                          <a:spcPts val="0"/>
                        </a:spcAft>
                        <a:defRPr sz="1000">
                          <a:latin typeface="Arial Narrow"/>
                        </a:defRPr>
                      </a:pPr>
                      <a:r>
                        <a:rPr dirty="0"/>
                        <a:t>CAVENDISH</a:t>
                      </a:r>
                    </a:p>
                  </a:txBody>
                  <a:tcPr marL="9144" marR="9144" marT="9144" marB="9144">
                    <a:solidFill>
                      <a:srgbClr val="FFFFFF"/>
                    </a:solidFill>
                  </a:tcPr>
                </a:tc>
                <a:tc>
                  <a:txBody>
                    <a:bodyPr/>
                    <a:lstStyle/>
                    <a:p>
                      <a:pPr algn="ctr">
                        <a:spcBef>
                          <a:spcPts val="0"/>
                        </a:spcBef>
                        <a:spcAft>
                          <a:spcPts val="0"/>
                        </a:spcAft>
                        <a:defRPr sz="1000">
                          <a:latin typeface="Arial Narrow"/>
                        </a:defRPr>
                      </a:pPr>
                      <a:r>
                        <a:t>1,32</a:t>
                      </a:r>
                    </a:p>
                  </a:txBody>
                  <a:tcPr marL="9144" marR="9144" marT="9144" marB="9144">
                    <a:solidFill>
                      <a:srgbClr val="FFFFFF"/>
                    </a:solidFill>
                  </a:tcPr>
                </a:tc>
                <a:tc>
                  <a:txBody>
                    <a:bodyPr/>
                    <a:lstStyle/>
                    <a:p>
                      <a:pPr algn="ctr">
                        <a:spcBef>
                          <a:spcPts val="0"/>
                        </a:spcBef>
                        <a:spcAft>
                          <a:spcPts val="0"/>
                        </a:spcAft>
                        <a:defRPr sz="1000">
                          <a:latin typeface="Arial Narrow"/>
                        </a:defRPr>
                      </a:pPr>
                      <a:r>
                        <a:t>1,35</a:t>
                      </a:r>
                    </a:p>
                  </a:txBody>
                  <a:tcPr marL="9144" marR="9144" marT="9144" marB="9144">
                    <a:solidFill>
                      <a:srgbClr val="FFFFFF"/>
                    </a:solidFill>
                  </a:tcPr>
                </a:tc>
                <a:tc>
                  <a:txBody>
                    <a:bodyPr/>
                    <a:lstStyle/>
                    <a:p>
                      <a:pPr algn="ctr">
                        <a:spcBef>
                          <a:spcPts val="0"/>
                        </a:spcBef>
                        <a:spcAft>
                          <a:spcPts val="0"/>
                        </a:spcAft>
                        <a:defRPr sz="1000">
                          <a:latin typeface="Arial Narrow"/>
                        </a:defRPr>
                      </a:pPr>
                      <a:r>
                        <a:t>1,35</a:t>
                      </a:r>
                    </a:p>
                  </a:txBody>
                  <a:tcPr marL="9144" marR="9144" marT="9144" marB="9144">
                    <a:solidFill>
                      <a:srgbClr val="FFFFFF"/>
                    </a:solidFill>
                  </a:tcPr>
                </a:tc>
                <a:tc>
                  <a:txBody>
                    <a:bodyPr/>
                    <a:lstStyle/>
                    <a:p>
                      <a:pPr algn="ctr">
                        <a:spcBef>
                          <a:spcPts val="0"/>
                        </a:spcBef>
                        <a:spcAft>
                          <a:spcPts val="0"/>
                        </a:spcAft>
                        <a:defRPr sz="1000">
                          <a:latin typeface="Arial Narrow"/>
                        </a:defRPr>
                      </a:pPr>
                      <a:r>
                        <a:rPr dirty="0"/>
                        <a:t>1,</a:t>
                      </a:r>
                      <a:r>
                        <a:rPr lang="it-IT" dirty="0"/>
                        <a:t>35</a:t>
                      </a:r>
                      <a:endParaRPr dirty="0"/>
                    </a:p>
                  </a:txBody>
                  <a:tcPr marL="9144" marR="9144" marT="9144" marB="9144">
                    <a:solidFill>
                      <a:srgbClr val="FFFFFF"/>
                    </a:solidFill>
                  </a:tcPr>
                </a:tc>
                <a:tc>
                  <a:txBody>
                    <a:bodyPr/>
                    <a:lstStyle/>
                    <a:p>
                      <a:pPr algn="ctr">
                        <a:spcBef>
                          <a:spcPts val="0"/>
                        </a:spcBef>
                        <a:spcAft>
                          <a:spcPts val="0"/>
                        </a:spcAft>
                        <a:defRPr sz="1000">
                          <a:latin typeface="Arial Narrow"/>
                        </a:defRPr>
                      </a:pPr>
                      <a:r>
                        <a:t>1,35</a:t>
                      </a:r>
                    </a:p>
                  </a:txBody>
                  <a:tcPr marL="9144" marR="9144" marT="9144" marB="9144">
                    <a:solidFill>
                      <a:srgbClr val="FFFFFF"/>
                    </a:solidFill>
                  </a:tcPr>
                </a:tc>
                <a:tc>
                  <a:txBody>
                    <a:bodyPr/>
                    <a:lstStyle/>
                    <a:p>
                      <a:pPr algn="ctr">
                        <a:spcBef>
                          <a:spcPts val="0"/>
                        </a:spcBef>
                        <a:spcAft>
                          <a:spcPts val="0"/>
                        </a:spcAft>
                        <a:defRPr sz="1000" b="1">
                          <a:latin typeface="Arial Narrow"/>
                        </a:defRPr>
                      </a:pPr>
                      <a:r>
                        <a:t>1,35</a:t>
                      </a:r>
                    </a:p>
                  </a:txBody>
                  <a:tcPr marL="9144" marR="9144" marT="9144" marB="9144">
                    <a:solidFill>
                      <a:srgbClr val="FFFFFF"/>
                    </a:solidFill>
                  </a:tcPr>
                </a:tc>
                <a:tc>
                  <a:txBody>
                    <a:bodyPr/>
                    <a:lstStyle/>
                    <a:p>
                      <a:pPr algn="ctr">
                        <a:spcBef>
                          <a:spcPts val="0"/>
                        </a:spcBef>
                        <a:spcAft>
                          <a:spcPts val="0"/>
                        </a:spcAft>
                        <a:defRPr sz="1000">
                          <a:latin typeface="Arial Narrow"/>
                        </a:defRPr>
                      </a:pPr>
                      <a:r>
                        <a:t>4</a:t>
                      </a:r>
                    </a:p>
                  </a:txBody>
                  <a:tcPr marL="9144" marR="9144" marT="9144" marB="9144">
                    <a:solidFill>
                      <a:srgbClr val="FFFFFF"/>
                    </a:solidFill>
                  </a:tcPr>
                </a:tc>
                <a:tc>
                  <a:txBody>
                    <a:bodyPr/>
                    <a:lstStyle/>
                    <a:p>
                      <a:pPr algn="ctr">
                        <a:spcBef>
                          <a:spcPts val="0"/>
                        </a:spcBef>
                        <a:spcAft>
                          <a:spcPts val="0"/>
                        </a:spcAft>
                        <a:defRPr sz="1000">
                          <a:latin typeface="Arial Narrow"/>
                        </a:defRPr>
                      </a:pPr>
                      <a:r>
                        <a:t>2,63</a:t>
                      </a:r>
                    </a:p>
                  </a:txBody>
                  <a:tcPr marL="9144" marR="9144" marT="9144" marB="9144">
                    <a:solidFill>
                      <a:srgbClr val="FFFFFF"/>
                    </a:solidFill>
                  </a:tcPr>
                </a:tc>
                <a:tc>
                  <a:txBody>
                    <a:bodyPr/>
                    <a:lstStyle/>
                    <a:p>
                      <a:pPr algn="ctr">
                        <a:spcBef>
                          <a:spcPts val="0"/>
                        </a:spcBef>
                        <a:spcAft>
                          <a:spcPts val="0"/>
                        </a:spcAft>
                        <a:defRPr sz="1000">
                          <a:solidFill>
                            <a:srgbClr val="9C5700"/>
                          </a:solidFill>
                          <a:latin typeface="Arial Narrow"/>
                        </a:defRPr>
                      </a:pPr>
                      <a:r>
                        <a:t>1,9%</a:t>
                      </a:r>
                    </a:p>
                  </a:txBody>
                  <a:tcPr marL="9144" marR="9144" marT="9144" marB="9144">
                    <a:solidFill>
                      <a:srgbClr val="FFEB9C"/>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extLst>
                  <a:ext uri="{0D108BD9-81ED-4DB2-BD59-A6C34878D82A}">
                    <a16:rowId xmlns:a16="http://schemas.microsoft.com/office/drawing/2014/main" val="10001"/>
                  </a:ext>
                </a:extLst>
              </a:tr>
              <a:tr h="214884">
                <a:tc>
                  <a:txBody>
                    <a:bodyPr/>
                    <a:lstStyle/>
                    <a:p>
                      <a:pPr algn="ctr">
                        <a:spcBef>
                          <a:spcPts val="0"/>
                        </a:spcBef>
                        <a:spcAft>
                          <a:spcPts val="0"/>
                        </a:spcAft>
                        <a:defRPr sz="1000">
                          <a:latin typeface="Arial Narrow"/>
                        </a:defRPr>
                      </a:pPr>
                      <a:r>
                        <a:t>ARANCE</a:t>
                      </a:r>
                    </a:p>
                  </a:txBody>
                  <a:tcPr marL="9144" marR="9144" marT="9144" marB="9144">
                    <a:solidFill>
                      <a:srgbClr val="D9E1F2"/>
                    </a:solidFill>
                  </a:tcPr>
                </a:tc>
                <a:tc>
                  <a:txBody>
                    <a:bodyPr/>
                    <a:lstStyle/>
                    <a:p>
                      <a:pPr algn="ctr">
                        <a:spcBef>
                          <a:spcPts val="0"/>
                        </a:spcBef>
                        <a:spcAft>
                          <a:spcPts val="0"/>
                        </a:spcAft>
                        <a:defRPr sz="1000">
                          <a:latin typeface="Arial Narrow"/>
                        </a:defRPr>
                      </a:pPr>
                      <a:r>
                        <a:t>NAVELINA</a:t>
                      </a:r>
                    </a:p>
                  </a:txBody>
                  <a:tcPr marL="9144" marR="9144" marT="9144" marB="9144">
                    <a:solidFill>
                      <a:srgbClr val="D9E1F2"/>
                    </a:solidFill>
                  </a:tcPr>
                </a:tc>
                <a:tc>
                  <a:txBody>
                    <a:bodyPr/>
                    <a:lstStyle/>
                    <a:p>
                      <a:pPr algn="ctr">
                        <a:spcBef>
                          <a:spcPts val="0"/>
                        </a:spcBef>
                        <a:spcAft>
                          <a:spcPts val="0"/>
                        </a:spcAft>
                        <a:defRPr sz="1000">
                          <a:latin typeface="Arial Narrow"/>
                        </a:defRPr>
                      </a:pPr>
                      <a:r>
                        <a:t>1,33</a:t>
                      </a:r>
                    </a:p>
                  </a:txBody>
                  <a:tcPr marL="9144" marR="9144" marT="9144" marB="9144">
                    <a:solidFill>
                      <a:srgbClr val="D9E1F2"/>
                    </a:solidFill>
                  </a:tcPr>
                </a:tc>
                <a:tc>
                  <a:txBody>
                    <a:bodyPr/>
                    <a:lstStyle/>
                    <a:p>
                      <a:pPr algn="ctr">
                        <a:spcBef>
                          <a:spcPts val="0"/>
                        </a:spcBef>
                        <a:spcAft>
                          <a:spcPts val="0"/>
                        </a:spcAft>
                        <a:defRPr sz="1000">
                          <a:latin typeface="Arial Narrow"/>
                        </a:defRPr>
                      </a:pPr>
                      <a:r>
                        <a:t>1,15</a:t>
                      </a:r>
                    </a:p>
                  </a:txBody>
                  <a:tcPr marL="9144" marR="9144" marT="9144" marB="9144">
                    <a:solidFill>
                      <a:srgbClr val="D9E1F2"/>
                    </a:solidFill>
                  </a:tcPr>
                </a:tc>
                <a:tc>
                  <a:txBody>
                    <a:bodyPr/>
                    <a:lstStyle/>
                    <a:p>
                      <a:pPr algn="ctr">
                        <a:spcBef>
                          <a:spcPts val="0"/>
                        </a:spcBef>
                        <a:spcAft>
                          <a:spcPts val="0"/>
                        </a:spcAft>
                        <a:defRPr sz="1000">
                          <a:latin typeface="Arial Narrow"/>
                        </a:defRPr>
                      </a:pPr>
                      <a:r>
                        <a:t>1,20</a:t>
                      </a:r>
                    </a:p>
                  </a:txBody>
                  <a:tcPr marL="9144" marR="9144" marT="9144" marB="9144">
                    <a:solidFill>
                      <a:srgbClr val="D9E1F2"/>
                    </a:solidFill>
                  </a:tcPr>
                </a:tc>
                <a:tc>
                  <a:txBody>
                    <a:bodyPr/>
                    <a:lstStyle/>
                    <a:p>
                      <a:pPr algn="ctr">
                        <a:spcBef>
                          <a:spcPts val="0"/>
                        </a:spcBef>
                        <a:spcAft>
                          <a:spcPts val="0"/>
                        </a:spcAft>
                        <a:defRPr sz="1000">
                          <a:latin typeface="Arial Narrow"/>
                        </a:defRPr>
                      </a:pPr>
                      <a:r>
                        <a:t>1,10</a:t>
                      </a:r>
                    </a:p>
                  </a:txBody>
                  <a:tcPr marL="9144" marR="9144" marT="9144" marB="9144">
                    <a:solidFill>
                      <a:srgbClr val="D9E1F2"/>
                    </a:solidFill>
                  </a:tcPr>
                </a:tc>
                <a:tc>
                  <a:txBody>
                    <a:bodyPr/>
                    <a:lstStyle/>
                    <a:p>
                      <a:pPr algn="ctr">
                        <a:spcBef>
                          <a:spcPts val="0"/>
                        </a:spcBef>
                        <a:spcAft>
                          <a:spcPts val="0"/>
                        </a:spcAft>
                        <a:defRPr sz="1000">
                          <a:latin typeface="Arial Narrow"/>
                        </a:defRPr>
                      </a:pPr>
                      <a:r>
                        <a:t>1,05</a:t>
                      </a:r>
                    </a:p>
                  </a:txBody>
                  <a:tcPr marL="9144" marR="9144" marT="9144" marB="9144">
                    <a:solidFill>
                      <a:srgbClr val="D9E1F2"/>
                    </a:solidFill>
                  </a:tcPr>
                </a:tc>
                <a:tc>
                  <a:txBody>
                    <a:bodyPr/>
                    <a:lstStyle/>
                    <a:p>
                      <a:pPr algn="ctr">
                        <a:spcBef>
                          <a:spcPts val="0"/>
                        </a:spcBef>
                        <a:spcAft>
                          <a:spcPts val="0"/>
                        </a:spcAft>
                        <a:defRPr sz="1000" b="1">
                          <a:latin typeface="Arial Narrow"/>
                        </a:defRPr>
                      </a:pPr>
                      <a:r>
                        <a:t>0,95</a:t>
                      </a:r>
                    </a:p>
                  </a:txBody>
                  <a:tcPr marL="9144" marR="9144" marT="9144" marB="9144">
                    <a:solidFill>
                      <a:srgbClr val="D9E1F2"/>
                    </a:solidFill>
                  </a:tcPr>
                </a:tc>
                <a:tc>
                  <a:txBody>
                    <a:bodyPr/>
                    <a:lstStyle/>
                    <a:p>
                      <a:pPr algn="ctr">
                        <a:spcBef>
                          <a:spcPts val="0"/>
                        </a:spcBef>
                        <a:spcAft>
                          <a:spcPts val="0"/>
                        </a:spcAft>
                        <a:defRPr sz="1000">
                          <a:latin typeface="Arial Narrow"/>
                        </a:defRPr>
                      </a:pPr>
                      <a:r>
                        <a:t>4</a:t>
                      </a:r>
                    </a:p>
                  </a:txBody>
                  <a:tcPr marL="9144" marR="9144" marT="9144" marB="9144">
                    <a:solidFill>
                      <a:srgbClr val="D9E1F2"/>
                    </a:solidFill>
                  </a:tcPr>
                </a:tc>
                <a:tc>
                  <a:txBody>
                    <a:bodyPr/>
                    <a:lstStyle/>
                    <a:p>
                      <a:pPr algn="ctr">
                        <a:spcBef>
                          <a:spcPts val="0"/>
                        </a:spcBef>
                        <a:spcAft>
                          <a:spcPts val="0"/>
                        </a:spcAft>
                        <a:defRPr sz="1000">
                          <a:latin typeface="Arial Narrow"/>
                        </a:defRPr>
                      </a:pPr>
                      <a:r>
                        <a:t>2,50</a:t>
                      </a:r>
                    </a:p>
                  </a:txBody>
                  <a:tcPr marL="9144" marR="9144" marT="9144" marB="9144">
                    <a:solidFill>
                      <a:srgbClr val="D9E1F2"/>
                    </a:solidFill>
                  </a:tcPr>
                </a:tc>
                <a:tc>
                  <a:txBody>
                    <a:bodyPr/>
                    <a:lstStyle/>
                    <a:p>
                      <a:pPr algn="ctr">
                        <a:spcBef>
                          <a:spcPts val="0"/>
                        </a:spcBef>
                        <a:spcAft>
                          <a:spcPts val="0"/>
                        </a:spcAft>
                        <a:defRPr sz="1000">
                          <a:solidFill>
                            <a:srgbClr val="006100"/>
                          </a:solidFill>
                          <a:latin typeface="Arial Narrow"/>
                        </a:defRPr>
                      </a:pPr>
                      <a:r>
                        <a:t>-28,6%</a:t>
                      </a:r>
                    </a:p>
                  </a:txBody>
                  <a:tcPr marL="9144" marR="9144" marT="9144" marB="9144">
                    <a:solidFill>
                      <a:srgbClr val="C6EFCE"/>
                    </a:solidFill>
                  </a:tcPr>
                </a:tc>
                <a:tc>
                  <a:txBody>
                    <a:bodyPr/>
                    <a:lstStyle/>
                    <a:p>
                      <a:pPr algn="ctr">
                        <a:spcBef>
                          <a:spcPts val="0"/>
                        </a:spcBef>
                        <a:spcAft>
                          <a:spcPts val="0"/>
                        </a:spcAft>
                        <a:defRPr sz="1000">
                          <a:solidFill>
                            <a:srgbClr val="006100"/>
                          </a:solidFill>
                          <a:latin typeface="Arial Narrow"/>
                        </a:defRPr>
                      </a:pPr>
                      <a:r>
                        <a:t>-9,5%</a:t>
                      </a:r>
                    </a:p>
                  </a:txBody>
                  <a:tcPr marL="9144" marR="9144" marT="9144" marB="9144">
                    <a:solidFill>
                      <a:srgbClr val="C6EFCE"/>
                    </a:solidFill>
                  </a:tcPr>
                </a:tc>
                <a:extLst>
                  <a:ext uri="{0D108BD9-81ED-4DB2-BD59-A6C34878D82A}">
                    <a16:rowId xmlns:a16="http://schemas.microsoft.com/office/drawing/2014/main" val="10002"/>
                  </a:ext>
                </a:extLst>
              </a:tr>
              <a:tr h="214884">
                <a:tc>
                  <a:txBody>
                    <a:bodyPr/>
                    <a:lstStyle/>
                    <a:p>
                      <a:pPr algn="ctr">
                        <a:spcBef>
                          <a:spcPts val="0"/>
                        </a:spcBef>
                        <a:spcAft>
                          <a:spcPts val="0"/>
                        </a:spcAft>
                        <a:defRPr sz="1000">
                          <a:latin typeface="Arial Narrow"/>
                        </a:defRPr>
                      </a:pPr>
                      <a:r>
                        <a:t>ARANCE</a:t>
                      </a:r>
                    </a:p>
                  </a:txBody>
                  <a:tcPr marL="9144" marR="9144" marT="9144" marB="9144">
                    <a:solidFill>
                      <a:srgbClr val="FFFFFF"/>
                    </a:solidFill>
                  </a:tcPr>
                </a:tc>
                <a:tc>
                  <a:txBody>
                    <a:bodyPr/>
                    <a:lstStyle/>
                    <a:p>
                      <a:pPr algn="ctr">
                        <a:spcBef>
                          <a:spcPts val="0"/>
                        </a:spcBef>
                        <a:spcAft>
                          <a:spcPts val="0"/>
                        </a:spcAft>
                        <a:defRPr sz="1000">
                          <a:latin typeface="Arial Narrow"/>
                        </a:defRPr>
                      </a:pPr>
                      <a:r>
                        <a:t>VALENCIA LATE</a:t>
                      </a: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r>
                        <a:t>1,00</a:t>
                      </a:r>
                    </a:p>
                  </a:txBody>
                  <a:tcPr marL="9144" marR="9144" marT="9144" marB="9144">
                    <a:solidFill>
                      <a:srgbClr val="FFFFFF"/>
                    </a:solidFill>
                  </a:tcPr>
                </a:tc>
                <a:tc>
                  <a:txBody>
                    <a:bodyPr/>
                    <a:lstStyle/>
                    <a:p>
                      <a:pPr algn="ctr">
                        <a:spcBef>
                          <a:spcPts val="0"/>
                        </a:spcBef>
                        <a:spcAft>
                          <a:spcPts val="0"/>
                        </a:spcAft>
                        <a:defRPr sz="1000">
                          <a:latin typeface="Arial Narrow"/>
                        </a:defRPr>
                      </a:pPr>
                      <a:r>
                        <a:t>0,90</a:t>
                      </a: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r>
                        <a:t>0,85</a:t>
                      </a:r>
                    </a:p>
                  </a:txBody>
                  <a:tcPr marL="9144" marR="9144" marT="9144" marB="9144">
                    <a:solidFill>
                      <a:srgbClr val="FFFFFF"/>
                    </a:solidFill>
                  </a:tcPr>
                </a:tc>
                <a:tc>
                  <a:txBody>
                    <a:bodyPr/>
                    <a:lstStyle/>
                    <a:p>
                      <a:pPr algn="ctr">
                        <a:spcBef>
                          <a:spcPts val="0"/>
                        </a:spcBef>
                        <a:spcAft>
                          <a:spcPts val="0"/>
                        </a:spcAft>
                        <a:defRPr sz="1000" b="1">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r>
                        <a:t>0</a:t>
                      </a:r>
                    </a:p>
                  </a:txBody>
                  <a:tcPr marL="9144" marR="9144" marT="9144" marB="9144">
                    <a:solidFill>
                      <a:srgbClr val="FFFFFF"/>
                    </a:solidFill>
                  </a:tcPr>
                </a:tc>
                <a:tc>
                  <a:txBody>
                    <a:bodyPr/>
                    <a:lstStyle/>
                    <a:p>
                      <a:pPr algn="ctr">
                        <a:spcBef>
                          <a:spcPts val="0"/>
                        </a:spcBef>
                        <a:spcAft>
                          <a:spcPts val="0"/>
                        </a:spcAft>
                        <a:defRPr sz="1000">
                          <a:latin typeface="Arial Narrow"/>
                        </a:defRPr>
                      </a:pPr>
                      <a:r>
                        <a:t>2,30</a:t>
                      </a:r>
                    </a:p>
                  </a:txBody>
                  <a:tcPr marL="9144" marR="9144" marT="9144" marB="9144">
                    <a:solidFill>
                      <a:srgbClr val="FFFFFF"/>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extLst>
                  <a:ext uri="{0D108BD9-81ED-4DB2-BD59-A6C34878D82A}">
                    <a16:rowId xmlns:a16="http://schemas.microsoft.com/office/drawing/2014/main" val="10003"/>
                  </a:ext>
                </a:extLst>
              </a:tr>
              <a:tr h="214884">
                <a:tc>
                  <a:txBody>
                    <a:bodyPr/>
                    <a:lstStyle/>
                    <a:p>
                      <a:pPr algn="ctr">
                        <a:spcBef>
                          <a:spcPts val="0"/>
                        </a:spcBef>
                        <a:spcAft>
                          <a:spcPts val="0"/>
                        </a:spcAft>
                        <a:defRPr sz="1000">
                          <a:latin typeface="Arial Narrow"/>
                        </a:defRPr>
                      </a:pPr>
                      <a:r>
                        <a:t>MELE</a:t>
                      </a:r>
                    </a:p>
                  </a:txBody>
                  <a:tcPr marL="9144" marR="9144" marT="9144" marB="9144">
                    <a:solidFill>
                      <a:srgbClr val="D9E1F2"/>
                    </a:solidFill>
                  </a:tcPr>
                </a:tc>
                <a:tc>
                  <a:txBody>
                    <a:bodyPr/>
                    <a:lstStyle/>
                    <a:p>
                      <a:pPr algn="ctr">
                        <a:spcBef>
                          <a:spcPts val="0"/>
                        </a:spcBef>
                        <a:spcAft>
                          <a:spcPts val="0"/>
                        </a:spcAft>
                        <a:defRPr sz="1000">
                          <a:latin typeface="Arial Narrow"/>
                        </a:defRPr>
                      </a:pPr>
                      <a:r>
                        <a:t>ROYAL GALA</a:t>
                      </a:r>
                    </a:p>
                  </a:txBody>
                  <a:tcPr marL="9144" marR="9144" marT="9144" marB="9144">
                    <a:solidFill>
                      <a:srgbClr val="D9E1F2"/>
                    </a:solidFill>
                  </a:tcPr>
                </a:tc>
                <a:tc>
                  <a:txBody>
                    <a:bodyPr/>
                    <a:lstStyle/>
                    <a:p>
                      <a:pPr algn="ctr">
                        <a:spcBef>
                          <a:spcPts val="0"/>
                        </a:spcBef>
                        <a:spcAft>
                          <a:spcPts val="0"/>
                        </a:spcAft>
                        <a:defRPr sz="1000">
                          <a:latin typeface="Arial Narrow"/>
                        </a:defRPr>
                      </a:pPr>
                      <a:r>
                        <a:t>1,80</a:t>
                      </a:r>
                    </a:p>
                  </a:txBody>
                  <a:tcPr marL="9144" marR="9144" marT="9144" marB="9144">
                    <a:solidFill>
                      <a:srgbClr val="D9E1F2"/>
                    </a:solidFill>
                  </a:tcPr>
                </a:tc>
                <a:tc>
                  <a:txBody>
                    <a:bodyPr/>
                    <a:lstStyle/>
                    <a:p>
                      <a:pPr algn="ctr">
                        <a:spcBef>
                          <a:spcPts val="0"/>
                        </a:spcBef>
                        <a:spcAft>
                          <a:spcPts val="0"/>
                        </a:spcAft>
                        <a:defRPr sz="1000">
                          <a:latin typeface="Arial Narrow"/>
                        </a:defRPr>
                      </a:pPr>
                      <a:endParaRPr/>
                    </a:p>
                  </a:txBody>
                  <a:tcPr marL="9144" marR="9144" marT="9144" marB="9144">
                    <a:solidFill>
                      <a:srgbClr val="D9E1F2"/>
                    </a:solidFill>
                  </a:tcPr>
                </a:tc>
                <a:tc>
                  <a:txBody>
                    <a:bodyPr/>
                    <a:lstStyle/>
                    <a:p>
                      <a:pPr algn="ctr">
                        <a:spcBef>
                          <a:spcPts val="0"/>
                        </a:spcBef>
                        <a:spcAft>
                          <a:spcPts val="0"/>
                        </a:spcAft>
                        <a:defRPr sz="1000">
                          <a:latin typeface="Arial Narrow"/>
                        </a:defRPr>
                      </a:pPr>
                      <a:endParaRPr/>
                    </a:p>
                  </a:txBody>
                  <a:tcPr marL="9144" marR="9144" marT="9144" marB="9144">
                    <a:solidFill>
                      <a:srgbClr val="D9E1F2"/>
                    </a:solidFill>
                  </a:tcPr>
                </a:tc>
                <a:tc>
                  <a:txBody>
                    <a:bodyPr/>
                    <a:lstStyle/>
                    <a:p>
                      <a:pPr algn="ctr">
                        <a:spcBef>
                          <a:spcPts val="0"/>
                        </a:spcBef>
                        <a:spcAft>
                          <a:spcPts val="0"/>
                        </a:spcAft>
                        <a:defRPr sz="1000">
                          <a:latin typeface="Arial Narrow"/>
                        </a:defRPr>
                      </a:pPr>
                      <a:endParaRPr dirty="0"/>
                    </a:p>
                  </a:txBody>
                  <a:tcPr marL="9144" marR="9144" marT="9144" marB="9144">
                    <a:solidFill>
                      <a:srgbClr val="D9E1F2"/>
                    </a:solidFill>
                  </a:tcPr>
                </a:tc>
                <a:tc>
                  <a:txBody>
                    <a:bodyPr/>
                    <a:lstStyle/>
                    <a:p>
                      <a:pPr algn="ctr">
                        <a:spcBef>
                          <a:spcPts val="0"/>
                        </a:spcBef>
                        <a:spcAft>
                          <a:spcPts val="0"/>
                        </a:spcAft>
                        <a:defRPr sz="1000">
                          <a:latin typeface="Arial Narrow"/>
                        </a:defRPr>
                      </a:pPr>
                      <a:endParaRPr dirty="0"/>
                    </a:p>
                  </a:txBody>
                  <a:tcPr marL="9144" marR="9144" marT="9144" marB="9144">
                    <a:solidFill>
                      <a:srgbClr val="D9E1F2"/>
                    </a:solidFill>
                  </a:tcPr>
                </a:tc>
                <a:tc>
                  <a:txBody>
                    <a:bodyPr/>
                    <a:lstStyle/>
                    <a:p>
                      <a:pPr algn="ctr">
                        <a:spcBef>
                          <a:spcPts val="0"/>
                        </a:spcBef>
                        <a:spcAft>
                          <a:spcPts val="0"/>
                        </a:spcAft>
                        <a:defRPr sz="1000" b="1">
                          <a:latin typeface="Arial Narrow"/>
                        </a:defRPr>
                      </a:pPr>
                      <a:r>
                        <a:t>1,14</a:t>
                      </a:r>
                    </a:p>
                  </a:txBody>
                  <a:tcPr marL="9144" marR="9144" marT="9144" marB="9144">
                    <a:solidFill>
                      <a:srgbClr val="D9E1F2"/>
                    </a:solidFill>
                  </a:tcPr>
                </a:tc>
                <a:tc>
                  <a:txBody>
                    <a:bodyPr/>
                    <a:lstStyle/>
                    <a:p>
                      <a:pPr algn="ctr">
                        <a:spcBef>
                          <a:spcPts val="0"/>
                        </a:spcBef>
                        <a:spcAft>
                          <a:spcPts val="0"/>
                        </a:spcAft>
                        <a:defRPr sz="1000">
                          <a:latin typeface="Arial Narrow"/>
                        </a:defRPr>
                      </a:pPr>
                      <a:r>
                        <a:t>10</a:t>
                      </a:r>
                    </a:p>
                  </a:txBody>
                  <a:tcPr marL="9144" marR="9144" marT="9144" marB="9144">
                    <a:solidFill>
                      <a:srgbClr val="D9E1F2"/>
                    </a:solidFill>
                  </a:tcPr>
                </a:tc>
                <a:tc>
                  <a:txBody>
                    <a:bodyPr/>
                    <a:lstStyle/>
                    <a:p>
                      <a:pPr algn="ctr">
                        <a:spcBef>
                          <a:spcPts val="0"/>
                        </a:spcBef>
                        <a:spcAft>
                          <a:spcPts val="0"/>
                        </a:spcAft>
                        <a:defRPr sz="1000">
                          <a:latin typeface="Arial Narrow"/>
                        </a:defRPr>
                      </a:pPr>
                      <a:r>
                        <a:t>3,00</a:t>
                      </a:r>
                    </a:p>
                  </a:txBody>
                  <a:tcPr marL="9144" marR="9144" marT="9144" marB="9144">
                    <a:solidFill>
                      <a:srgbClr val="D9E1F2"/>
                    </a:solidFill>
                  </a:tcPr>
                </a:tc>
                <a:tc>
                  <a:txBody>
                    <a:bodyPr/>
                    <a:lstStyle/>
                    <a:p>
                      <a:pPr algn="ctr">
                        <a:spcBef>
                          <a:spcPts val="0"/>
                        </a:spcBef>
                        <a:spcAft>
                          <a:spcPts val="0"/>
                        </a:spcAft>
                        <a:defRPr sz="1000">
                          <a:solidFill>
                            <a:srgbClr val="006100"/>
                          </a:solidFill>
                          <a:latin typeface="Arial Narrow"/>
                        </a:defRPr>
                      </a:pPr>
                      <a:r>
                        <a:t>-36,9%</a:t>
                      </a:r>
                    </a:p>
                  </a:txBody>
                  <a:tcPr marL="9144" marR="9144" marT="9144" marB="9144">
                    <a:solidFill>
                      <a:srgbClr val="C6EFCE"/>
                    </a:solidFill>
                  </a:tcPr>
                </a:tc>
                <a:tc>
                  <a:txBody>
                    <a:bodyPr/>
                    <a:lstStyle/>
                    <a:p>
                      <a:pPr algn="ctr">
                        <a:spcBef>
                          <a:spcPts val="0"/>
                        </a:spcBef>
                        <a:spcAft>
                          <a:spcPts val="0"/>
                        </a:spcAft>
                        <a:defRPr sz="1000">
                          <a:solidFill>
                            <a:srgbClr val="9C5700"/>
                          </a:solidFill>
                          <a:latin typeface="Arial Narrow"/>
                        </a:defRPr>
                      </a:pPr>
                      <a:r>
                        <a:t>106,7%</a:t>
                      </a:r>
                    </a:p>
                  </a:txBody>
                  <a:tcPr marL="9144" marR="9144" marT="9144" marB="9144">
                    <a:solidFill>
                      <a:srgbClr val="FFEB9C"/>
                    </a:solidFill>
                  </a:tcPr>
                </a:tc>
                <a:extLst>
                  <a:ext uri="{0D108BD9-81ED-4DB2-BD59-A6C34878D82A}">
                    <a16:rowId xmlns:a16="http://schemas.microsoft.com/office/drawing/2014/main" val="10004"/>
                  </a:ext>
                </a:extLst>
              </a:tr>
              <a:tr h="214884">
                <a:tc>
                  <a:txBody>
                    <a:bodyPr/>
                    <a:lstStyle/>
                    <a:p>
                      <a:pPr algn="ctr">
                        <a:spcBef>
                          <a:spcPts val="0"/>
                        </a:spcBef>
                        <a:spcAft>
                          <a:spcPts val="0"/>
                        </a:spcAft>
                        <a:defRPr sz="1000">
                          <a:latin typeface="Arial Narrow"/>
                        </a:defRPr>
                      </a:pPr>
                      <a:r>
                        <a:t>MELE</a:t>
                      </a:r>
                    </a:p>
                  </a:txBody>
                  <a:tcPr marL="9144" marR="9144" marT="9144" marB="9144">
                    <a:solidFill>
                      <a:srgbClr val="FFFFFF"/>
                    </a:solidFill>
                  </a:tcPr>
                </a:tc>
                <a:tc>
                  <a:txBody>
                    <a:bodyPr/>
                    <a:lstStyle/>
                    <a:p>
                      <a:pPr algn="ctr">
                        <a:spcBef>
                          <a:spcPts val="0"/>
                        </a:spcBef>
                        <a:spcAft>
                          <a:spcPts val="0"/>
                        </a:spcAft>
                        <a:defRPr sz="1000">
                          <a:latin typeface="Arial Narrow"/>
                        </a:defRPr>
                      </a:pPr>
                      <a:r>
                        <a:t>GOLDEN DELICIOUS</a:t>
                      </a:r>
                    </a:p>
                  </a:txBody>
                  <a:tcPr marL="9144" marR="9144" marT="9144" marB="9144">
                    <a:solidFill>
                      <a:srgbClr val="FFFFFF"/>
                    </a:solidFill>
                  </a:tcPr>
                </a:tc>
                <a:tc>
                  <a:txBody>
                    <a:bodyPr/>
                    <a:lstStyle/>
                    <a:p>
                      <a:pPr algn="ctr">
                        <a:spcBef>
                          <a:spcPts val="0"/>
                        </a:spcBef>
                        <a:spcAft>
                          <a:spcPts val="0"/>
                        </a:spcAft>
                        <a:defRPr sz="1000">
                          <a:latin typeface="Arial Narrow"/>
                        </a:defRPr>
                      </a:pPr>
                      <a:r>
                        <a:t>2,08</a:t>
                      </a:r>
                    </a:p>
                  </a:txBody>
                  <a:tcPr marL="9144" marR="9144" marT="9144" marB="9144">
                    <a:solidFill>
                      <a:srgbClr val="FFFFFF"/>
                    </a:solidFill>
                  </a:tcPr>
                </a:tc>
                <a:tc>
                  <a:txBody>
                    <a:bodyPr/>
                    <a:lstStyle/>
                    <a:p>
                      <a:pPr algn="ctr">
                        <a:spcBef>
                          <a:spcPts val="0"/>
                        </a:spcBef>
                        <a:spcAft>
                          <a:spcPts val="0"/>
                        </a:spcAft>
                        <a:defRPr sz="1000">
                          <a:latin typeface="Arial Narrow"/>
                        </a:defRPr>
                      </a:pPr>
                      <a:r>
                        <a:t>1,95</a:t>
                      </a:r>
                    </a:p>
                  </a:txBody>
                  <a:tcPr marL="9144" marR="9144" marT="9144" marB="9144">
                    <a:solidFill>
                      <a:srgbClr val="FFFFFF"/>
                    </a:solidFill>
                  </a:tcPr>
                </a:tc>
                <a:tc>
                  <a:txBody>
                    <a:bodyPr/>
                    <a:lstStyle/>
                    <a:p>
                      <a:pPr algn="ctr">
                        <a:spcBef>
                          <a:spcPts val="0"/>
                        </a:spcBef>
                        <a:spcAft>
                          <a:spcPts val="0"/>
                        </a:spcAft>
                        <a:defRPr sz="1000">
                          <a:latin typeface="Arial Narrow"/>
                        </a:defRPr>
                      </a:pPr>
                      <a:r>
                        <a:t>1,95</a:t>
                      </a:r>
                    </a:p>
                  </a:txBody>
                  <a:tcPr marL="9144" marR="9144" marT="9144" marB="9144">
                    <a:solidFill>
                      <a:srgbClr val="FFFFFF"/>
                    </a:solidFill>
                  </a:tcPr>
                </a:tc>
                <a:tc>
                  <a:txBody>
                    <a:bodyPr/>
                    <a:lstStyle/>
                    <a:p>
                      <a:pPr algn="ctr">
                        <a:spcBef>
                          <a:spcPts val="0"/>
                        </a:spcBef>
                        <a:spcAft>
                          <a:spcPts val="0"/>
                        </a:spcAft>
                        <a:defRPr sz="1000">
                          <a:latin typeface="Arial Narrow"/>
                        </a:defRPr>
                      </a:pPr>
                      <a:r>
                        <a:t>1,94</a:t>
                      </a:r>
                    </a:p>
                  </a:txBody>
                  <a:tcPr marL="9144" marR="9144" marT="9144" marB="9144">
                    <a:solidFill>
                      <a:srgbClr val="FFFFFF"/>
                    </a:solidFill>
                  </a:tcPr>
                </a:tc>
                <a:tc>
                  <a:txBody>
                    <a:bodyPr/>
                    <a:lstStyle/>
                    <a:p>
                      <a:pPr algn="ctr">
                        <a:spcBef>
                          <a:spcPts val="0"/>
                        </a:spcBef>
                        <a:spcAft>
                          <a:spcPts val="0"/>
                        </a:spcAft>
                        <a:defRPr sz="1000">
                          <a:latin typeface="Arial Narrow"/>
                        </a:defRPr>
                      </a:pPr>
                      <a:r>
                        <a:t>1,95</a:t>
                      </a:r>
                    </a:p>
                  </a:txBody>
                  <a:tcPr marL="9144" marR="9144" marT="9144" marB="9144">
                    <a:solidFill>
                      <a:srgbClr val="FFFFFF"/>
                    </a:solidFill>
                  </a:tcPr>
                </a:tc>
                <a:tc>
                  <a:txBody>
                    <a:bodyPr/>
                    <a:lstStyle/>
                    <a:p>
                      <a:pPr algn="ctr">
                        <a:spcBef>
                          <a:spcPts val="0"/>
                        </a:spcBef>
                        <a:spcAft>
                          <a:spcPts val="0"/>
                        </a:spcAft>
                        <a:defRPr sz="1000" b="1">
                          <a:latin typeface="Arial Narrow"/>
                        </a:defRPr>
                      </a:pPr>
                      <a:r>
                        <a:t>1,95</a:t>
                      </a:r>
                    </a:p>
                  </a:txBody>
                  <a:tcPr marL="9144" marR="9144" marT="9144" marB="9144">
                    <a:solidFill>
                      <a:srgbClr val="FFFFFF"/>
                    </a:solidFill>
                  </a:tcPr>
                </a:tc>
                <a:tc>
                  <a:txBody>
                    <a:bodyPr/>
                    <a:lstStyle/>
                    <a:p>
                      <a:pPr algn="ctr">
                        <a:spcBef>
                          <a:spcPts val="0"/>
                        </a:spcBef>
                        <a:spcAft>
                          <a:spcPts val="0"/>
                        </a:spcAft>
                        <a:defRPr sz="1000">
                          <a:latin typeface="Arial Narrow"/>
                        </a:defRPr>
                      </a:pPr>
                      <a:r>
                        <a:t>9</a:t>
                      </a:r>
                    </a:p>
                  </a:txBody>
                  <a:tcPr marL="9144" marR="9144" marT="9144" marB="9144">
                    <a:solidFill>
                      <a:srgbClr val="FFFFFF"/>
                    </a:solidFill>
                  </a:tcPr>
                </a:tc>
                <a:tc>
                  <a:txBody>
                    <a:bodyPr/>
                    <a:lstStyle/>
                    <a:p>
                      <a:pPr algn="ctr">
                        <a:spcBef>
                          <a:spcPts val="0"/>
                        </a:spcBef>
                        <a:spcAft>
                          <a:spcPts val="0"/>
                        </a:spcAft>
                        <a:defRPr sz="1000">
                          <a:latin typeface="Arial Narrow"/>
                        </a:defRPr>
                      </a:pPr>
                      <a:r>
                        <a:t>2,80</a:t>
                      </a:r>
                    </a:p>
                  </a:txBody>
                  <a:tcPr marL="9144" marR="9144" marT="9144" marB="9144">
                    <a:solidFill>
                      <a:srgbClr val="FFFFFF"/>
                    </a:solidFill>
                  </a:tcPr>
                </a:tc>
                <a:tc>
                  <a:txBody>
                    <a:bodyPr/>
                    <a:lstStyle/>
                    <a:p>
                      <a:pPr algn="ctr">
                        <a:spcBef>
                          <a:spcPts val="0"/>
                        </a:spcBef>
                        <a:spcAft>
                          <a:spcPts val="0"/>
                        </a:spcAft>
                        <a:defRPr sz="1000">
                          <a:solidFill>
                            <a:srgbClr val="006100"/>
                          </a:solidFill>
                          <a:latin typeface="Arial Narrow"/>
                        </a:defRPr>
                      </a:pPr>
                      <a:r>
                        <a:t>-6,4%</a:t>
                      </a:r>
                    </a:p>
                  </a:txBody>
                  <a:tcPr marL="9144" marR="9144" marT="9144" marB="9144">
                    <a:solidFill>
                      <a:srgbClr val="C6EFCE"/>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extLst>
                  <a:ext uri="{0D108BD9-81ED-4DB2-BD59-A6C34878D82A}">
                    <a16:rowId xmlns:a16="http://schemas.microsoft.com/office/drawing/2014/main" val="10005"/>
                  </a:ext>
                </a:extLst>
              </a:tr>
              <a:tr h="214884">
                <a:tc>
                  <a:txBody>
                    <a:bodyPr/>
                    <a:lstStyle/>
                    <a:p>
                      <a:pPr algn="ctr">
                        <a:spcBef>
                          <a:spcPts val="0"/>
                        </a:spcBef>
                        <a:spcAft>
                          <a:spcPts val="0"/>
                        </a:spcAft>
                        <a:defRPr sz="1000">
                          <a:latin typeface="Arial Narrow"/>
                        </a:defRPr>
                      </a:pPr>
                      <a:r>
                        <a:t>MELE</a:t>
                      </a:r>
                    </a:p>
                  </a:txBody>
                  <a:tcPr marL="9144" marR="9144" marT="9144" marB="9144">
                    <a:solidFill>
                      <a:srgbClr val="D9E1F2"/>
                    </a:solidFill>
                  </a:tcPr>
                </a:tc>
                <a:tc>
                  <a:txBody>
                    <a:bodyPr/>
                    <a:lstStyle/>
                    <a:p>
                      <a:pPr algn="ctr">
                        <a:spcBef>
                          <a:spcPts val="0"/>
                        </a:spcBef>
                        <a:spcAft>
                          <a:spcPts val="0"/>
                        </a:spcAft>
                        <a:defRPr sz="1000">
                          <a:latin typeface="Arial Narrow"/>
                        </a:defRPr>
                      </a:pPr>
                      <a:r>
                        <a:t>FUJI</a:t>
                      </a:r>
                    </a:p>
                  </a:txBody>
                  <a:tcPr marL="9144" marR="9144" marT="9144" marB="9144">
                    <a:solidFill>
                      <a:srgbClr val="D9E1F2"/>
                    </a:solidFill>
                  </a:tcPr>
                </a:tc>
                <a:tc>
                  <a:txBody>
                    <a:bodyPr/>
                    <a:lstStyle/>
                    <a:p>
                      <a:pPr algn="ctr">
                        <a:spcBef>
                          <a:spcPts val="0"/>
                        </a:spcBef>
                        <a:spcAft>
                          <a:spcPts val="0"/>
                        </a:spcAft>
                        <a:defRPr sz="1000">
                          <a:latin typeface="Arial Narrow"/>
                        </a:defRPr>
                      </a:pPr>
                      <a:endParaRPr/>
                    </a:p>
                  </a:txBody>
                  <a:tcPr marL="9144" marR="9144" marT="9144" marB="9144">
                    <a:solidFill>
                      <a:srgbClr val="D9E1F2"/>
                    </a:solidFill>
                  </a:tcPr>
                </a:tc>
                <a:tc>
                  <a:txBody>
                    <a:bodyPr/>
                    <a:lstStyle/>
                    <a:p>
                      <a:pPr algn="ctr">
                        <a:spcBef>
                          <a:spcPts val="0"/>
                        </a:spcBef>
                        <a:spcAft>
                          <a:spcPts val="0"/>
                        </a:spcAft>
                        <a:defRPr sz="1000">
                          <a:latin typeface="Arial Narrow"/>
                        </a:defRPr>
                      </a:pPr>
                      <a:r>
                        <a:t>1,85</a:t>
                      </a:r>
                    </a:p>
                  </a:txBody>
                  <a:tcPr marL="9144" marR="9144" marT="9144" marB="9144">
                    <a:solidFill>
                      <a:srgbClr val="D9E1F2"/>
                    </a:solidFill>
                  </a:tcPr>
                </a:tc>
                <a:tc>
                  <a:txBody>
                    <a:bodyPr/>
                    <a:lstStyle/>
                    <a:p>
                      <a:pPr algn="ctr">
                        <a:spcBef>
                          <a:spcPts val="0"/>
                        </a:spcBef>
                        <a:spcAft>
                          <a:spcPts val="0"/>
                        </a:spcAft>
                        <a:defRPr sz="1000">
                          <a:latin typeface="Arial Narrow"/>
                        </a:defRPr>
                      </a:pPr>
                      <a:r>
                        <a:t>1,83</a:t>
                      </a:r>
                    </a:p>
                  </a:txBody>
                  <a:tcPr marL="9144" marR="9144" marT="9144" marB="9144">
                    <a:solidFill>
                      <a:srgbClr val="D9E1F2"/>
                    </a:solidFill>
                  </a:tcPr>
                </a:tc>
                <a:tc>
                  <a:txBody>
                    <a:bodyPr/>
                    <a:lstStyle/>
                    <a:p>
                      <a:pPr algn="ctr">
                        <a:spcBef>
                          <a:spcPts val="0"/>
                        </a:spcBef>
                        <a:spcAft>
                          <a:spcPts val="0"/>
                        </a:spcAft>
                        <a:defRPr sz="1000">
                          <a:latin typeface="Arial Narrow"/>
                        </a:defRPr>
                      </a:pPr>
                      <a:r>
                        <a:t>1,78</a:t>
                      </a:r>
                    </a:p>
                  </a:txBody>
                  <a:tcPr marL="9144" marR="9144" marT="9144" marB="9144">
                    <a:solidFill>
                      <a:srgbClr val="D9E1F2"/>
                    </a:solidFill>
                  </a:tcPr>
                </a:tc>
                <a:tc>
                  <a:txBody>
                    <a:bodyPr/>
                    <a:lstStyle/>
                    <a:p>
                      <a:pPr algn="ctr">
                        <a:spcBef>
                          <a:spcPts val="0"/>
                        </a:spcBef>
                        <a:spcAft>
                          <a:spcPts val="0"/>
                        </a:spcAft>
                        <a:defRPr sz="1000">
                          <a:latin typeface="Arial Narrow"/>
                        </a:defRPr>
                      </a:pPr>
                      <a:r>
                        <a:t>1,85</a:t>
                      </a:r>
                    </a:p>
                  </a:txBody>
                  <a:tcPr marL="9144" marR="9144" marT="9144" marB="9144">
                    <a:solidFill>
                      <a:srgbClr val="D9E1F2"/>
                    </a:solidFill>
                  </a:tcPr>
                </a:tc>
                <a:tc>
                  <a:txBody>
                    <a:bodyPr/>
                    <a:lstStyle/>
                    <a:p>
                      <a:pPr algn="ctr">
                        <a:spcBef>
                          <a:spcPts val="0"/>
                        </a:spcBef>
                        <a:spcAft>
                          <a:spcPts val="0"/>
                        </a:spcAft>
                        <a:defRPr sz="1000" b="1">
                          <a:latin typeface="Arial Narrow"/>
                        </a:defRPr>
                      </a:pPr>
                      <a:r>
                        <a:t>1,85</a:t>
                      </a:r>
                    </a:p>
                  </a:txBody>
                  <a:tcPr marL="9144" marR="9144" marT="9144" marB="9144">
                    <a:solidFill>
                      <a:srgbClr val="D9E1F2"/>
                    </a:solidFill>
                  </a:tcPr>
                </a:tc>
                <a:tc>
                  <a:txBody>
                    <a:bodyPr/>
                    <a:lstStyle/>
                    <a:p>
                      <a:pPr algn="ctr">
                        <a:spcBef>
                          <a:spcPts val="0"/>
                        </a:spcBef>
                        <a:spcAft>
                          <a:spcPts val="0"/>
                        </a:spcAft>
                        <a:defRPr sz="1000">
                          <a:latin typeface="Arial Narrow"/>
                        </a:defRPr>
                      </a:pPr>
                      <a:r>
                        <a:t>3</a:t>
                      </a:r>
                    </a:p>
                  </a:txBody>
                  <a:tcPr marL="9144" marR="9144" marT="9144" marB="9144">
                    <a:solidFill>
                      <a:srgbClr val="D9E1F2"/>
                    </a:solidFill>
                  </a:tcPr>
                </a:tc>
                <a:tc>
                  <a:txBody>
                    <a:bodyPr/>
                    <a:lstStyle/>
                    <a:p>
                      <a:pPr algn="ctr">
                        <a:spcBef>
                          <a:spcPts val="0"/>
                        </a:spcBef>
                        <a:spcAft>
                          <a:spcPts val="0"/>
                        </a:spcAft>
                        <a:defRPr sz="1000">
                          <a:latin typeface="Arial Narrow"/>
                        </a:defRPr>
                      </a:pPr>
                      <a:r>
                        <a:t>3,30</a:t>
                      </a:r>
                    </a:p>
                  </a:txBody>
                  <a:tcPr marL="9144" marR="9144" marT="9144" marB="9144">
                    <a:solidFill>
                      <a:srgbClr val="D9E1F2"/>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extLst>
                  <a:ext uri="{0D108BD9-81ED-4DB2-BD59-A6C34878D82A}">
                    <a16:rowId xmlns:a16="http://schemas.microsoft.com/office/drawing/2014/main" val="10006"/>
                  </a:ext>
                </a:extLst>
              </a:tr>
              <a:tr h="214884">
                <a:tc>
                  <a:txBody>
                    <a:bodyPr/>
                    <a:lstStyle/>
                    <a:p>
                      <a:pPr algn="ctr">
                        <a:spcBef>
                          <a:spcPts val="0"/>
                        </a:spcBef>
                        <a:spcAft>
                          <a:spcPts val="0"/>
                        </a:spcAft>
                        <a:defRPr sz="1000">
                          <a:latin typeface="Arial Narrow"/>
                        </a:defRPr>
                      </a:pPr>
                      <a:r>
                        <a:t>MELE</a:t>
                      </a:r>
                    </a:p>
                  </a:txBody>
                  <a:tcPr marL="9144" marR="9144" marT="9144" marB="9144">
                    <a:solidFill>
                      <a:srgbClr val="FFFFFF"/>
                    </a:solidFill>
                  </a:tcPr>
                </a:tc>
                <a:tc>
                  <a:txBody>
                    <a:bodyPr/>
                    <a:lstStyle/>
                    <a:p>
                      <a:pPr algn="ctr">
                        <a:spcBef>
                          <a:spcPts val="0"/>
                        </a:spcBef>
                        <a:spcAft>
                          <a:spcPts val="0"/>
                        </a:spcAft>
                        <a:defRPr sz="1000">
                          <a:latin typeface="Arial Narrow"/>
                        </a:defRPr>
                      </a:pPr>
                      <a:r>
                        <a:t>GRANNY SMITH</a:t>
                      </a: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r>
                        <a:t>1,60</a:t>
                      </a:r>
                    </a:p>
                  </a:txBody>
                  <a:tcPr marL="9144" marR="9144" marT="9144" marB="9144">
                    <a:solidFill>
                      <a:srgbClr val="FFFFFF"/>
                    </a:solidFill>
                  </a:tcPr>
                </a:tc>
                <a:tc>
                  <a:txBody>
                    <a:bodyPr/>
                    <a:lstStyle/>
                    <a:p>
                      <a:pPr algn="ctr">
                        <a:spcBef>
                          <a:spcPts val="0"/>
                        </a:spcBef>
                        <a:spcAft>
                          <a:spcPts val="0"/>
                        </a:spcAft>
                        <a:defRPr sz="1000">
                          <a:latin typeface="Arial Narrow"/>
                        </a:defRPr>
                      </a:pPr>
                      <a:r>
                        <a:t>1,70</a:t>
                      </a:r>
                    </a:p>
                  </a:txBody>
                  <a:tcPr marL="9144" marR="9144" marT="9144" marB="9144">
                    <a:solidFill>
                      <a:srgbClr val="FFFFFF"/>
                    </a:solidFill>
                  </a:tcPr>
                </a:tc>
                <a:tc>
                  <a:txBody>
                    <a:bodyPr/>
                    <a:lstStyle/>
                    <a:p>
                      <a:pPr algn="ctr">
                        <a:spcBef>
                          <a:spcPts val="0"/>
                        </a:spcBef>
                        <a:spcAft>
                          <a:spcPts val="0"/>
                        </a:spcAft>
                        <a:defRPr sz="1000">
                          <a:latin typeface="Arial Narrow"/>
                        </a:defRPr>
                      </a:pPr>
                      <a:r>
                        <a:t>1,63</a:t>
                      </a:r>
                    </a:p>
                  </a:txBody>
                  <a:tcPr marL="9144" marR="9144" marT="9144" marB="9144">
                    <a:solidFill>
                      <a:srgbClr val="FFFFFF"/>
                    </a:solidFill>
                  </a:tcPr>
                </a:tc>
                <a:tc>
                  <a:txBody>
                    <a:bodyPr/>
                    <a:lstStyle/>
                    <a:p>
                      <a:pPr algn="ctr">
                        <a:spcBef>
                          <a:spcPts val="0"/>
                        </a:spcBef>
                        <a:spcAft>
                          <a:spcPts val="0"/>
                        </a:spcAft>
                        <a:defRPr sz="1000">
                          <a:latin typeface="Arial Narrow"/>
                        </a:defRPr>
                      </a:pPr>
                      <a:r>
                        <a:t>1,60</a:t>
                      </a:r>
                    </a:p>
                  </a:txBody>
                  <a:tcPr marL="9144" marR="9144" marT="9144" marB="9144">
                    <a:solidFill>
                      <a:srgbClr val="FFFFFF"/>
                    </a:solidFill>
                  </a:tcPr>
                </a:tc>
                <a:tc>
                  <a:txBody>
                    <a:bodyPr/>
                    <a:lstStyle/>
                    <a:p>
                      <a:pPr algn="ctr">
                        <a:spcBef>
                          <a:spcPts val="0"/>
                        </a:spcBef>
                        <a:spcAft>
                          <a:spcPts val="0"/>
                        </a:spcAft>
                        <a:defRPr sz="1000" b="1">
                          <a:latin typeface="Arial Narrow"/>
                        </a:defRPr>
                      </a:pPr>
                      <a:r>
                        <a:t>1,65</a:t>
                      </a:r>
                    </a:p>
                  </a:txBody>
                  <a:tcPr marL="9144" marR="9144" marT="9144" marB="9144">
                    <a:solidFill>
                      <a:srgbClr val="FFFFFF"/>
                    </a:solidFill>
                  </a:tcPr>
                </a:tc>
                <a:tc>
                  <a:txBody>
                    <a:bodyPr/>
                    <a:lstStyle/>
                    <a:p>
                      <a:pPr algn="ctr">
                        <a:spcBef>
                          <a:spcPts val="0"/>
                        </a:spcBef>
                        <a:spcAft>
                          <a:spcPts val="0"/>
                        </a:spcAft>
                        <a:defRPr sz="1000">
                          <a:latin typeface="Arial Narrow"/>
                        </a:defRPr>
                      </a:pPr>
                      <a:r>
                        <a:t>3</a:t>
                      </a:r>
                    </a:p>
                  </a:txBody>
                  <a:tcPr marL="9144" marR="9144" marT="9144" marB="9144">
                    <a:solidFill>
                      <a:srgbClr val="FFFFFF"/>
                    </a:solidFill>
                  </a:tcPr>
                </a:tc>
                <a:tc>
                  <a:txBody>
                    <a:bodyPr/>
                    <a:lstStyle/>
                    <a:p>
                      <a:pPr algn="ctr">
                        <a:spcBef>
                          <a:spcPts val="0"/>
                        </a:spcBef>
                        <a:spcAft>
                          <a:spcPts val="0"/>
                        </a:spcAft>
                        <a:defRPr sz="1000">
                          <a:latin typeface="Arial Narrow"/>
                        </a:defRPr>
                      </a:pPr>
                      <a:r>
                        <a:t>3,15</a:t>
                      </a:r>
                    </a:p>
                  </a:txBody>
                  <a:tcPr marL="9144" marR="9144" marT="9144" marB="9144">
                    <a:solidFill>
                      <a:srgbClr val="FFFFFF"/>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tc>
                  <a:txBody>
                    <a:bodyPr/>
                    <a:lstStyle/>
                    <a:p>
                      <a:pPr algn="ctr">
                        <a:spcBef>
                          <a:spcPts val="0"/>
                        </a:spcBef>
                        <a:spcAft>
                          <a:spcPts val="0"/>
                        </a:spcAft>
                        <a:defRPr sz="1000">
                          <a:solidFill>
                            <a:srgbClr val="9C5700"/>
                          </a:solidFill>
                          <a:latin typeface="Arial Narrow"/>
                        </a:defRPr>
                      </a:pPr>
                      <a:r>
                        <a:t>3,1%</a:t>
                      </a:r>
                    </a:p>
                  </a:txBody>
                  <a:tcPr marL="9144" marR="9144" marT="9144" marB="9144">
                    <a:solidFill>
                      <a:srgbClr val="FFEB9C"/>
                    </a:solidFill>
                  </a:tcPr>
                </a:tc>
                <a:extLst>
                  <a:ext uri="{0D108BD9-81ED-4DB2-BD59-A6C34878D82A}">
                    <a16:rowId xmlns:a16="http://schemas.microsoft.com/office/drawing/2014/main" val="10007"/>
                  </a:ext>
                </a:extLst>
              </a:tr>
              <a:tr h="214884">
                <a:tc>
                  <a:txBody>
                    <a:bodyPr/>
                    <a:lstStyle/>
                    <a:p>
                      <a:pPr algn="ctr">
                        <a:spcBef>
                          <a:spcPts val="0"/>
                        </a:spcBef>
                        <a:spcAft>
                          <a:spcPts val="0"/>
                        </a:spcAft>
                        <a:defRPr sz="1000">
                          <a:latin typeface="Arial Narrow"/>
                        </a:defRPr>
                      </a:pPr>
                      <a:r>
                        <a:t>KIWI</a:t>
                      </a:r>
                    </a:p>
                  </a:txBody>
                  <a:tcPr marL="9144" marR="9144" marT="9144" marB="9144">
                    <a:solidFill>
                      <a:srgbClr val="D9E1F2"/>
                    </a:solidFill>
                  </a:tcPr>
                </a:tc>
                <a:tc>
                  <a:txBody>
                    <a:bodyPr/>
                    <a:lstStyle/>
                    <a:p>
                      <a:pPr algn="ctr">
                        <a:spcBef>
                          <a:spcPts val="0"/>
                        </a:spcBef>
                        <a:spcAft>
                          <a:spcPts val="0"/>
                        </a:spcAft>
                        <a:defRPr sz="1000">
                          <a:latin typeface="Arial Narrow"/>
                        </a:defRPr>
                      </a:pPr>
                      <a:r>
                        <a:t>HAYWARD</a:t>
                      </a:r>
                    </a:p>
                  </a:txBody>
                  <a:tcPr marL="9144" marR="9144" marT="9144" marB="9144">
                    <a:solidFill>
                      <a:srgbClr val="D9E1F2"/>
                    </a:solidFill>
                  </a:tcPr>
                </a:tc>
                <a:tc>
                  <a:txBody>
                    <a:bodyPr/>
                    <a:lstStyle/>
                    <a:p>
                      <a:pPr algn="ctr">
                        <a:spcBef>
                          <a:spcPts val="0"/>
                        </a:spcBef>
                        <a:spcAft>
                          <a:spcPts val="0"/>
                        </a:spcAft>
                        <a:defRPr sz="1000">
                          <a:latin typeface="Arial Narrow"/>
                        </a:defRPr>
                      </a:pPr>
                      <a:r>
                        <a:t>3,63</a:t>
                      </a:r>
                    </a:p>
                  </a:txBody>
                  <a:tcPr marL="9144" marR="9144" marT="9144" marB="9144">
                    <a:solidFill>
                      <a:srgbClr val="D9E1F2"/>
                    </a:solidFill>
                  </a:tcPr>
                </a:tc>
                <a:tc>
                  <a:txBody>
                    <a:bodyPr/>
                    <a:lstStyle/>
                    <a:p>
                      <a:pPr algn="ctr">
                        <a:spcBef>
                          <a:spcPts val="0"/>
                        </a:spcBef>
                        <a:spcAft>
                          <a:spcPts val="0"/>
                        </a:spcAft>
                        <a:defRPr sz="1000">
                          <a:latin typeface="Arial Narrow"/>
                        </a:defRPr>
                      </a:pPr>
                      <a:r>
                        <a:t>3,60</a:t>
                      </a:r>
                    </a:p>
                  </a:txBody>
                  <a:tcPr marL="9144" marR="9144" marT="9144" marB="9144">
                    <a:solidFill>
                      <a:srgbClr val="D9E1F2"/>
                    </a:solidFill>
                  </a:tcPr>
                </a:tc>
                <a:tc>
                  <a:txBody>
                    <a:bodyPr/>
                    <a:lstStyle/>
                    <a:p>
                      <a:pPr algn="ctr">
                        <a:spcBef>
                          <a:spcPts val="0"/>
                        </a:spcBef>
                        <a:spcAft>
                          <a:spcPts val="0"/>
                        </a:spcAft>
                        <a:defRPr sz="1000">
                          <a:latin typeface="Arial Narrow"/>
                        </a:defRPr>
                      </a:pPr>
                      <a:r>
                        <a:t>3,67</a:t>
                      </a:r>
                    </a:p>
                  </a:txBody>
                  <a:tcPr marL="9144" marR="9144" marT="9144" marB="9144">
                    <a:solidFill>
                      <a:srgbClr val="D9E1F2"/>
                    </a:solidFill>
                  </a:tcPr>
                </a:tc>
                <a:tc>
                  <a:txBody>
                    <a:bodyPr/>
                    <a:lstStyle/>
                    <a:p>
                      <a:pPr algn="ctr">
                        <a:spcBef>
                          <a:spcPts val="0"/>
                        </a:spcBef>
                        <a:spcAft>
                          <a:spcPts val="0"/>
                        </a:spcAft>
                        <a:defRPr sz="1000">
                          <a:latin typeface="Arial Narrow"/>
                        </a:defRPr>
                      </a:pPr>
                      <a:r>
                        <a:t>3,60</a:t>
                      </a:r>
                    </a:p>
                  </a:txBody>
                  <a:tcPr marL="9144" marR="9144" marT="9144" marB="9144">
                    <a:solidFill>
                      <a:srgbClr val="D9E1F2"/>
                    </a:solidFill>
                  </a:tcPr>
                </a:tc>
                <a:tc>
                  <a:txBody>
                    <a:bodyPr/>
                    <a:lstStyle/>
                    <a:p>
                      <a:pPr algn="ctr">
                        <a:spcBef>
                          <a:spcPts val="0"/>
                        </a:spcBef>
                        <a:spcAft>
                          <a:spcPts val="0"/>
                        </a:spcAft>
                        <a:defRPr sz="1000">
                          <a:latin typeface="Arial Narrow"/>
                        </a:defRPr>
                      </a:pPr>
                      <a:r>
                        <a:t>3,40</a:t>
                      </a:r>
                    </a:p>
                  </a:txBody>
                  <a:tcPr marL="9144" marR="9144" marT="9144" marB="9144">
                    <a:solidFill>
                      <a:srgbClr val="D9E1F2"/>
                    </a:solidFill>
                  </a:tcPr>
                </a:tc>
                <a:tc>
                  <a:txBody>
                    <a:bodyPr/>
                    <a:lstStyle/>
                    <a:p>
                      <a:pPr algn="ctr">
                        <a:spcBef>
                          <a:spcPts val="0"/>
                        </a:spcBef>
                        <a:spcAft>
                          <a:spcPts val="0"/>
                        </a:spcAft>
                        <a:defRPr sz="1000" b="1">
                          <a:latin typeface="Arial Narrow"/>
                        </a:defRPr>
                      </a:pPr>
                      <a:r>
                        <a:t>3,45</a:t>
                      </a:r>
                    </a:p>
                  </a:txBody>
                  <a:tcPr marL="9144" marR="9144" marT="9144" marB="9144">
                    <a:solidFill>
                      <a:srgbClr val="D9E1F2"/>
                    </a:solidFill>
                  </a:tcPr>
                </a:tc>
                <a:tc>
                  <a:txBody>
                    <a:bodyPr/>
                    <a:lstStyle/>
                    <a:p>
                      <a:pPr algn="ctr">
                        <a:spcBef>
                          <a:spcPts val="0"/>
                        </a:spcBef>
                        <a:spcAft>
                          <a:spcPts val="0"/>
                        </a:spcAft>
                        <a:defRPr sz="1000">
                          <a:latin typeface="Arial Narrow"/>
                        </a:defRPr>
                      </a:pPr>
                      <a:r>
                        <a:t>4</a:t>
                      </a:r>
                    </a:p>
                  </a:txBody>
                  <a:tcPr marL="9144" marR="9144" marT="9144" marB="9144">
                    <a:solidFill>
                      <a:srgbClr val="D9E1F2"/>
                    </a:solidFill>
                  </a:tcPr>
                </a:tc>
                <a:tc>
                  <a:txBody>
                    <a:bodyPr/>
                    <a:lstStyle/>
                    <a:p>
                      <a:pPr algn="ctr">
                        <a:spcBef>
                          <a:spcPts val="0"/>
                        </a:spcBef>
                        <a:spcAft>
                          <a:spcPts val="0"/>
                        </a:spcAft>
                        <a:defRPr sz="1000">
                          <a:latin typeface="Arial Narrow"/>
                        </a:defRPr>
                      </a:pPr>
                      <a:r>
                        <a:t>5,95</a:t>
                      </a:r>
                    </a:p>
                  </a:txBody>
                  <a:tcPr marL="9144" marR="9144" marT="9144" marB="9144">
                    <a:solidFill>
                      <a:srgbClr val="D9E1F2"/>
                    </a:solidFill>
                  </a:tcPr>
                </a:tc>
                <a:tc>
                  <a:txBody>
                    <a:bodyPr/>
                    <a:lstStyle/>
                    <a:p>
                      <a:pPr algn="ctr">
                        <a:spcBef>
                          <a:spcPts val="0"/>
                        </a:spcBef>
                        <a:spcAft>
                          <a:spcPts val="0"/>
                        </a:spcAft>
                        <a:defRPr sz="1000">
                          <a:solidFill>
                            <a:srgbClr val="006100"/>
                          </a:solidFill>
                          <a:latin typeface="Arial Narrow"/>
                        </a:defRPr>
                      </a:pPr>
                      <a:r>
                        <a:t>-5,0%</a:t>
                      </a:r>
                    </a:p>
                  </a:txBody>
                  <a:tcPr marL="9144" marR="9144" marT="9144" marB="9144">
                    <a:solidFill>
                      <a:srgbClr val="C6EFCE"/>
                    </a:solidFill>
                  </a:tcPr>
                </a:tc>
                <a:tc>
                  <a:txBody>
                    <a:bodyPr/>
                    <a:lstStyle/>
                    <a:p>
                      <a:pPr algn="ctr">
                        <a:spcBef>
                          <a:spcPts val="0"/>
                        </a:spcBef>
                        <a:spcAft>
                          <a:spcPts val="0"/>
                        </a:spcAft>
                        <a:defRPr sz="1000">
                          <a:solidFill>
                            <a:srgbClr val="9C5700"/>
                          </a:solidFill>
                          <a:latin typeface="Arial Narrow"/>
                        </a:defRPr>
                      </a:pPr>
                      <a:r>
                        <a:t>1,5%</a:t>
                      </a:r>
                    </a:p>
                  </a:txBody>
                  <a:tcPr marL="9144" marR="9144" marT="9144" marB="9144">
                    <a:solidFill>
                      <a:srgbClr val="FFEB9C"/>
                    </a:solidFill>
                  </a:tcPr>
                </a:tc>
                <a:extLst>
                  <a:ext uri="{0D108BD9-81ED-4DB2-BD59-A6C34878D82A}">
                    <a16:rowId xmlns:a16="http://schemas.microsoft.com/office/drawing/2014/main" val="10008"/>
                  </a:ext>
                </a:extLst>
              </a:tr>
              <a:tr h="214884">
                <a:tc>
                  <a:txBody>
                    <a:bodyPr/>
                    <a:lstStyle/>
                    <a:p>
                      <a:pPr algn="ctr">
                        <a:spcBef>
                          <a:spcPts val="0"/>
                        </a:spcBef>
                        <a:spcAft>
                          <a:spcPts val="0"/>
                        </a:spcAft>
                        <a:defRPr sz="1000">
                          <a:latin typeface="Arial Narrow"/>
                        </a:defRPr>
                      </a:pPr>
                      <a:r>
                        <a:t>KIWI</a:t>
                      </a:r>
                    </a:p>
                  </a:txBody>
                  <a:tcPr marL="9144" marR="9144" marT="9144" marB="9144">
                    <a:solidFill>
                      <a:srgbClr val="FFFFFF"/>
                    </a:solidFill>
                  </a:tcPr>
                </a:tc>
                <a:tc>
                  <a:txBody>
                    <a:bodyPr/>
                    <a:lstStyle/>
                    <a:p>
                      <a:pPr algn="ctr">
                        <a:spcBef>
                          <a:spcPts val="0"/>
                        </a:spcBef>
                        <a:spcAft>
                          <a:spcPts val="0"/>
                        </a:spcAft>
                        <a:defRPr sz="1000">
                          <a:latin typeface="Arial Narrow"/>
                        </a:defRPr>
                      </a:pPr>
                      <a:r>
                        <a:t>GOLD</a:t>
                      </a:r>
                    </a:p>
                  </a:txBody>
                  <a:tcPr marL="9144" marR="9144" marT="9144" marB="9144">
                    <a:solidFill>
                      <a:srgbClr val="FFFFFF"/>
                    </a:solidFill>
                  </a:tcPr>
                </a:tc>
                <a:tc>
                  <a:txBody>
                    <a:bodyPr/>
                    <a:lstStyle/>
                    <a:p>
                      <a:pPr algn="ctr">
                        <a:spcBef>
                          <a:spcPts val="0"/>
                        </a:spcBef>
                        <a:spcAft>
                          <a:spcPts val="0"/>
                        </a:spcAft>
                        <a:defRPr sz="1000">
                          <a:latin typeface="Arial Narrow"/>
                        </a:defRPr>
                      </a:pPr>
                      <a:r>
                        <a:t>5,27</a:t>
                      </a:r>
                    </a:p>
                  </a:txBody>
                  <a:tcPr marL="9144" marR="9144" marT="9144" marB="9144">
                    <a:solidFill>
                      <a:srgbClr val="FFFFFF"/>
                    </a:solidFill>
                  </a:tcPr>
                </a:tc>
                <a:tc>
                  <a:txBody>
                    <a:bodyPr/>
                    <a:lstStyle/>
                    <a:p>
                      <a:pPr algn="ctr">
                        <a:spcBef>
                          <a:spcPts val="0"/>
                        </a:spcBef>
                        <a:spcAft>
                          <a:spcPts val="0"/>
                        </a:spcAft>
                        <a:defRPr sz="1000">
                          <a:latin typeface="Arial Narrow"/>
                        </a:defRPr>
                      </a:pPr>
                      <a:r>
                        <a:t>5,40</a:t>
                      </a:r>
                    </a:p>
                  </a:txBody>
                  <a:tcPr marL="9144" marR="9144" marT="9144" marB="9144">
                    <a:solidFill>
                      <a:srgbClr val="FFFFFF"/>
                    </a:solidFill>
                  </a:tcPr>
                </a:tc>
                <a:tc>
                  <a:txBody>
                    <a:bodyPr/>
                    <a:lstStyle/>
                    <a:p>
                      <a:pPr algn="ctr">
                        <a:spcBef>
                          <a:spcPts val="0"/>
                        </a:spcBef>
                        <a:spcAft>
                          <a:spcPts val="0"/>
                        </a:spcAft>
                        <a:defRPr sz="1000">
                          <a:latin typeface="Arial Narrow"/>
                        </a:defRPr>
                      </a:pPr>
                      <a:r>
                        <a:t>5,50</a:t>
                      </a:r>
                    </a:p>
                  </a:txBody>
                  <a:tcPr marL="9144" marR="9144" marT="9144" marB="9144">
                    <a:solidFill>
                      <a:srgbClr val="FFFFFF"/>
                    </a:solidFill>
                  </a:tcPr>
                </a:tc>
                <a:tc>
                  <a:txBody>
                    <a:bodyPr/>
                    <a:lstStyle/>
                    <a:p>
                      <a:pPr algn="ctr">
                        <a:spcBef>
                          <a:spcPts val="0"/>
                        </a:spcBef>
                        <a:spcAft>
                          <a:spcPts val="0"/>
                        </a:spcAft>
                        <a:defRPr sz="1000">
                          <a:latin typeface="Arial Narrow"/>
                        </a:defRPr>
                      </a:pPr>
                      <a:r>
                        <a:t>5,45</a:t>
                      </a:r>
                    </a:p>
                  </a:txBody>
                  <a:tcPr marL="9144" marR="9144" marT="9144" marB="9144">
                    <a:solidFill>
                      <a:srgbClr val="FFFFFF"/>
                    </a:solidFill>
                  </a:tcPr>
                </a:tc>
                <a:tc>
                  <a:txBody>
                    <a:bodyPr/>
                    <a:lstStyle/>
                    <a:p>
                      <a:pPr algn="ctr">
                        <a:spcBef>
                          <a:spcPts val="0"/>
                        </a:spcBef>
                        <a:spcAft>
                          <a:spcPts val="0"/>
                        </a:spcAft>
                        <a:defRPr sz="1000">
                          <a:latin typeface="Arial Narrow"/>
                        </a:defRPr>
                      </a:pPr>
                      <a:r>
                        <a:t>5,00</a:t>
                      </a:r>
                    </a:p>
                  </a:txBody>
                  <a:tcPr marL="9144" marR="9144" marT="9144" marB="9144">
                    <a:solidFill>
                      <a:srgbClr val="FFFFFF"/>
                    </a:solidFill>
                  </a:tcPr>
                </a:tc>
                <a:tc>
                  <a:txBody>
                    <a:bodyPr/>
                    <a:lstStyle/>
                    <a:p>
                      <a:pPr algn="ctr">
                        <a:spcBef>
                          <a:spcPts val="0"/>
                        </a:spcBef>
                        <a:spcAft>
                          <a:spcPts val="0"/>
                        </a:spcAft>
                        <a:defRPr sz="1000" b="1">
                          <a:latin typeface="Arial Narrow"/>
                        </a:defRPr>
                      </a:pPr>
                      <a:r>
                        <a:t>5,00</a:t>
                      </a:r>
                    </a:p>
                  </a:txBody>
                  <a:tcPr marL="9144" marR="9144" marT="9144" marB="9144">
                    <a:solidFill>
                      <a:srgbClr val="FFFFFF"/>
                    </a:solidFill>
                  </a:tcPr>
                </a:tc>
                <a:tc>
                  <a:txBody>
                    <a:bodyPr/>
                    <a:lstStyle/>
                    <a:p>
                      <a:pPr algn="ctr">
                        <a:spcBef>
                          <a:spcPts val="0"/>
                        </a:spcBef>
                        <a:spcAft>
                          <a:spcPts val="0"/>
                        </a:spcAft>
                        <a:defRPr sz="1000">
                          <a:latin typeface="Arial Narrow"/>
                        </a:defRPr>
                      </a:pPr>
                      <a:r>
                        <a:t>2</a:t>
                      </a:r>
                    </a:p>
                  </a:txBody>
                  <a:tcPr marL="9144" marR="9144" marT="9144" marB="9144">
                    <a:solidFill>
                      <a:srgbClr val="FFFFFF"/>
                    </a:solidFill>
                  </a:tcPr>
                </a:tc>
                <a:tc>
                  <a:txBody>
                    <a:bodyPr/>
                    <a:lstStyle/>
                    <a:p>
                      <a:pPr algn="ctr">
                        <a:spcBef>
                          <a:spcPts val="0"/>
                        </a:spcBef>
                        <a:spcAft>
                          <a:spcPts val="0"/>
                        </a:spcAft>
                        <a:defRPr sz="1000">
                          <a:latin typeface="Arial Narrow"/>
                        </a:defRPr>
                      </a:pPr>
                      <a:r>
                        <a:t>7,90</a:t>
                      </a:r>
                    </a:p>
                  </a:txBody>
                  <a:tcPr marL="9144" marR="9144" marT="9144" marB="9144">
                    <a:solidFill>
                      <a:srgbClr val="FFFFFF"/>
                    </a:solidFill>
                  </a:tcPr>
                </a:tc>
                <a:tc>
                  <a:txBody>
                    <a:bodyPr/>
                    <a:lstStyle/>
                    <a:p>
                      <a:pPr algn="ctr">
                        <a:spcBef>
                          <a:spcPts val="0"/>
                        </a:spcBef>
                        <a:spcAft>
                          <a:spcPts val="0"/>
                        </a:spcAft>
                        <a:defRPr sz="1000">
                          <a:solidFill>
                            <a:srgbClr val="006100"/>
                          </a:solidFill>
                          <a:latin typeface="Arial Narrow"/>
                        </a:defRPr>
                      </a:pPr>
                      <a:r>
                        <a:t>-5,1%</a:t>
                      </a:r>
                    </a:p>
                  </a:txBody>
                  <a:tcPr marL="9144" marR="9144" marT="9144" marB="9144">
                    <a:solidFill>
                      <a:srgbClr val="C6EFCE"/>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extLst>
                  <a:ext uri="{0D108BD9-81ED-4DB2-BD59-A6C34878D82A}">
                    <a16:rowId xmlns:a16="http://schemas.microsoft.com/office/drawing/2014/main" val="10009"/>
                  </a:ext>
                </a:extLst>
              </a:tr>
              <a:tr h="214884">
                <a:tc>
                  <a:txBody>
                    <a:bodyPr/>
                    <a:lstStyle/>
                    <a:p>
                      <a:pPr algn="ctr">
                        <a:spcBef>
                          <a:spcPts val="0"/>
                        </a:spcBef>
                        <a:spcAft>
                          <a:spcPts val="0"/>
                        </a:spcAft>
                        <a:defRPr sz="1000">
                          <a:latin typeface="Arial Narrow"/>
                        </a:defRPr>
                      </a:pPr>
                      <a:r>
                        <a:t>UVA DA TAVOLA</a:t>
                      </a:r>
                    </a:p>
                  </a:txBody>
                  <a:tcPr marL="9144" marR="9144" marT="9144" marB="9144">
                    <a:solidFill>
                      <a:srgbClr val="D9E1F2"/>
                    </a:solidFill>
                  </a:tcPr>
                </a:tc>
                <a:tc>
                  <a:txBody>
                    <a:bodyPr/>
                    <a:lstStyle/>
                    <a:p>
                      <a:pPr algn="ctr">
                        <a:spcBef>
                          <a:spcPts val="0"/>
                        </a:spcBef>
                        <a:spcAft>
                          <a:spcPts val="0"/>
                        </a:spcAft>
                        <a:defRPr sz="1000">
                          <a:latin typeface="Arial Narrow"/>
                        </a:defRPr>
                      </a:pPr>
                      <a:r>
                        <a:t>BIANCA VITTORIA</a:t>
                      </a:r>
                    </a:p>
                  </a:txBody>
                  <a:tcPr marL="9144" marR="9144" marT="9144" marB="9144">
                    <a:solidFill>
                      <a:srgbClr val="D9E1F2"/>
                    </a:solidFill>
                  </a:tcPr>
                </a:tc>
                <a:tc>
                  <a:txBody>
                    <a:bodyPr/>
                    <a:lstStyle/>
                    <a:p>
                      <a:pPr algn="ctr">
                        <a:spcBef>
                          <a:spcPts val="0"/>
                        </a:spcBef>
                        <a:spcAft>
                          <a:spcPts val="0"/>
                        </a:spcAft>
                        <a:defRPr sz="1000">
                          <a:latin typeface="Arial Narrow"/>
                        </a:defRPr>
                      </a:pPr>
                      <a:r>
                        <a:t>1,98</a:t>
                      </a:r>
                    </a:p>
                  </a:txBody>
                  <a:tcPr marL="9144" marR="9144" marT="9144" marB="9144">
                    <a:solidFill>
                      <a:srgbClr val="D9E1F2"/>
                    </a:solidFill>
                  </a:tcPr>
                </a:tc>
                <a:tc>
                  <a:txBody>
                    <a:bodyPr/>
                    <a:lstStyle/>
                    <a:p>
                      <a:pPr algn="ctr">
                        <a:spcBef>
                          <a:spcPts val="0"/>
                        </a:spcBef>
                        <a:spcAft>
                          <a:spcPts val="0"/>
                        </a:spcAft>
                        <a:defRPr sz="1000">
                          <a:latin typeface="Arial Narrow"/>
                        </a:defRPr>
                      </a:pPr>
                      <a:r>
                        <a:t>2,85</a:t>
                      </a:r>
                    </a:p>
                  </a:txBody>
                  <a:tcPr marL="9144" marR="9144" marT="9144" marB="9144">
                    <a:solidFill>
                      <a:srgbClr val="D9E1F2"/>
                    </a:solidFill>
                  </a:tcPr>
                </a:tc>
                <a:tc>
                  <a:txBody>
                    <a:bodyPr/>
                    <a:lstStyle/>
                    <a:p>
                      <a:pPr algn="ctr">
                        <a:spcBef>
                          <a:spcPts val="0"/>
                        </a:spcBef>
                        <a:spcAft>
                          <a:spcPts val="0"/>
                        </a:spcAft>
                        <a:defRPr sz="1000">
                          <a:latin typeface="Arial Narrow"/>
                        </a:defRPr>
                      </a:pPr>
                      <a:r>
                        <a:t>2,50</a:t>
                      </a:r>
                    </a:p>
                  </a:txBody>
                  <a:tcPr marL="9144" marR="9144" marT="9144" marB="9144">
                    <a:solidFill>
                      <a:srgbClr val="D9E1F2"/>
                    </a:solidFill>
                  </a:tcPr>
                </a:tc>
                <a:tc>
                  <a:txBody>
                    <a:bodyPr/>
                    <a:lstStyle/>
                    <a:p>
                      <a:pPr algn="ctr">
                        <a:spcBef>
                          <a:spcPts val="0"/>
                        </a:spcBef>
                        <a:spcAft>
                          <a:spcPts val="0"/>
                        </a:spcAft>
                        <a:defRPr sz="1000">
                          <a:latin typeface="Arial Narrow"/>
                        </a:defRPr>
                      </a:pPr>
                      <a:r>
                        <a:t>2,15</a:t>
                      </a:r>
                    </a:p>
                  </a:txBody>
                  <a:tcPr marL="9144" marR="9144" marT="9144" marB="9144">
                    <a:solidFill>
                      <a:srgbClr val="D9E1F2"/>
                    </a:solidFill>
                  </a:tcPr>
                </a:tc>
                <a:tc>
                  <a:txBody>
                    <a:bodyPr/>
                    <a:lstStyle/>
                    <a:p>
                      <a:pPr algn="ctr">
                        <a:spcBef>
                          <a:spcPts val="0"/>
                        </a:spcBef>
                        <a:spcAft>
                          <a:spcPts val="0"/>
                        </a:spcAft>
                        <a:defRPr sz="1000">
                          <a:latin typeface="Arial Narrow"/>
                        </a:defRPr>
                      </a:pPr>
                      <a:r>
                        <a:t>1,37</a:t>
                      </a:r>
                    </a:p>
                  </a:txBody>
                  <a:tcPr marL="9144" marR="9144" marT="9144" marB="9144">
                    <a:solidFill>
                      <a:srgbClr val="D9E1F2"/>
                    </a:solidFill>
                  </a:tcPr>
                </a:tc>
                <a:tc>
                  <a:txBody>
                    <a:bodyPr/>
                    <a:lstStyle/>
                    <a:p>
                      <a:pPr algn="ctr">
                        <a:spcBef>
                          <a:spcPts val="0"/>
                        </a:spcBef>
                        <a:spcAft>
                          <a:spcPts val="0"/>
                        </a:spcAft>
                        <a:defRPr sz="1000" b="1">
                          <a:latin typeface="Arial Narrow"/>
                        </a:defRPr>
                      </a:pPr>
                      <a:r>
                        <a:t>1,42</a:t>
                      </a:r>
                    </a:p>
                  </a:txBody>
                  <a:tcPr marL="9144" marR="9144" marT="9144" marB="9144">
                    <a:solidFill>
                      <a:srgbClr val="D9E1F2"/>
                    </a:solidFill>
                  </a:tcPr>
                </a:tc>
                <a:tc>
                  <a:txBody>
                    <a:bodyPr/>
                    <a:lstStyle/>
                    <a:p>
                      <a:pPr algn="ctr">
                        <a:spcBef>
                          <a:spcPts val="0"/>
                        </a:spcBef>
                        <a:spcAft>
                          <a:spcPts val="0"/>
                        </a:spcAft>
                        <a:defRPr sz="1000">
                          <a:latin typeface="Arial Narrow"/>
                        </a:defRPr>
                      </a:pPr>
                      <a:r>
                        <a:t>15</a:t>
                      </a:r>
                    </a:p>
                  </a:txBody>
                  <a:tcPr marL="9144" marR="9144" marT="9144" marB="9144">
                    <a:solidFill>
                      <a:srgbClr val="D9E1F2"/>
                    </a:solidFill>
                  </a:tcPr>
                </a:tc>
                <a:tc>
                  <a:txBody>
                    <a:bodyPr/>
                    <a:lstStyle/>
                    <a:p>
                      <a:pPr algn="ctr">
                        <a:spcBef>
                          <a:spcPts val="0"/>
                        </a:spcBef>
                        <a:spcAft>
                          <a:spcPts val="0"/>
                        </a:spcAft>
                        <a:defRPr sz="1000">
                          <a:latin typeface="Arial Narrow"/>
                        </a:defRPr>
                      </a:pPr>
                      <a:r>
                        <a:t>4,40</a:t>
                      </a:r>
                    </a:p>
                  </a:txBody>
                  <a:tcPr marL="9144" marR="9144" marT="9144" marB="9144">
                    <a:solidFill>
                      <a:srgbClr val="D9E1F2"/>
                    </a:solidFill>
                  </a:tcPr>
                </a:tc>
                <a:tc>
                  <a:txBody>
                    <a:bodyPr/>
                    <a:lstStyle/>
                    <a:p>
                      <a:pPr algn="ctr">
                        <a:spcBef>
                          <a:spcPts val="0"/>
                        </a:spcBef>
                        <a:spcAft>
                          <a:spcPts val="0"/>
                        </a:spcAft>
                        <a:defRPr sz="1000">
                          <a:solidFill>
                            <a:srgbClr val="006100"/>
                          </a:solidFill>
                          <a:latin typeface="Arial Narrow"/>
                        </a:defRPr>
                      </a:pPr>
                      <a:r>
                        <a:t>-28,3%</a:t>
                      </a:r>
                    </a:p>
                  </a:txBody>
                  <a:tcPr marL="9144" marR="9144" marT="9144" marB="9144">
                    <a:solidFill>
                      <a:srgbClr val="C6EFCE"/>
                    </a:solidFill>
                  </a:tcPr>
                </a:tc>
                <a:tc>
                  <a:txBody>
                    <a:bodyPr/>
                    <a:lstStyle/>
                    <a:p>
                      <a:pPr algn="ctr">
                        <a:spcBef>
                          <a:spcPts val="0"/>
                        </a:spcBef>
                        <a:spcAft>
                          <a:spcPts val="0"/>
                        </a:spcAft>
                        <a:defRPr sz="1000">
                          <a:solidFill>
                            <a:srgbClr val="9C5700"/>
                          </a:solidFill>
                          <a:latin typeface="Arial Narrow"/>
                        </a:defRPr>
                      </a:pPr>
                      <a:r>
                        <a:t>3,7%</a:t>
                      </a:r>
                    </a:p>
                  </a:txBody>
                  <a:tcPr marL="9144" marR="9144" marT="9144" marB="9144">
                    <a:solidFill>
                      <a:srgbClr val="FFEB9C"/>
                    </a:solidFill>
                  </a:tcPr>
                </a:tc>
                <a:extLst>
                  <a:ext uri="{0D108BD9-81ED-4DB2-BD59-A6C34878D82A}">
                    <a16:rowId xmlns:a16="http://schemas.microsoft.com/office/drawing/2014/main" val="10010"/>
                  </a:ext>
                </a:extLst>
              </a:tr>
              <a:tr h="214884">
                <a:tc>
                  <a:txBody>
                    <a:bodyPr/>
                    <a:lstStyle/>
                    <a:p>
                      <a:pPr algn="ctr">
                        <a:spcBef>
                          <a:spcPts val="0"/>
                        </a:spcBef>
                        <a:spcAft>
                          <a:spcPts val="0"/>
                        </a:spcAft>
                        <a:defRPr sz="1000">
                          <a:latin typeface="Arial Narrow"/>
                        </a:defRPr>
                      </a:pPr>
                      <a:r>
                        <a:t>UVA DA TAVOLA</a:t>
                      </a:r>
                    </a:p>
                  </a:txBody>
                  <a:tcPr marL="9144" marR="9144" marT="9144" marB="9144">
                    <a:solidFill>
                      <a:srgbClr val="FFFFFF"/>
                    </a:solidFill>
                  </a:tcPr>
                </a:tc>
                <a:tc>
                  <a:txBody>
                    <a:bodyPr/>
                    <a:lstStyle/>
                    <a:p>
                      <a:pPr algn="ctr">
                        <a:spcBef>
                          <a:spcPts val="0"/>
                        </a:spcBef>
                        <a:spcAft>
                          <a:spcPts val="0"/>
                        </a:spcAft>
                        <a:defRPr sz="1000">
                          <a:latin typeface="Arial Narrow"/>
                        </a:defRPr>
                      </a:pPr>
                      <a:r>
                        <a:t>ROSATA SENZA SEMI</a:t>
                      </a:r>
                    </a:p>
                  </a:txBody>
                  <a:tcPr marL="9144" marR="9144" marT="9144" marB="9144">
                    <a:solidFill>
                      <a:srgbClr val="FFFFFF"/>
                    </a:solidFill>
                  </a:tcPr>
                </a:tc>
                <a:tc>
                  <a:txBody>
                    <a:bodyPr/>
                    <a:lstStyle/>
                    <a:p>
                      <a:pPr algn="ctr">
                        <a:spcBef>
                          <a:spcPts val="0"/>
                        </a:spcBef>
                        <a:spcAft>
                          <a:spcPts val="0"/>
                        </a:spcAft>
                        <a:defRPr sz="1000">
                          <a:latin typeface="Arial Narrow"/>
                        </a:defRPr>
                      </a:pPr>
                      <a:r>
                        <a:t>3,17</a:t>
                      </a:r>
                    </a:p>
                  </a:txBody>
                  <a:tcPr marL="9144" marR="9144" marT="9144" marB="9144">
                    <a:solidFill>
                      <a:srgbClr val="FFFFFF"/>
                    </a:solidFill>
                  </a:tcPr>
                </a:tc>
                <a:tc>
                  <a:txBody>
                    <a:bodyPr/>
                    <a:lstStyle/>
                    <a:p>
                      <a:pPr algn="ctr">
                        <a:spcBef>
                          <a:spcPts val="0"/>
                        </a:spcBef>
                        <a:spcAft>
                          <a:spcPts val="0"/>
                        </a:spcAft>
                        <a:defRPr sz="1000">
                          <a:latin typeface="Arial Narrow"/>
                        </a:defRPr>
                      </a:pPr>
                      <a:r>
                        <a:t>2,75</a:t>
                      </a:r>
                    </a:p>
                  </a:txBody>
                  <a:tcPr marL="9144" marR="9144" marT="9144" marB="9144">
                    <a:solidFill>
                      <a:srgbClr val="FFFFFF"/>
                    </a:solidFill>
                  </a:tcPr>
                </a:tc>
                <a:tc>
                  <a:txBody>
                    <a:bodyPr/>
                    <a:lstStyle/>
                    <a:p>
                      <a:pPr algn="ctr">
                        <a:spcBef>
                          <a:spcPts val="0"/>
                        </a:spcBef>
                        <a:spcAft>
                          <a:spcPts val="0"/>
                        </a:spcAft>
                        <a:defRPr sz="1000">
                          <a:latin typeface="Arial Narrow"/>
                        </a:defRPr>
                      </a:pPr>
                      <a:r>
                        <a:t>2,50</a:t>
                      </a:r>
                    </a:p>
                  </a:txBody>
                  <a:tcPr marL="9144" marR="9144" marT="9144" marB="9144">
                    <a:solidFill>
                      <a:srgbClr val="FFFFFF"/>
                    </a:solidFill>
                  </a:tcPr>
                </a:tc>
                <a:tc>
                  <a:txBody>
                    <a:bodyPr/>
                    <a:lstStyle/>
                    <a:p>
                      <a:pPr algn="ctr">
                        <a:spcBef>
                          <a:spcPts val="0"/>
                        </a:spcBef>
                        <a:spcAft>
                          <a:spcPts val="0"/>
                        </a:spcAft>
                        <a:defRPr sz="1000">
                          <a:latin typeface="Arial Narrow"/>
                        </a:defRPr>
                      </a:pPr>
                      <a:r>
                        <a:t>2,25</a:t>
                      </a:r>
                    </a:p>
                  </a:txBody>
                  <a:tcPr marL="9144" marR="9144" marT="9144" marB="9144">
                    <a:solidFill>
                      <a:srgbClr val="FFFFFF"/>
                    </a:solidFill>
                  </a:tcPr>
                </a:tc>
                <a:tc>
                  <a:txBody>
                    <a:bodyPr/>
                    <a:lstStyle/>
                    <a:p>
                      <a:pPr algn="ctr">
                        <a:spcBef>
                          <a:spcPts val="0"/>
                        </a:spcBef>
                        <a:spcAft>
                          <a:spcPts val="0"/>
                        </a:spcAft>
                        <a:defRPr sz="1000">
                          <a:latin typeface="Arial Narrow"/>
                        </a:defRPr>
                      </a:pPr>
                      <a:r>
                        <a:t>2,37</a:t>
                      </a:r>
                    </a:p>
                  </a:txBody>
                  <a:tcPr marL="9144" marR="9144" marT="9144" marB="9144">
                    <a:solidFill>
                      <a:srgbClr val="FFFFFF"/>
                    </a:solidFill>
                  </a:tcPr>
                </a:tc>
                <a:tc>
                  <a:txBody>
                    <a:bodyPr/>
                    <a:lstStyle/>
                    <a:p>
                      <a:pPr algn="ctr">
                        <a:spcBef>
                          <a:spcPts val="0"/>
                        </a:spcBef>
                        <a:spcAft>
                          <a:spcPts val="0"/>
                        </a:spcAft>
                        <a:defRPr sz="1000" b="1">
                          <a:latin typeface="Arial Narrow"/>
                        </a:defRPr>
                      </a:pPr>
                      <a:r>
                        <a:t>2,50</a:t>
                      </a:r>
                    </a:p>
                  </a:txBody>
                  <a:tcPr marL="9144" marR="9144" marT="9144" marB="9144">
                    <a:solidFill>
                      <a:srgbClr val="FFFFFF"/>
                    </a:solidFill>
                  </a:tcPr>
                </a:tc>
                <a:tc>
                  <a:txBody>
                    <a:bodyPr/>
                    <a:lstStyle/>
                    <a:p>
                      <a:pPr algn="ctr">
                        <a:spcBef>
                          <a:spcPts val="0"/>
                        </a:spcBef>
                        <a:spcAft>
                          <a:spcPts val="0"/>
                        </a:spcAft>
                        <a:defRPr sz="1000">
                          <a:latin typeface="Arial Narrow"/>
                        </a:defRPr>
                      </a:pPr>
                      <a:r>
                        <a:t>6</a:t>
                      </a: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solidFill>
                            <a:srgbClr val="006100"/>
                          </a:solidFill>
                          <a:latin typeface="Arial Narrow"/>
                        </a:defRPr>
                      </a:pPr>
                      <a:r>
                        <a:t>-21,1%</a:t>
                      </a:r>
                    </a:p>
                  </a:txBody>
                  <a:tcPr marL="9144" marR="9144" marT="9144" marB="9144">
                    <a:solidFill>
                      <a:srgbClr val="C6EFCE"/>
                    </a:solidFill>
                  </a:tcPr>
                </a:tc>
                <a:tc>
                  <a:txBody>
                    <a:bodyPr/>
                    <a:lstStyle/>
                    <a:p>
                      <a:pPr algn="ctr">
                        <a:spcBef>
                          <a:spcPts val="0"/>
                        </a:spcBef>
                        <a:spcAft>
                          <a:spcPts val="0"/>
                        </a:spcAft>
                        <a:defRPr sz="1000">
                          <a:solidFill>
                            <a:srgbClr val="9C5700"/>
                          </a:solidFill>
                          <a:latin typeface="Arial Narrow"/>
                        </a:defRPr>
                      </a:pPr>
                      <a:r>
                        <a:t>5,5%</a:t>
                      </a:r>
                    </a:p>
                  </a:txBody>
                  <a:tcPr marL="9144" marR="9144" marT="9144" marB="9144">
                    <a:solidFill>
                      <a:srgbClr val="FFEB9C"/>
                    </a:solidFill>
                  </a:tcPr>
                </a:tc>
                <a:extLst>
                  <a:ext uri="{0D108BD9-81ED-4DB2-BD59-A6C34878D82A}">
                    <a16:rowId xmlns:a16="http://schemas.microsoft.com/office/drawing/2014/main" val="10011"/>
                  </a:ext>
                </a:extLst>
              </a:tr>
              <a:tr h="214884">
                <a:tc>
                  <a:txBody>
                    <a:bodyPr/>
                    <a:lstStyle/>
                    <a:p>
                      <a:pPr algn="ctr">
                        <a:spcBef>
                          <a:spcPts val="0"/>
                        </a:spcBef>
                        <a:spcAft>
                          <a:spcPts val="0"/>
                        </a:spcAft>
                        <a:defRPr sz="1000">
                          <a:latin typeface="Arial Narrow"/>
                        </a:defRPr>
                      </a:pPr>
                      <a:r>
                        <a:t>UVA DA TAVOLA</a:t>
                      </a:r>
                    </a:p>
                  </a:txBody>
                  <a:tcPr marL="9144" marR="9144" marT="9144" marB="9144">
                    <a:solidFill>
                      <a:srgbClr val="D9E1F2"/>
                    </a:solidFill>
                  </a:tcPr>
                </a:tc>
                <a:tc>
                  <a:txBody>
                    <a:bodyPr/>
                    <a:lstStyle/>
                    <a:p>
                      <a:pPr algn="ctr">
                        <a:spcBef>
                          <a:spcPts val="0"/>
                        </a:spcBef>
                        <a:spcAft>
                          <a:spcPts val="0"/>
                        </a:spcAft>
                        <a:defRPr sz="1000">
                          <a:latin typeface="Arial Narrow"/>
                        </a:defRPr>
                      </a:pPr>
                      <a:r>
                        <a:rPr dirty="0"/>
                        <a:t>BIANCA SENZA SEMI</a:t>
                      </a:r>
                    </a:p>
                  </a:txBody>
                  <a:tcPr marL="9144" marR="9144" marT="9144" marB="9144">
                    <a:solidFill>
                      <a:srgbClr val="D9E1F2"/>
                    </a:solidFill>
                  </a:tcPr>
                </a:tc>
                <a:tc>
                  <a:txBody>
                    <a:bodyPr/>
                    <a:lstStyle/>
                    <a:p>
                      <a:pPr algn="ctr">
                        <a:spcBef>
                          <a:spcPts val="0"/>
                        </a:spcBef>
                        <a:spcAft>
                          <a:spcPts val="0"/>
                        </a:spcAft>
                        <a:defRPr sz="1000">
                          <a:latin typeface="Arial Narrow"/>
                        </a:defRPr>
                      </a:pPr>
                      <a:r>
                        <a:t>2,50</a:t>
                      </a:r>
                    </a:p>
                  </a:txBody>
                  <a:tcPr marL="9144" marR="9144" marT="9144" marB="9144">
                    <a:solidFill>
                      <a:srgbClr val="D9E1F2"/>
                    </a:solidFill>
                  </a:tcPr>
                </a:tc>
                <a:tc>
                  <a:txBody>
                    <a:bodyPr/>
                    <a:lstStyle/>
                    <a:p>
                      <a:pPr algn="ctr">
                        <a:spcBef>
                          <a:spcPts val="0"/>
                        </a:spcBef>
                        <a:spcAft>
                          <a:spcPts val="0"/>
                        </a:spcAft>
                        <a:defRPr sz="1000">
                          <a:latin typeface="Arial Narrow"/>
                        </a:defRPr>
                      </a:pPr>
                      <a:r>
                        <a:t>3,50</a:t>
                      </a:r>
                    </a:p>
                  </a:txBody>
                  <a:tcPr marL="9144" marR="9144" marT="9144" marB="9144">
                    <a:solidFill>
                      <a:srgbClr val="D9E1F2"/>
                    </a:solidFill>
                  </a:tcPr>
                </a:tc>
                <a:tc>
                  <a:txBody>
                    <a:bodyPr/>
                    <a:lstStyle/>
                    <a:p>
                      <a:pPr algn="ctr">
                        <a:spcBef>
                          <a:spcPts val="0"/>
                        </a:spcBef>
                        <a:spcAft>
                          <a:spcPts val="0"/>
                        </a:spcAft>
                        <a:defRPr sz="1000">
                          <a:latin typeface="Arial Narrow"/>
                        </a:defRPr>
                      </a:pPr>
                      <a:r>
                        <a:t>3,31</a:t>
                      </a:r>
                    </a:p>
                  </a:txBody>
                  <a:tcPr marL="9144" marR="9144" marT="9144" marB="9144">
                    <a:solidFill>
                      <a:srgbClr val="D9E1F2"/>
                    </a:solidFill>
                  </a:tcPr>
                </a:tc>
                <a:tc>
                  <a:txBody>
                    <a:bodyPr/>
                    <a:lstStyle/>
                    <a:p>
                      <a:pPr algn="ctr">
                        <a:spcBef>
                          <a:spcPts val="0"/>
                        </a:spcBef>
                        <a:spcAft>
                          <a:spcPts val="0"/>
                        </a:spcAft>
                        <a:defRPr sz="1000">
                          <a:latin typeface="Arial Narrow"/>
                        </a:defRPr>
                      </a:pPr>
                      <a:r>
                        <a:t>3,25</a:t>
                      </a:r>
                    </a:p>
                  </a:txBody>
                  <a:tcPr marL="9144" marR="9144" marT="9144" marB="9144">
                    <a:solidFill>
                      <a:srgbClr val="D9E1F2"/>
                    </a:solidFill>
                  </a:tcPr>
                </a:tc>
                <a:tc>
                  <a:txBody>
                    <a:bodyPr/>
                    <a:lstStyle/>
                    <a:p>
                      <a:pPr algn="ctr">
                        <a:spcBef>
                          <a:spcPts val="0"/>
                        </a:spcBef>
                        <a:spcAft>
                          <a:spcPts val="0"/>
                        </a:spcAft>
                        <a:defRPr sz="1000">
                          <a:latin typeface="Arial Narrow"/>
                        </a:defRPr>
                      </a:pPr>
                      <a:r>
                        <a:t>2,50</a:t>
                      </a:r>
                    </a:p>
                  </a:txBody>
                  <a:tcPr marL="9144" marR="9144" marT="9144" marB="9144">
                    <a:solidFill>
                      <a:srgbClr val="D9E1F2"/>
                    </a:solidFill>
                  </a:tcPr>
                </a:tc>
                <a:tc>
                  <a:txBody>
                    <a:bodyPr/>
                    <a:lstStyle/>
                    <a:p>
                      <a:pPr algn="ctr">
                        <a:spcBef>
                          <a:spcPts val="0"/>
                        </a:spcBef>
                        <a:spcAft>
                          <a:spcPts val="0"/>
                        </a:spcAft>
                        <a:defRPr sz="1000" b="1">
                          <a:latin typeface="Arial Narrow"/>
                        </a:defRPr>
                      </a:pPr>
                      <a:r>
                        <a:t>2,60</a:t>
                      </a:r>
                    </a:p>
                  </a:txBody>
                  <a:tcPr marL="9144" marR="9144" marT="9144" marB="9144">
                    <a:solidFill>
                      <a:srgbClr val="D9E1F2"/>
                    </a:solidFill>
                  </a:tcPr>
                </a:tc>
                <a:tc>
                  <a:txBody>
                    <a:bodyPr/>
                    <a:lstStyle/>
                    <a:p>
                      <a:pPr algn="ctr">
                        <a:spcBef>
                          <a:spcPts val="0"/>
                        </a:spcBef>
                        <a:spcAft>
                          <a:spcPts val="0"/>
                        </a:spcAft>
                        <a:defRPr sz="1000">
                          <a:latin typeface="Arial Narrow"/>
                        </a:defRPr>
                      </a:pPr>
                      <a:r>
                        <a:t>5</a:t>
                      </a:r>
                    </a:p>
                  </a:txBody>
                  <a:tcPr marL="9144" marR="9144" marT="9144" marB="9144">
                    <a:solidFill>
                      <a:srgbClr val="D9E1F2"/>
                    </a:solidFill>
                  </a:tcPr>
                </a:tc>
                <a:tc>
                  <a:txBody>
                    <a:bodyPr/>
                    <a:lstStyle/>
                    <a:p>
                      <a:pPr algn="ctr">
                        <a:spcBef>
                          <a:spcPts val="0"/>
                        </a:spcBef>
                        <a:spcAft>
                          <a:spcPts val="0"/>
                        </a:spcAft>
                        <a:defRPr sz="1000">
                          <a:latin typeface="Arial Narrow"/>
                        </a:defRPr>
                      </a:pPr>
                      <a:r>
                        <a:t>6,57</a:t>
                      </a:r>
                    </a:p>
                  </a:txBody>
                  <a:tcPr marL="9144" marR="9144" marT="9144" marB="9144">
                    <a:solidFill>
                      <a:srgbClr val="D9E1F2"/>
                    </a:solidFill>
                  </a:tcPr>
                </a:tc>
                <a:tc>
                  <a:txBody>
                    <a:bodyPr/>
                    <a:lstStyle/>
                    <a:p>
                      <a:pPr algn="ctr">
                        <a:spcBef>
                          <a:spcPts val="0"/>
                        </a:spcBef>
                        <a:spcAft>
                          <a:spcPts val="0"/>
                        </a:spcAft>
                        <a:defRPr sz="1000">
                          <a:solidFill>
                            <a:srgbClr val="9C5700"/>
                          </a:solidFill>
                          <a:latin typeface="Arial Narrow"/>
                        </a:defRPr>
                      </a:pPr>
                      <a:r>
                        <a:t>4,0%</a:t>
                      </a:r>
                    </a:p>
                  </a:txBody>
                  <a:tcPr marL="9144" marR="9144" marT="9144" marB="9144">
                    <a:solidFill>
                      <a:srgbClr val="FFEB9C"/>
                    </a:solidFill>
                  </a:tcPr>
                </a:tc>
                <a:tc>
                  <a:txBody>
                    <a:bodyPr/>
                    <a:lstStyle/>
                    <a:p>
                      <a:pPr algn="ctr">
                        <a:spcBef>
                          <a:spcPts val="0"/>
                        </a:spcBef>
                        <a:spcAft>
                          <a:spcPts val="0"/>
                        </a:spcAft>
                        <a:defRPr sz="1000">
                          <a:solidFill>
                            <a:srgbClr val="9C5700"/>
                          </a:solidFill>
                          <a:latin typeface="Arial Narrow"/>
                        </a:defRPr>
                      </a:pPr>
                      <a:r>
                        <a:t>4,0%</a:t>
                      </a:r>
                    </a:p>
                  </a:txBody>
                  <a:tcPr marL="9144" marR="9144" marT="9144" marB="9144">
                    <a:solidFill>
                      <a:srgbClr val="FFEB9C"/>
                    </a:solidFill>
                  </a:tcPr>
                </a:tc>
                <a:extLst>
                  <a:ext uri="{0D108BD9-81ED-4DB2-BD59-A6C34878D82A}">
                    <a16:rowId xmlns:a16="http://schemas.microsoft.com/office/drawing/2014/main" val="10012"/>
                  </a:ext>
                </a:extLst>
              </a:tr>
              <a:tr h="214884">
                <a:tc>
                  <a:txBody>
                    <a:bodyPr/>
                    <a:lstStyle/>
                    <a:p>
                      <a:pPr algn="ctr">
                        <a:spcBef>
                          <a:spcPts val="0"/>
                        </a:spcBef>
                        <a:spcAft>
                          <a:spcPts val="0"/>
                        </a:spcAft>
                        <a:defRPr sz="1000">
                          <a:latin typeface="Arial Narrow"/>
                        </a:defRPr>
                      </a:pPr>
                      <a:r>
                        <a:t>UVA DA TAVOLA</a:t>
                      </a:r>
                    </a:p>
                  </a:txBody>
                  <a:tcPr marL="9144" marR="9144" marT="9144" marB="9144">
                    <a:solidFill>
                      <a:srgbClr val="FFFFFF"/>
                    </a:solidFill>
                  </a:tcPr>
                </a:tc>
                <a:tc>
                  <a:txBody>
                    <a:bodyPr/>
                    <a:lstStyle/>
                    <a:p>
                      <a:pPr algn="ctr">
                        <a:spcBef>
                          <a:spcPts val="0"/>
                        </a:spcBef>
                        <a:spcAft>
                          <a:spcPts val="0"/>
                        </a:spcAft>
                        <a:defRPr sz="1000">
                          <a:latin typeface="Arial Narrow"/>
                        </a:defRPr>
                      </a:pPr>
                      <a:r>
                        <a:t>BIANCA PIZZUTELLO</a:t>
                      </a:r>
                    </a:p>
                  </a:txBody>
                  <a:tcPr marL="9144" marR="9144" marT="9144" marB="9144">
                    <a:solidFill>
                      <a:srgbClr val="FFFFFF"/>
                    </a:solidFill>
                  </a:tcPr>
                </a:tc>
                <a:tc>
                  <a:txBody>
                    <a:bodyPr/>
                    <a:lstStyle/>
                    <a:p>
                      <a:pPr algn="ctr">
                        <a:spcBef>
                          <a:spcPts val="0"/>
                        </a:spcBef>
                        <a:spcAft>
                          <a:spcPts val="0"/>
                        </a:spcAft>
                        <a:defRPr sz="1000">
                          <a:latin typeface="Arial Narrow"/>
                        </a:defRPr>
                      </a:pPr>
                      <a:r>
                        <a:t>2,20</a:t>
                      </a: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r>
                        <a:t>2,80</a:t>
                      </a:r>
                    </a:p>
                  </a:txBody>
                  <a:tcPr marL="9144" marR="9144" marT="9144" marB="9144">
                    <a:solidFill>
                      <a:srgbClr val="FFFFFF"/>
                    </a:solidFill>
                  </a:tcPr>
                </a:tc>
                <a:tc>
                  <a:txBody>
                    <a:bodyPr/>
                    <a:lstStyle/>
                    <a:p>
                      <a:pPr algn="ctr">
                        <a:spcBef>
                          <a:spcPts val="0"/>
                        </a:spcBef>
                        <a:spcAft>
                          <a:spcPts val="0"/>
                        </a:spcAft>
                        <a:defRPr sz="1000" b="1">
                          <a:latin typeface="Arial Narrow"/>
                        </a:defRPr>
                      </a:pPr>
                      <a:r>
                        <a:t>2,85</a:t>
                      </a:r>
                    </a:p>
                  </a:txBody>
                  <a:tcPr marL="9144" marR="9144" marT="9144" marB="9144">
                    <a:solidFill>
                      <a:srgbClr val="FFFFFF"/>
                    </a:solidFill>
                  </a:tcPr>
                </a:tc>
                <a:tc>
                  <a:txBody>
                    <a:bodyPr/>
                    <a:lstStyle/>
                    <a:p>
                      <a:pPr algn="ctr">
                        <a:spcBef>
                          <a:spcPts val="0"/>
                        </a:spcBef>
                        <a:spcAft>
                          <a:spcPts val="0"/>
                        </a:spcAft>
                        <a:defRPr sz="1000">
                          <a:latin typeface="Arial Narrow"/>
                        </a:defRPr>
                      </a:pPr>
                      <a:r>
                        <a:t>4</a:t>
                      </a: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solidFill>
                            <a:srgbClr val="9C5700"/>
                          </a:solidFill>
                          <a:latin typeface="Arial Narrow"/>
                        </a:defRPr>
                      </a:pPr>
                      <a:r>
                        <a:t>29,5%</a:t>
                      </a:r>
                    </a:p>
                  </a:txBody>
                  <a:tcPr marL="9144" marR="9144" marT="9144" marB="9144">
                    <a:solidFill>
                      <a:srgbClr val="FFEB9C"/>
                    </a:solidFill>
                  </a:tcPr>
                </a:tc>
                <a:tc>
                  <a:txBody>
                    <a:bodyPr/>
                    <a:lstStyle/>
                    <a:p>
                      <a:pPr algn="ctr">
                        <a:spcBef>
                          <a:spcPts val="0"/>
                        </a:spcBef>
                        <a:spcAft>
                          <a:spcPts val="0"/>
                        </a:spcAft>
                        <a:defRPr sz="1000">
                          <a:solidFill>
                            <a:srgbClr val="9C5700"/>
                          </a:solidFill>
                          <a:latin typeface="Arial Narrow"/>
                        </a:defRPr>
                      </a:pPr>
                      <a:r>
                        <a:t>1,8%</a:t>
                      </a:r>
                    </a:p>
                  </a:txBody>
                  <a:tcPr marL="9144" marR="9144" marT="9144" marB="9144">
                    <a:solidFill>
                      <a:srgbClr val="FFEB9C"/>
                    </a:solidFill>
                  </a:tcPr>
                </a:tc>
                <a:extLst>
                  <a:ext uri="{0D108BD9-81ED-4DB2-BD59-A6C34878D82A}">
                    <a16:rowId xmlns:a16="http://schemas.microsoft.com/office/drawing/2014/main" val="10013"/>
                  </a:ext>
                </a:extLst>
              </a:tr>
              <a:tr h="214884">
                <a:tc>
                  <a:txBody>
                    <a:bodyPr/>
                    <a:lstStyle/>
                    <a:p>
                      <a:pPr algn="ctr">
                        <a:spcBef>
                          <a:spcPts val="0"/>
                        </a:spcBef>
                        <a:spcAft>
                          <a:spcPts val="0"/>
                        </a:spcAft>
                        <a:defRPr sz="1000">
                          <a:latin typeface="Arial Narrow"/>
                        </a:defRPr>
                      </a:pPr>
                      <a:r>
                        <a:t>UVA DA TAVOLA</a:t>
                      </a:r>
                    </a:p>
                  </a:txBody>
                  <a:tcPr marL="9144" marR="9144" marT="9144" marB="9144">
                    <a:solidFill>
                      <a:srgbClr val="D9E1F2"/>
                    </a:solidFill>
                  </a:tcPr>
                </a:tc>
                <a:tc>
                  <a:txBody>
                    <a:bodyPr/>
                    <a:lstStyle/>
                    <a:p>
                      <a:pPr algn="ctr">
                        <a:spcBef>
                          <a:spcPts val="0"/>
                        </a:spcBef>
                        <a:spcAft>
                          <a:spcPts val="0"/>
                        </a:spcAft>
                        <a:defRPr sz="1000">
                          <a:latin typeface="Arial Narrow"/>
                        </a:defRPr>
                      </a:pPr>
                      <a:r>
                        <a:t>NERA FRAGOLA</a:t>
                      </a:r>
                    </a:p>
                  </a:txBody>
                  <a:tcPr marL="9144" marR="9144" marT="9144" marB="9144">
                    <a:solidFill>
                      <a:srgbClr val="D9E1F2"/>
                    </a:solidFill>
                  </a:tcPr>
                </a:tc>
                <a:tc>
                  <a:txBody>
                    <a:bodyPr/>
                    <a:lstStyle/>
                    <a:p>
                      <a:pPr algn="ctr">
                        <a:spcBef>
                          <a:spcPts val="0"/>
                        </a:spcBef>
                        <a:spcAft>
                          <a:spcPts val="0"/>
                        </a:spcAft>
                        <a:defRPr sz="1000">
                          <a:latin typeface="Arial Narrow"/>
                        </a:defRPr>
                      </a:pPr>
                      <a:r>
                        <a:t>2,00</a:t>
                      </a:r>
                    </a:p>
                  </a:txBody>
                  <a:tcPr marL="9144" marR="9144" marT="9144" marB="9144">
                    <a:solidFill>
                      <a:srgbClr val="D9E1F2"/>
                    </a:solidFill>
                  </a:tcPr>
                </a:tc>
                <a:tc>
                  <a:txBody>
                    <a:bodyPr/>
                    <a:lstStyle/>
                    <a:p>
                      <a:pPr algn="ctr">
                        <a:spcBef>
                          <a:spcPts val="0"/>
                        </a:spcBef>
                        <a:spcAft>
                          <a:spcPts val="0"/>
                        </a:spcAft>
                        <a:defRPr sz="1000">
                          <a:latin typeface="Arial Narrow"/>
                        </a:defRPr>
                      </a:pPr>
                      <a:r>
                        <a:t>0,00</a:t>
                      </a:r>
                    </a:p>
                  </a:txBody>
                  <a:tcPr marL="9144" marR="9144" marT="9144" marB="9144">
                    <a:solidFill>
                      <a:srgbClr val="D9E1F2"/>
                    </a:solidFill>
                  </a:tcPr>
                </a:tc>
                <a:tc>
                  <a:txBody>
                    <a:bodyPr/>
                    <a:lstStyle/>
                    <a:p>
                      <a:pPr algn="ctr">
                        <a:spcBef>
                          <a:spcPts val="0"/>
                        </a:spcBef>
                        <a:spcAft>
                          <a:spcPts val="0"/>
                        </a:spcAft>
                        <a:defRPr sz="1000">
                          <a:latin typeface="Arial Narrow"/>
                        </a:defRPr>
                      </a:pPr>
                      <a:r>
                        <a:t>2,50</a:t>
                      </a:r>
                    </a:p>
                  </a:txBody>
                  <a:tcPr marL="9144" marR="9144" marT="9144" marB="9144">
                    <a:solidFill>
                      <a:srgbClr val="D9E1F2"/>
                    </a:solidFill>
                  </a:tcPr>
                </a:tc>
                <a:tc>
                  <a:txBody>
                    <a:bodyPr/>
                    <a:lstStyle/>
                    <a:p>
                      <a:pPr algn="ctr">
                        <a:spcBef>
                          <a:spcPts val="0"/>
                        </a:spcBef>
                        <a:spcAft>
                          <a:spcPts val="0"/>
                        </a:spcAft>
                        <a:defRPr sz="1000">
                          <a:latin typeface="Arial Narrow"/>
                        </a:defRPr>
                      </a:pPr>
                      <a:r>
                        <a:t>3,00</a:t>
                      </a:r>
                    </a:p>
                  </a:txBody>
                  <a:tcPr marL="9144" marR="9144" marT="9144" marB="9144">
                    <a:solidFill>
                      <a:srgbClr val="D9E1F2"/>
                    </a:solidFill>
                  </a:tcPr>
                </a:tc>
                <a:tc>
                  <a:txBody>
                    <a:bodyPr/>
                    <a:lstStyle/>
                    <a:p>
                      <a:pPr algn="ctr">
                        <a:spcBef>
                          <a:spcPts val="0"/>
                        </a:spcBef>
                        <a:spcAft>
                          <a:spcPts val="0"/>
                        </a:spcAft>
                        <a:defRPr sz="1000">
                          <a:latin typeface="Arial Narrow"/>
                        </a:defRPr>
                      </a:pPr>
                      <a:r>
                        <a:t>2,20</a:t>
                      </a:r>
                    </a:p>
                  </a:txBody>
                  <a:tcPr marL="9144" marR="9144" marT="9144" marB="9144">
                    <a:solidFill>
                      <a:srgbClr val="D9E1F2"/>
                    </a:solidFill>
                  </a:tcPr>
                </a:tc>
                <a:tc>
                  <a:txBody>
                    <a:bodyPr/>
                    <a:lstStyle/>
                    <a:p>
                      <a:pPr algn="ctr">
                        <a:spcBef>
                          <a:spcPts val="0"/>
                        </a:spcBef>
                        <a:spcAft>
                          <a:spcPts val="0"/>
                        </a:spcAft>
                        <a:defRPr sz="1000" b="1">
                          <a:latin typeface="Arial Narrow"/>
                        </a:defRPr>
                      </a:pPr>
                      <a:r>
                        <a:t>2,50</a:t>
                      </a:r>
                    </a:p>
                  </a:txBody>
                  <a:tcPr marL="9144" marR="9144" marT="9144" marB="9144">
                    <a:solidFill>
                      <a:srgbClr val="D9E1F2"/>
                    </a:solidFill>
                  </a:tcPr>
                </a:tc>
                <a:tc>
                  <a:txBody>
                    <a:bodyPr/>
                    <a:lstStyle/>
                    <a:p>
                      <a:pPr algn="ctr">
                        <a:spcBef>
                          <a:spcPts val="0"/>
                        </a:spcBef>
                        <a:spcAft>
                          <a:spcPts val="0"/>
                        </a:spcAft>
                        <a:defRPr sz="1000">
                          <a:latin typeface="Arial Narrow"/>
                        </a:defRPr>
                      </a:pPr>
                      <a:r>
                        <a:t>4</a:t>
                      </a:r>
                    </a:p>
                  </a:txBody>
                  <a:tcPr marL="9144" marR="9144" marT="9144" marB="9144">
                    <a:solidFill>
                      <a:srgbClr val="D9E1F2"/>
                    </a:solidFill>
                  </a:tcPr>
                </a:tc>
                <a:tc>
                  <a:txBody>
                    <a:bodyPr/>
                    <a:lstStyle/>
                    <a:p>
                      <a:pPr algn="ctr">
                        <a:spcBef>
                          <a:spcPts val="0"/>
                        </a:spcBef>
                        <a:spcAft>
                          <a:spcPts val="0"/>
                        </a:spcAft>
                        <a:defRPr sz="1000">
                          <a:latin typeface="Arial Narrow"/>
                        </a:defRPr>
                      </a:pPr>
                      <a:endParaRPr/>
                    </a:p>
                  </a:txBody>
                  <a:tcPr marL="9144" marR="9144" marT="9144" marB="9144">
                    <a:solidFill>
                      <a:srgbClr val="D9E1F2"/>
                    </a:solidFill>
                  </a:tcPr>
                </a:tc>
                <a:tc>
                  <a:txBody>
                    <a:bodyPr/>
                    <a:lstStyle/>
                    <a:p>
                      <a:pPr algn="ctr">
                        <a:spcBef>
                          <a:spcPts val="0"/>
                        </a:spcBef>
                        <a:spcAft>
                          <a:spcPts val="0"/>
                        </a:spcAft>
                        <a:defRPr sz="1000">
                          <a:solidFill>
                            <a:srgbClr val="9C5700"/>
                          </a:solidFill>
                          <a:latin typeface="Arial Narrow"/>
                        </a:defRPr>
                      </a:pPr>
                      <a:r>
                        <a:t>25,0%</a:t>
                      </a:r>
                    </a:p>
                  </a:txBody>
                  <a:tcPr marL="9144" marR="9144" marT="9144" marB="9144">
                    <a:solidFill>
                      <a:srgbClr val="FFEB9C"/>
                    </a:solidFill>
                  </a:tcPr>
                </a:tc>
                <a:tc>
                  <a:txBody>
                    <a:bodyPr/>
                    <a:lstStyle/>
                    <a:p>
                      <a:pPr algn="ctr">
                        <a:spcBef>
                          <a:spcPts val="0"/>
                        </a:spcBef>
                        <a:spcAft>
                          <a:spcPts val="0"/>
                        </a:spcAft>
                        <a:defRPr sz="1000">
                          <a:solidFill>
                            <a:srgbClr val="9C5700"/>
                          </a:solidFill>
                          <a:latin typeface="Arial Narrow"/>
                        </a:defRPr>
                      </a:pPr>
                      <a:r>
                        <a:t>13,6%</a:t>
                      </a:r>
                    </a:p>
                  </a:txBody>
                  <a:tcPr marL="9144" marR="9144" marT="9144" marB="9144">
                    <a:solidFill>
                      <a:srgbClr val="FFEB9C"/>
                    </a:solidFill>
                  </a:tcPr>
                </a:tc>
                <a:extLst>
                  <a:ext uri="{0D108BD9-81ED-4DB2-BD59-A6C34878D82A}">
                    <a16:rowId xmlns:a16="http://schemas.microsoft.com/office/drawing/2014/main" val="10014"/>
                  </a:ext>
                </a:extLst>
              </a:tr>
              <a:tr h="214884">
                <a:tc>
                  <a:txBody>
                    <a:bodyPr/>
                    <a:lstStyle/>
                    <a:p>
                      <a:pPr algn="ctr">
                        <a:spcBef>
                          <a:spcPts val="0"/>
                        </a:spcBef>
                        <a:spcAft>
                          <a:spcPts val="0"/>
                        </a:spcAft>
                        <a:defRPr sz="1000">
                          <a:latin typeface="Arial Narrow"/>
                        </a:defRPr>
                      </a:pPr>
                      <a:r>
                        <a:t>UVA DA TAVOLA</a:t>
                      </a:r>
                    </a:p>
                  </a:txBody>
                  <a:tcPr marL="9144" marR="9144" marT="9144" marB="9144">
                    <a:solidFill>
                      <a:srgbClr val="FFFFFF"/>
                    </a:solidFill>
                  </a:tcPr>
                </a:tc>
                <a:tc>
                  <a:txBody>
                    <a:bodyPr/>
                    <a:lstStyle/>
                    <a:p>
                      <a:pPr algn="ctr">
                        <a:spcBef>
                          <a:spcPts val="0"/>
                        </a:spcBef>
                        <a:spcAft>
                          <a:spcPts val="0"/>
                        </a:spcAft>
                        <a:defRPr sz="1000">
                          <a:latin typeface="Arial Narrow"/>
                        </a:defRPr>
                      </a:pPr>
                      <a:r>
                        <a:t>NERA MICHELE PALIERI</a:t>
                      </a:r>
                    </a:p>
                  </a:txBody>
                  <a:tcPr marL="9144" marR="9144" marT="9144" marB="9144">
                    <a:solidFill>
                      <a:srgbClr val="FFFFFF"/>
                    </a:solidFill>
                  </a:tcPr>
                </a:tc>
                <a:tc>
                  <a:txBody>
                    <a:bodyPr/>
                    <a:lstStyle/>
                    <a:p>
                      <a:pPr algn="ctr">
                        <a:spcBef>
                          <a:spcPts val="0"/>
                        </a:spcBef>
                        <a:spcAft>
                          <a:spcPts val="0"/>
                        </a:spcAft>
                        <a:defRPr sz="1000">
                          <a:latin typeface="Arial Narrow"/>
                        </a:defRPr>
                      </a:pPr>
                      <a:r>
                        <a:t>1,63</a:t>
                      </a: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b="1">
                          <a:latin typeface="Arial Narrow"/>
                        </a:defRPr>
                      </a:pPr>
                      <a:r>
                        <a:t>1,40</a:t>
                      </a:r>
                    </a:p>
                  </a:txBody>
                  <a:tcPr marL="9144" marR="9144" marT="9144" marB="9144">
                    <a:solidFill>
                      <a:srgbClr val="FFFFFF"/>
                    </a:solidFill>
                  </a:tcPr>
                </a:tc>
                <a:tc>
                  <a:txBody>
                    <a:bodyPr/>
                    <a:lstStyle/>
                    <a:p>
                      <a:pPr algn="ctr">
                        <a:spcBef>
                          <a:spcPts val="0"/>
                        </a:spcBef>
                        <a:spcAft>
                          <a:spcPts val="0"/>
                        </a:spcAft>
                        <a:defRPr sz="1000">
                          <a:latin typeface="Arial Narrow"/>
                        </a:defRPr>
                      </a:pPr>
                      <a:r>
                        <a:t>4</a:t>
                      </a:r>
                    </a:p>
                  </a:txBody>
                  <a:tcPr marL="9144" marR="9144" marT="9144" marB="9144">
                    <a:solidFill>
                      <a:srgbClr val="FFFFFF"/>
                    </a:solidFill>
                  </a:tcPr>
                </a:tc>
                <a:tc>
                  <a:txBody>
                    <a:bodyPr/>
                    <a:lstStyle/>
                    <a:p>
                      <a:pPr algn="ctr">
                        <a:spcBef>
                          <a:spcPts val="0"/>
                        </a:spcBef>
                        <a:spcAft>
                          <a:spcPts val="0"/>
                        </a:spcAft>
                        <a:defRPr sz="1000">
                          <a:latin typeface="Arial Narrow"/>
                        </a:defRPr>
                      </a:pPr>
                      <a:endParaRPr/>
                    </a:p>
                  </a:txBody>
                  <a:tcPr marL="9144" marR="9144" marT="9144" marB="9144">
                    <a:solidFill>
                      <a:srgbClr val="FFFFFF"/>
                    </a:solidFill>
                  </a:tcPr>
                </a:tc>
                <a:tc>
                  <a:txBody>
                    <a:bodyPr/>
                    <a:lstStyle/>
                    <a:p>
                      <a:pPr algn="ctr">
                        <a:spcBef>
                          <a:spcPts val="0"/>
                        </a:spcBef>
                        <a:spcAft>
                          <a:spcPts val="0"/>
                        </a:spcAft>
                        <a:defRPr sz="1000">
                          <a:solidFill>
                            <a:srgbClr val="006100"/>
                          </a:solidFill>
                          <a:latin typeface="Arial Narrow"/>
                        </a:defRPr>
                      </a:pPr>
                      <a:r>
                        <a:t>-14,1%</a:t>
                      </a:r>
                    </a:p>
                  </a:txBody>
                  <a:tcPr marL="9144" marR="9144" marT="9144" marB="9144">
                    <a:solidFill>
                      <a:srgbClr val="C6EFCE"/>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extLst>
                  <a:ext uri="{0D108BD9-81ED-4DB2-BD59-A6C34878D82A}">
                    <a16:rowId xmlns:a16="http://schemas.microsoft.com/office/drawing/2014/main" val="10015"/>
                  </a:ext>
                </a:extLst>
              </a:tr>
              <a:tr h="214884">
                <a:tc>
                  <a:txBody>
                    <a:bodyPr/>
                    <a:lstStyle/>
                    <a:p>
                      <a:pPr algn="ctr">
                        <a:spcBef>
                          <a:spcPts val="0"/>
                        </a:spcBef>
                        <a:spcAft>
                          <a:spcPts val="0"/>
                        </a:spcAft>
                        <a:defRPr sz="1000">
                          <a:latin typeface="Arial Narrow"/>
                        </a:defRPr>
                      </a:pPr>
                      <a:r>
                        <a:t>UVA DA TAVOLA</a:t>
                      </a:r>
                    </a:p>
                  </a:txBody>
                  <a:tcPr marL="9144" marR="9144" marT="9144" marB="9144">
                    <a:solidFill>
                      <a:srgbClr val="D9E1F2"/>
                    </a:solidFill>
                  </a:tcPr>
                </a:tc>
                <a:tc>
                  <a:txBody>
                    <a:bodyPr/>
                    <a:lstStyle/>
                    <a:p>
                      <a:pPr algn="ctr">
                        <a:spcBef>
                          <a:spcPts val="0"/>
                        </a:spcBef>
                        <a:spcAft>
                          <a:spcPts val="0"/>
                        </a:spcAft>
                        <a:defRPr sz="1000">
                          <a:latin typeface="Arial Narrow"/>
                        </a:defRPr>
                      </a:pPr>
                      <a:r>
                        <a:t>ROSATA RED GLOBE</a:t>
                      </a:r>
                    </a:p>
                  </a:txBody>
                  <a:tcPr marL="9144" marR="9144" marT="9144" marB="9144">
                    <a:solidFill>
                      <a:srgbClr val="D9E1F2"/>
                    </a:solidFill>
                  </a:tcPr>
                </a:tc>
                <a:tc>
                  <a:txBody>
                    <a:bodyPr/>
                    <a:lstStyle/>
                    <a:p>
                      <a:pPr algn="ctr">
                        <a:spcBef>
                          <a:spcPts val="0"/>
                        </a:spcBef>
                        <a:spcAft>
                          <a:spcPts val="0"/>
                        </a:spcAft>
                        <a:defRPr sz="1000">
                          <a:latin typeface="Arial Narrow"/>
                        </a:defRPr>
                      </a:pPr>
                      <a:r>
                        <a:t>1,50</a:t>
                      </a:r>
                    </a:p>
                  </a:txBody>
                  <a:tcPr marL="9144" marR="9144" marT="9144" marB="9144">
                    <a:solidFill>
                      <a:srgbClr val="D9E1F2"/>
                    </a:solidFill>
                  </a:tcPr>
                </a:tc>
                <a:tc>
                  <a:txBody>
                    <a:bodyPr/>
                    <a:lstStyle/>
                    <a:p>
                      <a:pPr algn="ctr">
                        <a:spcBef>
                          <a:spcPts val="0"/>
                        </a:spcBef>
                        <a:spcAft>
                          <a:spcPts val="0"/>
                        </a:spcAft>
                        <a:defRPr sz="1000">
                          <a:latin typeface="Arial Narrow"/>
                        </a:defRPr>
                      </a:pPr>
                      <a:endParaRPr/>
                    </a:p>
                  </a:txBody>
                  <a:tcPr marL="9144" marR="9144" marT="9144" marB="9144">
                    <a:solidFill>
                      <a:srgbClr val="D9E1F2"/>
                    </a:solidFill>
                  </a:tcPr>
                </a:tc>
                <a:tc>
                  <a:txBody>
                    <a:bodyPr/>
                    <a:lstStyle/>
                    <a:p>
                      <a:pPr algn="ctr">
                        <a:spcBef>
                          <a:spcPts val="0"/>
                        </a:spcBef>
                        <a:spcAft>
                          <a:spcPts val="0"/>
                        </a:spcAft>
                        <a:defRPr sz="1000">
                          <a:latin typeface="Arial Narrow"/>
                        </a:defRPr>
                      </a:pPr>
                      <a:endParaRPr/>
                    </a:p>
                  </a:txBody>
                  <a:tcPr marL="9144" marR="9144" marT="9144" marB="9144">
                    <a:solidFill>
                      <a:srgbClr val="D9E1F2"/>
                    </a:solidFill>
                  </a:tcPr>
                </a:tc>
                <a:tc>
                  <a:txBody>
                    <a:bodyPr/>
                    <a:lstStyle/>
                    <a:p>
                      <a:pPr algn="ctr">
                        <a:spcBef>
                          <a:spcPts val="0"/>
                        </a:spcBef>
                        <a:spcAft>
                          <a:spcPts val="0"/>
                        </a:spcAft>
                        <a:defRPr sz="1000">
                          <a:latin typeface="Arial Narrow"/>
                        </a:defRPr>
                      </a:pPr>
                      <a:endParaRPr/>
                    </a:p>
                  </a:txBody>
                  <a:tcPr marL="9144" marR="9144" marT="9144" marB="9144">
                    <a:solidFill>
                      <a:srgbClr val="D9E1F2"/>
                    </a:solidFill>
                  </a:tcPr>
                </a:tc>
                <a:tc>
                  <a:txBody>
                    <a:bodyPr/>
                    <a:lstStyle/>
                    <a:p>
                      <a:pPr algn="ctr">
                        <a:spcBef>
                          <a:spcPts val="0"/>
                        </a:spcBef>
                        <a:spcAft>
                          <a:spcPts val="0"/>
                        </a:spcAft>
                        <a:defRPr sz="1000">
                          <a:latin typeface="Arial Narrow"/>
                        </a:defRPr>
                      </a:pPr>
                      <a:endParaRPr/>
                    </a:p>
                  </a:txBody>
                  <a:tcPr marL="9144" marR="9144" marT="9144" marB="9144">
                    <a:solidFill>
                      <a:srgbClr val="D9E1F2"/>
                    </a:solidFill>
                  </a:tcPr>
                </a:tc>
                <a:tc>
                  <a:txBody>
                    <a:bodyPr/>
                    <a:lstStyle/>
                    <a:p>
                      <a:pPr algn="ctr">
                        <a:spcBef>
                          <a:spcPts val="0"/>
                        </a:spcBef>
                        <a:spcAft>
                          <a:spcPts val="0"/>
                        </a:spcAft>
                        <a:defRPr sz="1000" b="1">
                          <a:latin typeface="Arial Narrow"/>
                        </a:defRPr>
                      </a:pPr>
                      <a:endParaRPr/>
                    </a:p>
                  </a:txBody>
                  <a:tcPr marL="9144" marR="9144" marT="9144" marB="9144">
                    <a:solidFill>
                      <a:srgbClr val="D9E1F2"/>
                    </a:solidFill>
                  </a:tcPr>
                </a:tc>
                <a:tc>
                  <a:txBody>
                    <a:bodyPr/>
                    <a:lstStyle/>
                    <a:p>
                      <a:pPr algn="ctr">
                        <a:spcBef>
                          <a:spcPts val="0"/>
                        </a:spcBef>
                        <a:spcAft>
                          <a:spcPts val="0"/>
                        </a:spcAft>
                        <a:defRPr sz="1000">
                          <a:latin typeface="Arial Narrow"/>
                        </a:defRPr>
                      </a:pPr>
                      <a:r>
                        <a:t>0</a:t>
                      </a:r>
                    </a:p>
                  </a:txBody>
                  <a:tcPr marL="9144" marR="9144" marT="9144" marB="9144">
                    <a:solidFill>
                      <a:srgbClr val="D9E1F2"/>
                    </a:solidFill>
                  </a:tcPr>
                </a:tc>
                <a:tc>
                  <a:txBody>
                    <a:bodyPr/>
                    <a:lstStyle/>
                    <a:p>
                      <a:pPr algn="ctr">
                        <a:spcBef>
                          <a:spcPts val="0"/>
                        </a:spcBef>
                        <a:spcAft>
                          <a:spcPts val="0"/>
                        </a:spcAft>
                        <a:defRPr sz="1000">
                          <a:latin typeface="Arial Narrow"/>
                        </a:defRPr>
                      </a:pPr>
                      <a:endParaRPr dirty="0"/>
                    </a:p>
                  </a:txBody>
                  <a:tcPr marL="9144" marR="9144" marT="9144" marB="9144">
                    <a:solidFill>
                      <a:srgbClr val="D9E1F2"/>
                    </a:solidFill>
                  </a:tcPr>
                </a:tc>
                <a:tc>
                  <a:txBody>
                    <a:bodyPr/>
                    <a:lstStyle/>
                    <a:p>
                      <a:pPr algn="ctr">
                        <a:spcBef>
                          <a:spcPts val="0"/>
                        </a:spcBef>
                        <a:spcAft>
                          <a:spcPts val="0"/>
                        </a:spcAft>
                        <a:defRPr sz="1000">
                          <a:latin typeface="Arial Narrow"/>
                        </a:defRPr>
                      </a:pPr>
                      <a:r>
                        <a:t>0,0%</a:t>
                      </a:r>
                    </a:p>
                  </a:txBody>
                  <a:tcPr marL="9144" marR="9144" marT="9144" marB="9144">
                    <a:solidFill>
                      <a:srgbClr val="FFFFFF"/>
                    </a:solidFill>
                  </a:tcPr>
                </a:tc>
                <a:tc>
                  <a:txBody>
                    <a:bodyPr/>
                    <a:lstStyle/>
                    <a:p>
                      <a:pPr algn="ctr">
                        <a:spcBef>
                          <a:spcPts val="0"/>
                        </a:spcBef>
                        <a:spcAft>
                          <a:spcPts val="0"/>
                        </a:spcAft>
                        <a:defRPr sz="1000">
                          <a:latin typeface="Arial Narrow"/>
                        </a:defRPr>
                      </a:pPr>
                      <a:r>
                        <a:rPr dirty="0"/>
                        <a:t>0,0%</a:t>
                      </a:r>
                    </a:p>
                  </a:txBody>
                  <a:tcPr marL="9144" marR="9144" marT="9144" marB="9144">
                    <a:solidFill>
                      <a:srgbClr val="FFFFFF"/>
                    </a:solidFill>
                  </a:tcPr>
                </a:tc>
                <a:extLst>
                  <a:ext uri="{0D108BD9-81ED-4DB2-BD59-A6C34878D82A}">
                    <a16:rowId xmlns:a16="http://schemas.microsoft.com/office/drawing/2014/main" val="10016"/>
                  </a:ext>
                </a:extLst>
              </a:tr>
            </a:tbl>
          </a:graphicData>
        </a:graphic>
      </p:graphicFrame>
      <p:sp>
        <p:nvSpPr>
          <p:cNvPr id="13" name="Rectangle 12"/>
          <p:cNvSpPr/>
          <p:nvPr/>
        </p:nvSpPr>
        <p:spPr>
          <a:xfrm>
            <a:off x="91440" y="1988820"/>
            <a:ext cx="12008814"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91440" y="2418588"/>
            <a:ext cx="12008814"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91440" y="3278124"/>
            <a:ext cx="12008814"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91440" y="3707892"/>
            <a:ext cx="12008814"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91440" y="1024128"/>
            <a:ext cx="12008814" cy="4169664"/>
          </a:xfrm>
          <a:prstGeom prst="rect">
            <a:avLst/>
          </a:prstGeom>
          <a:noFill/>
          <a:ln w="12700">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91440" y="5217919"/>
            <a:ext cx="12008815" cy="646331"/>
          </a:xfrm>
          <a:prstGeom prst="rect">
            <a:avLst/>
          </a:prstGeom>
          <a:noFill/>
        </p:spPr>
        <p:txBody>
          <a:bodyPr wrap="square">
            <a:spAutoFit/>
          </a:bodyPr>
          <a:lstStyle/>
          <a:p>
            <a:pPr>
              <a:defRPr sz="1200">
                <a:latin typeface="Arial Narrow"/>
              </a:defRPr>
            </a:pPr>
            <a:r>
              <a:rPr lang="it-IT" b="1" dirty="0"/>
              <a:t>Mele Royal Gala</a:t>
            </a:r>
            <a:r>
              <a:rPr lang="it-IT" dirty="0"/>
              <a:t>: primi arrivi di mele di nuovo raccolto 2026.</a:t>
            </a:r>
          </a:p>
          <a:p>
            <a:pPr>
              <a:defRPr sz="1200">
                <a:latin typeface="Arial Narrow"/>
              </a:defRPr>
            </a:pPr>
            <a:r>
              <a:rPr lang="it-IT" b="1" dirty="0"/>
              <a:t>Uva da tavola</a:t>
            </a:r>
            <a:r>
              <a:rPr lang="it-IT" dirty="0"/>
              <a:t>: ampio assortimento di prodotto italiano disponibile in mercato. I produttori del sud Italia stanno ritardando la raccolta dell’Uva Bianca Italia dai vigneti per evitare di sovrapporre anche questa varietà a quelle già presenti.</a:t>
            </a:r>
            <a:endParaRPr dirty="0"/>
          </a:p>
        </p:txBody>
      </p:sp>
      <p:sp>
        <p:nvSpPr>
          <p:cNvPr id="19" name="TextBox 18"/>
          <p:cNvSpPr txBox="1"/>
          <p:nvPr/>
        </p:nvSpPr>
        <p:spPr>
          <a:xfrm>
            <a:off x="1371600" y="6400800"/>
            <a:ext cx="1234633" cy="276999"/>
          </a:xfrm>
          <a:prstGeom prst="rect">
            <a:avLst/>
          </a:prstGeom>
          <a:noFill/>
        </p:spPr>
        <p:txBody>
          <a:bodyPr wrap="none">
            <a:spAutoFit/>
          </a:bodyPr>
          <a:lstStyle/>
          <a:p>
            <a:pPr>
              <a:defRPr sz="1200" i="1">
                <a:latin typeface="Arial Narrow"/>
              </a:defRPr>
            </a:pPr>
            <a:r>
              <a:rPr dirty="0"/>
              <a:t>*Monza e </a:t>
            </a:r>
            <a:r>
              <a:rPr dirty="0" err="1"/>
              <a:t>Rombon</a:t>
            </a:r>
            <a:endParaRPr dirty="0"/>
          </a:p>
        </p:txBody>
      </p:sp>
      <p:sp>
        <p:nvSpPr>
          <p:cNvPr id="21" name="CasellaDiTesto 20">
            <a:extLst>
              <a:ext uri="{FF2B5EF4-FFF2-40B4-BE49-F238E27FC236}">
                <a16:creationId xmlns:a16="http://schemas.microsoft.com/office/drawing/2014/main" id="{2EC0CFED-14D2-3631-A1E9-AD2E986D16EC}"/>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27487"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594799"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662111"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Referenze stagionali</a:t>
            </a:r>
          </a:p>
        </p:txBody>
      </p:sp>
      <p:sp>
        <p:nvSpPr>
          <p:cNvPr id="11" name="TextBox 10"/>
          <p:cNvSpPr txBox="1"/>
          <p:nvPr/>
        </p:nvSpPr>
        <p:spPr>
          <a:xfrm>
            <a:off x="731520" y="685800"/>
            <a:ext cx="6675120" cy="301752"/>
          </a:xfrm>
          <a:prstGeom prst="rect">
            <a:avLst/>
          </a:prstGeom>
          <a:noFill/>
          <a:ln>
            <a:noFill/>
          </a:ln>
          <a:effectLst/>
        </p:spPr>
        <p:txBody>
          <a:bodyPr wrap="none">
            <a:spAutoFit/>
          </a:bodyPr>
          <a:lstStyle/>
          <a:p>
            <a:pPr algn="l"/>
            <a:r>
              <a:rPr sz="1800" b="0">
                <a:solidFill>
                  <a:srgbClr val="000000"/>
                </a:solidFill>
                <a:latin typeface="Arial Narrow"/>
              </a:rPr>
              <a:t>Riepilogo prezzi medi prevalenti degli ultimi 5 periodi</a:t>
            </a:r>
          </a:p>
        </p:txBody>
      </p:sp>
      <p:graphicFrame>
        <p:nvGraphicFramePr>
          <p:cNvPr id="12" name="Table 11"/>
          <p:cNvGraphicFramePr>
            <a:graphicFrameLocks noGrp="1"/>
          </p:cNvGraphicFramePr>
          <p:nvPr/>
        </p:nvGraphicFramePr>
        <p:xfrm>
          <a:off x="91440" y="1143000"/>
          <a:ext cx="10241280" cy="3214116"/>
        </p:xfrm>
        <a:graphic>
          <a:graphicData uri="http://schemas.openxmlformats.org/drawingml/2006/table">
            <a:tbl>
              <a:tblPr firstRow="1" bandRow="1">
                <a:tableStyleId>{5C22544A-7EE6-4342-B048-85BDC9FD1C3A}</a:tableStyleId>
              </a:tblPr>
              <a:tblGrid>
                <a:gridCol w="1463040">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548640">
                  <a:extLst>
                    <a:ext uri="{9D8B030D-6E8A-4147-A177-3AD203B41FA5}">
                      <a16:colId xmlns:a16="http://schemas.microsoft.com/office/drawing/2014/main" val="20002"/>
                    </a:ext>
                  </a:extLst>
                </a:gridCol>
                <a:gridCol w="548640">
                  <a:extLst>
                    <a:ext uri="{9D8B030D-6E8A-4147-A177-3AD203B41FA5}">
                      <a16:colId xmlns:a16="http://schemas.microsoft.com/office/drawing/2014/main" val="20003"/>
                    </a:ext>
                  </a:extLst>
                </a:gridCol>
                <a:gridCol w="548640">
                  <a:extLst>
                    <a:ext uri="{9D8B030D-6E8A-4147-A177-3AD203B41FA5}">
                      <a16:colId xmlns:a16="http://schemas.microsoft.com/office/drawing/2014/main" val="20004"/>
                    </a:ext>
                  </a:extLst>
                </a:gridCol>
                <a:gridCol w="548640">
                  <a:extLst>
                    <a:ext uri="{9D8B030D-6E8A-4147-A177-3AD203B41FA5}">
                      <a16:colId xmlns:a16="http://schemas.microsoft.com/office/drawing/2014/main" val="20005"/>
                    </a:ext>
                  </a:extLst>
                </a:gridCol>
                <a:gridCol w="548640">
                  <a:extLst>
                    <a:ext uri="{9D8B030D-6E8A-4147-A177-3AD203B41FA5}">
                      <a16:colId xmlns:a16="http://schemas.microsoft.com/office/drawing/2014/main" val="20006"/>
                    </a:ext>
                  </a:extLst>
                </a:gridCol>
                <a:gridCol w="548640">
                  <a:extLst>
                    <a:ext uri="{9D8B030D-6E8A-4147-A177-3AD203B41FA5}">
                      <a16:colId xmlns:a16="http://schemas.microsoft.com/office/drawing/2014/main" val="20007"/>
                    </a:ext>
                  </a:extLst>
                </a:gridCol>
                <a:gridCol w="457200">
                  <a:extLst>
                    <a:ext uri="{9D8B030D-6E8A-4147-A177-3AD203B41FA5}">
                      <a16:colId xmlns:a16="http://schemas.microsoft.com/office/drawing/2014/main" val="20008"/>
                    </a:ext>
                  </a:extLst>
                </a:gridCol>
                <a:gridCol w="1371600">
                  <a:extLst>
                    <a:ext uri="{9D8B030D-6E8A-4147-A177-3AD203B41FA5}">
                      <a16:colId xmlns:a16="http://schemas.microsoft.com/office/drawing/2014/main" val="20009"/>
                    </a:ext>
                  </a:extLst>
                </a:gridCol>
                <a:gridCol w="1371600">
                  <a:extLst>
                    <a:ext uri="{9D8B030D-6E8A-4147-A177-3AD203B41FA5}">
                      <a16:colId xmlns:a16="http://schemas.microsoft.com/office/drawing/2014/main" val="20010"/>
                    </a:ext>
                  </a:extLst>
                </a:gridCol>
              </a:tblGrid>
              <a:tr h="658368">
                <a:tc>
                  <a:txBody>
                    <a:bodyPr/>
                    <a:lstStyle/>
                    <a:p>
                      <a:pPr algn="ctr">
                        <a:defRPr sz="1200" b="1">
                          <a:solidFill>
                            <a:srgbClr val="FFFFFF"/>
                          </a:solidFill>
                          <a:latin typeface="Arial Narrow"/>
                        </a:defRPr>
                      </a:pPr>
                      <a:r>
                        <a:t>REFERENZA</a:t>
                      </a:r>
                    </a:p>
                  </a:txBody>
                  <a:tcPr marL="9144" marR="9144" marT="9144" marB="9144" anchor="ctr">
                    <a:solidFill>
                      <a:srgbClr val="001F5F"/>
                    </a:solidFill>
                  </a:tcPr>
                </a:tc>
                <a:tc>
                  <a:txBody>
                    <a:bodyPr/>
                    <a:lstStyle/>
                    <a:p>
                      <a:pPr algn="ctr">
                        <a:defRPr sz="1200" b="1">
                          <a:solidFill>
                            <a:srgbClr val="FFFFFF"/>
                          </a:solidFill>
                          <a:latin typeface="Arial Narrow"/>
                        </a:defRPr>
                      </a:pPr>
                      <a:r>
                        <a:t>VARIETÀ</a:t>
                      </a:r>
                    </a:p>
                  </a:txBody>
                  <a:tcPr marL="9144" marR="9144" marT="9144" marB="9144" anchor="ctr">
                    <a:solidFill>
                      <a:srgbClr val="001F5F"/>
                    </a:solidFill>
                  </a:tcPr>
                </a:tc>
                <a:tc>
                  <a:txBody>
                    <a:bodyPr/>
                    <a:lstStyle/>
                    <a:p>
                      <a:pPr algn="ctr">
                        <a:defRPr sz="1200" b="1">
                          <a:solidFill>
                            <a:srgbClr val="FFFFFF"/>
                          </a:solidFill>
                          <a:latin typeface="Arial Narrow"/>
                        </a:defRPr>
                      </a:pPr>
                      <a:r>
                        <a:t>36/2025</a:t>
                      </a:r>
                    </a:p>
                  </a:txBody>
                  <a:tcPr marL="9144" marR="9144" marT="9144" marB="9144" anchor="ctr">
                    <a:solidFill>
                      <a:srgbClr val="001F5F"/>
                    </a:solidFill>
                  </a:tcPr>
                </a:tc>
                <a:tc>
                  <a:txBody>
                    <a:bodyPr/>
                    <a:lstStyle/>
                    <a:p>
                      <a:pPr algn="ctr">
                        <a:defRPr sz="1200" b="1">
                          <a:solidFill>
                            <a:srgbClr val="FFFFFF"/>
                          </a:solidFill>
                          <a:latin typeface="Arial Narrow"/>
                        </a:defRPr>
                      </a:pPr>
                      <a:r>
                        <a:t>30/2026</a:t>
                      </a:r>
                    </a:p>
                  </a:txBody>
                  <a:tcPr marL="9144" marR="9144" marT="9144" marB="9144" anchor="ctr">
                    <a:solidFill>
                      <a:srgbClr val="001F5F"/>
                    </a:solidFill>
                  </a:tcPr>
                </a:tc>
                <a:tc>
                  <a:txBody>
                    <a:bodyPr/>
                    <a:lstStyle/>
                    <a:p>
                      <a:pPr algn="ctr">
                        <a:defRPr sz="1200" b="1">
                          <a:solidFill>
                            <a:srgbClr val="FFFFFF"/>
                          </a:solidFill>
                          <a:latin typeface="Arial Narrow"/>
                        </a:defRPr>
                      </a:pPr>
                      <a:r>
                        <a:t>31/2026</a:t>
                      </a:r>
                    </a:p>
                  </a:txBody>
                  <a:tcPr marL="9144" marR="9144" marT="9144" marB="9144" anchor="ctr">
                    <a:solidFill>
                      <a:srgbClr val="001F5F"/>
                    </a:solidFill>
                  </a:tcPr>
                </a:tc>
                <a:tc>
                  <a:txBody>
                    <a:bodyPr/>
                    <a:lstStyle/>
                    <a:p>
                      <a:pPr algn="ctr">
                        <a:defRPr sz="1200" b="1">
                          <a:solidFill>
                            <a:srgbClr val="FFFFFF"/>
                          </a:solidFill>
                          <a:latin typeface="Arial Narrow"/>
                        </a:defRPr>
                      </a:pPr>
                      <a:r>
                        <a:t>32/2026</a:t>
                      </a:r>
                    </a:p>
                  </a:txBody>
                  <a:tcPr marL="9144" marR="9144" marT="9144" marB="9144" anchor="ctr">
                    <a:solidFill>
                      <a:srgbClr val="001F5F"/>
                    </a:solidFill>
                  </a:tcPr>
                </a:tc>
                <a:tc>
                  <a:txBody>
                    <a:bodyPr/>
                    <a:lstStyle/>
                    <a:p>
                      <a:pPr algn="ctr">
                        <a:defRPr sz="1200" b="1">
                          <a:solidFill>
                            <a:srgbClr val="FFFFFF"/>
                          </a:solidFill>
                          <a:latin typeface="Arial Narrow"/>
                        </a:defRPr>
                      </a:pPr>
                      <a:r>
                        <a:t>35/2026</a:t>
                      </a:r>
                    </a:p>
                  </a:txBody>
                  <a:tcPr marL="9144" marR="9144" marT="9144" marB="9144" anchor="ctr">
                    <a:solidFill>
                      <a:srgbClr val="001F5F"/>
                    </a:solidFill>
                  </a:tcPr>
                </a:tc>
                <a:tc>
                  <a:txBody>
                    <a:bodyPr/>
                    <a:lstStyle/>
                    <a:p>
                      <a:pPr algn="ctr">
                        <a:defRPr sz="1200" b="1">
                          <a:solidFill>
                            <a:srgbClr val="FFFFFF"/>
                          </a:solidFill>
                          <a:latin typeface="Arial Narrow"/>
                        </a:defRPr>
                      </a:pPr>
                      <a:r>
                        <a:t>36/2026</a:t>
                      </a:r>
                    </a:p>
                  </a:txBody>
                  <a:tcPr marL="9144" marR="9144" marT="9144" marB="9144" anchor="ctr">
                    <a:solidFill>
                      <a:srgbClr val="001F5F"/>
                    </a:solidFill>
                  </a:tcPr>
                </a:tc>
                <a:tc>
                  <a:txBody>
                    <a:bodyPr/>
                    <a:lstStyle/>
                    <a:p>
                      <a:pPr algn="ctr">
                        <a:defRPr sz="1200" b="1">
                          <a:solidFill>
                            <a:srgbClr val="FFFFFF"/>
                          </a:solidFill>
                          <a:latin typeface="Arial Narrow"/>
                        </a:defRPr>
                      </a:pPr>
                      <a:r>
                        <a:t>RILEV.</a:t>
                      </a:r>
                    </a:p>
                  </a:txBody>
                  <a:tcPr marL="9144" marR="9144" marT="9144" marB="9144" anchor="ctr">
                    <a:solidFill>
                      <a:srgbClr val="001F5F"/>
                    </a:solidFill>
                  </a:tcPr>
                </a:tc>
                <a:tc>
                  <a:txBody>
                    <a:bodyPr/>
                    <a:lstStyle/>
                    <a:p>
                      <a:pPr algn="ctr">
                        <a:defRPr sz="1200" b="1">
                          <a:solidFill>
                            <a:srgbClr val="FFFFFF"/>
                          </a:solidFill>
                          <a:latin typeface="Arial Narrow"/>
                        </a:defRPr>
                      </a:pPr>
                      <a:r>
                        <a:t>VARIAZIONE RISPETTO ALL'ANNO SCORSO</a:t>
                      </a:r>
                    </a:p>
                  </a:txBody>
                  <a:tcPr marL="9144" marR="9144" marT="9144" marB="9144" anchor="ctr">
                    <a:solidFill>
                      <a:srgbClr val="001F5F"/>
                    </a:solidFill>
                  </a:tcPr>
                </a:tc>
                <a:tc>
                  <a:txBody>
                    <a:bodyPr/>
                    <a:lstStyle/>
                    <a:p>
                      <a:pPr algn="ctr">
                        <a:defRPr sz="1200" b="1">
                          <a:solidFill>
                            <a:srgbClr val="FFFFFF"/>
                          </a:solidFill>
                          <a:latin typeface="Arial Narrow"/>
                        </a:defRPr>
                      </a:pPr>
                      <a:r>
                        <a:t>VARIAZIONE RISPETTO ALLA SETTIMANA PRECEDENTE</a:t>
                      </a:r>
                    </a:p>
                  </a:txBody>
                  <a:tcPr marL="9144" marR="9144" marT="9144" marB="9144" anchor="ctr">
                    <a:solidFill>
                      <a:srgbClr val="001F5F"/>
                    </a:solidFill>
                  </a:tcPr>
                </a:tc>
                <a:extLst>
                  <a:ext uri="{0D108BD9-81ED-4DB2-BD59-A6C34878D82A}">
                    <a16:rowId xmlns:a16="http://schemas.microsoft.com/office/drawing/2014/main" val="10000"/>
                  </a:ext>
                </a:extLst>
              </a:tr>
              <a:tr h="224028">
                <a:tc>
                  <a:txBody>
                    <a:bodyPr/>
                    <a:lstStyle/>
                    <a:p>
                      <a:pPr algn="ctr">
                        <a:spcBef>
                          <a:spcPts val="0"/>
                        </a:spcBef>
                        <a:spcAft>
                          <a:spcPts val="0"/>
                        </a:spcAft>
                        <a:defRPr sz="1000">
                          <a:latin typeface="Arial Narrow"/>
                        </a:defRPr>
                      </a:pPr>
                      <a:r>
                        <a:t>CLEMENTINE</a:t>
                      </a:r>
                    </a:p>
                  </a:txBody>
                  <a:tcPr marL="9144" marR="9144" marT="0" marB="0" anchor="ctr">
                    <a:noFill/>
                  </a:tcPr>
                </a:tc>
                <a:tc>
                  <a:txBody>
                    <a:bodyPr/>
                    <a:lstStyle/>
                    <a:p>
                      <a:pPr algn="ctr">
                        <a:spcBef>
                          <a:spcPts val="0"/>
                        </a:spcBef>
                        <a:spcAft>
                          <a:spcPts val="0"/>
                        </a:spcAft>
                        <a:defRPr sz="1000">
                          <a:latin typeface="Arial Narrow"/>
                        </a:defRPr>
                      </a:pPr>
                      <a:r>
                        <a:t>NADORCOTT</a:t>
                      </a:r>
                    </a:p>
                  </a:txBody>
                  <a:tcPr marL="9144" marR="9144" marT="0" marB="0" anchor="ctr">
                    <a:noFill/>
                  </a:tcPr>
                </a:tc>
                <a:tc>
                  <a:txBody>
                    <a:bodyPr/>
                    <a:lstStyle/>
                    <a:p>
                      <a:pPr algn="ctr">
                        <a:spcBef>
                          <a:spcPts val="0"/>
                        </a:spcBef>
                        <a:spcAft>
                          <a:spcPts val="0"/>
                        </a:spcAft>
                        <a:defRPr sz="1000">
                          <a:latin typeface="Arial Narrow"/>
                        </a:defRPr>
                      </a:pPr>
                      <a:endParaRPr/>
                    </a:p>
                  </a:txBody>
                  <a:tcPr marL="9144" marR="9144" marT="0" marB="0" anchor="ctr">
                    <a:noFill/>
                  </a:tcPr>
                </a:tc>
                <a:tc>
                  <a:txBody>
                    <a:bodyPr/>
                    <a:lstStyle/>
                    <a:p>
                      <a:pPr algn="ctr">
                        <a:spcBef>
                          <a:spcPts val="0"/>
                        </a:spcBef>
                        <a:spcAft>
                          <a:spcPts val="0"/>
                        </a:spcAft>
                        <a:defRPr sz="1000">
                          <a:latin typeface="Arial Narrow"/>
                        </a:defRPr>
                      </a:pPr>
                      <a:endParaRPr/>
                    </a:p>
                  </a:txBody>
                  <a:tcPr marL="9144" marR="9144" marT="0" marB="0" anchor="ctr">
                    <a:noFill/>
                  </a:tcPr>
                </a:tc>
                <a:tc>
                  <a:txBody>
                    <a:bodyPr/>
                    <a:lstStyle/>
                    <a:p>
                      <a:pPr algn="ctr">
                        <a:spcBef>
                          <a:spcPts val="0"/>
                        </a:spcBef>
                        <a:spcAft>
                          <a:spcPts val="0"/>
                        </a:spcAft>
                        <a:defRPr sz="1000">
                          <a:latin typeface="Arial Narrow"/>
                        </a:defRPr>
                      </a:pPr>
                      <a:endParaRPr/>
                    </a:p>
                  </a:txBody>
                  <a:tcPr marL="9144" marR="9144" marT="0" marB="0" anchor="ctr">
                    <a:noFill/>
                  </a:tcPr>
                </a:tc>
                <a:tc>
                  <a:txBody>
                    <a:bodyPr/>
                    <a:lstStyle/>
                    <a:p>
                      <a:pPr algn="ctr">
                        <a:spcBef>
                          <a:spcPts val="0"/>
                        </a:spcBef>
                        <a:spcAft>
                          <a:spcPts val="0"/>
                        </a:spcAft>
                        <a:defRPr sz="1000">
                          <a:latin typeface="Arial Narrow"/>
                        </a:defRPr>
                      </a:pPr>
                      <a:endParaRPr/>
                    </a:p>
                  </a:txBody>
                  <a:tcPr marL="9144" marR="9144" marT="0" marB="0" anchor="ctr">
                    <a:noFill/>
                  </a:tcPr>
                </a:tc>
                <a:tc>
                  <a:txBody>
                    <a:bodyPr/>
                    <a:lstStyle/>
                    <a:p>
                      <a:pPr algn="ctr">
                        <a:spcBef>
                          <a:spcPts val="0"/>
                        </a:spcBef>
                        <a:spcAft>
                          <a:spcPts val="0"/>
                        </a:spcAft>
                        <a:defRPr sz="1000">
                          <a:latin typeface="Arial Narrow"/>
                        </a:defRPr>
                      </a:pPr>
                      <a:endParaRPr/>
                    </a:p>
                  </a:txBody>
                  <a:tcPr marL="9144" marR="9144" marT="0" marB="0" anchor="ctr">
                    <a:noFill/>
                  </a:tcPr>
                </a:tc>
                <a:tc>
                  <a:txBody>
                    <a:bodyPr/>
                    <a:lstStyle/>
                    <a:p>
                      <a:pPr algn="ctr">
                        <a:spcBef>
                          <a:spcPts val="0"/>
                        </a:spcBef>
                        <a:spcAft>
                          <a:spcPts val="0"/>
                        </a:spcAft>
                        <a:defRPr sz="1000" b="1">
                          <a:latin typeface="Arial Narrow"/>
                        </a:defRPr>
                      </a:pPr>
                      <a:r>
                        <a:t>1,75</a:t>
                      </a:r>
                    </a:p>
                  </a:txBody>
                  <a:tcPr marL="9144" marR="9144" marT="0" marB="0" anchor="ctr">
                    <a:noFill/>
                  </a:tcPr>
                </a:tc>
                <a:tc>
                  <a:txBody>
                    <a:bodyPr/>
                    <a:lstStyle/>
                    <a:p>
                      <a:pPr algn="ctr">
                        <a:spcBef>
                          <a:spcPts val="0"/>
                        </a:spcBef>
                        <a:spcAft>
                          <a:spcPts val="0"/>
                        </a:spcAft>
                        <a:defRPr sz="1000">
                          <a:latin typeface="Arial Narrow"/>
                        </a:defRPr>
                      </a:pPr>
                      <a:r>
                        <a:t>2</a:t>
                      </a:r>
                    </a:p>
                  </a:txBody>
                  <a:tcPr marL="9144" marR="9144" marT="0" marB="0" anchor="ctr">
                    <a:noFill/>
                  </a:tcPr>
                </a:tc>
                <a:tc>
                  <a:txBody>
                    <a:bodyPr/>
                    <a:lstStyle/>
                    <a:p>
                      <a:pPr algn="ctr">
                        <a:spcBef>
                          <a:spcPts val="0"/>
                        </a:spcBef>
                        <a:spcAft>
                          <a:spcPts val="0"/>
                        </a:spcAft>
                        <a:defRPr sz="1000">
                          <a:latin typeface="Arial Narrow"/>
                        </a:defRPr>
                      </a:pPr>
                      <a:r>
                        <a:t>0,0%</a:t>
                      </a:r>
                    </a:p>
                  </a:txBody>
                  <a:tcPr marL="9144" marR="9144" marT="0" marB="0" anchor="ctr">
                    <a:solidFill>
                      <a:srgbClr val="FFFFFF"/>
                    </a:solidFill>
                  </a:tcPr>
                </a:tc>
                <a:tc>
                  <a:txBody>
                    <a:bodyPr/>
                    <a:lstStyle/>
                    <a:p>
                      <a:pPr algn="ctr">
                        <a:spcBef>
                          <a:spcPts val="0"/>
                        </a:spcBef>
                        <a:spcAft>
                          <a:spcPts val="0"/>
                        </a:spcAft>
                        <a:defRPr sz="1000">
                          <a:latin typeface="Arial Narrow"/>
                        </a:defRPr>
                      </a:pPr>
                      <a:r>
                        <a:t>0,0%</a:t>
                      </a:r>
                    </a:p>
                  </a:txBody>
                  <a:tcPr marL="9144" marR="9144" marT="0" marB="0" anchor="ctr">
                    <a:solidFill>
                      <a:srgbClr val="FFFFFF"/>
                    </a:solidFill>
                  </a:tcPr>
                </a:tc>
                <a:extLst>
                  <a:ext uri="{0D108BD9-81ED-4DB2-BD59-A6C34878D82A}">
                    <a16:rowId xmlns:a16="http://schemas.microsoft.com/office/drawing/2014/main" val="10001"/>
                  </a:ext>
                </a:extLst>
              </a:tr>
              <a:tr h="224028">
                <a:tc>
                  <a:txBody>
                    <a:bodyPr/>
                    <a:lstStyle/>
                    <a:p>
                      <a:pPr algn="ctr">
                        <a:spcBef>
                          <a:spcPts val="0"/>
                        </a:spcBef>
                        <a:spcAft>
                          <a:spcPts val="0"/>
                        </a:spcAft>
                        <a:defRPr sz="1000">
                          <a:latin typeface="Arial Narrow"/>
                        </a:defRPr>
                      </a:pPr>
                      <a:r>
                        <a:t>FICHI D'INDIA</a:t>
                      </a:r>
                    </a:p>
                  </a:txBody>
                  <a:tcPr marL="9144" marR="9144" marT="0" marB="0" anchor="ctr">
                    <a:solidFill>
                      <a:srgbClr val="D9E1F2"/>
                    </a:solidFill>
                  </a:tcPr>
                </a:tc>
                <a:tc>
                  <a:txBody>
                    <a:bodyPr/>
                    <a:lstStyle/>
                    <a:p>
                      <a:pPr algn="ctr">
                        <a:spcBef>
                          <a:spcPts val="0"/>
                        </a:spcBef>
                        <a:spcAft>
                          <a:spcPts val="0"/>
                        </a:spcAft>
                        <a:defRPr sz="1000">
                          <a:latin typeface="Arial Narrow"/>
                        </a:defRPr>
                      </a:pPr>
                      <a:r>
                        <a:t>COMUNI</a:t>
                      </a:r>
                    </a:p>
                  </a:txBody>
                  <a:tcPr marL="9144" marR="9144" marT="0" marB="0" anchor="ctr">
                    <a:solidFill>
                      <a:srgbClr val="D9E1F2"/>
                    </a:solidFill>
                  </a:tcPr>
                </a:tc>
                <a:tc>
                  <a:txBody>
                    <a:bodyPr/>
                    <a:lstStyle/>
                    <a:p>
                      <a:pPr algn="ctr">
                        <a:spcBef>
                          <a:spcPts val="0"/>
                        </a:spcBef>
                        <a:spcAft>
                          <a:spcPts val="0"/>
                        </a:spcAft>
                        <a:defRPr sz="1000">
                          <a:latin typeface="Arial Narrow"/>
                        </a:defRPr>
                      </a:pPr>
                      <a:r>
                        <a:t>2,10</a:t>
                      </a:r>
                    </a:p>
                  </a:txBody>
                  <a:tcPr marL="9144" marR="9144" marT="0" marB="0" anchor="ctr">
                    <a:solidFill>
                      <a:srgbClr val="D9E1F2"/>
                    </a:solidFill>
                  </a:tcPr>
                </a:tc>
                <a:tc>
                  <a:txBody>
                    <a:bodyPr/>
                    <a:lstStyle/>
                    <a:p>
                      <a:pPr algn="ctr">
                        <a:spcBef>
                          <a:spcPts val="0"/>
                        </a:spcBef>
                        <a:spcAft>
                          <a:spcPts val="0"/>
                        </a:spcAft>
                        <a:defRPr sz="1000">
                          <a:latin typeface="Arial Narrow"/>
                        </a:defRPr>
                      </a:pPr>
                      <a:endParaRPr/>
                    </a:p>
                  </a:txBody>
                  <a:tcPr marL="9144" marR="9144" marT="0" marB="0" anchor="ctr">
                    <a:solidFill>
                      <a:srgbClr val="D9E1F2"/>
                    </a:solidFill>
                  </a:tcPr>
                </a:tc>
                <a:tc>
                  <a:txBody>
                    <a:bodyPr/>
                    <a:lstStyle/>
                    <a:p>
                      <a:pPr algn="ctr">
                        <a:spcBef>
                          <a:spcPts val="0"/>
                        </a:spcBef>
                        <a:spcAft>
                          <a:spcPts val="0"/>
                        </a:spcAft>
                        <a:defRPr sz="1000">
                          <a:latin typeface="Arial Narrow"/>
                        </a:defRPr>
                      </a:pPr>
                      <a:endParaRPr/>
                    </a:p>
                  </a:txBody>
                  <a:tcPr marL="9144" marR="9144" marT="0" marB="0" anchor="ctr">
                    <a:solidFill>
                      <a:srgbClr val="D9E1F2"/>
                    </a:solidFill>
                  </a:tcPr>
                </a:tc>
                <a:tc>
                  <a:txBody>
                    <a:bodyPr/>
                    <a:lstStyle/>
                    <a:p>
                      <a:pPr algn="ctr">
                        <a:spcBef>
                          <a:spcPts val="0"/>
                        </a:spcBef>
                        <a:spcAft>
                          <a:spcPts val="0"/>
                        </a:spcAft>
                        <a:defRPr sz="1000">
                          <a:latin typeface="Arial Narrow"/>
                        </a:defRPr>
                      </a:pPr>
                      <a:endParaRPr/>
                    </a:p>
                  </a:txBody>
                  <a:tcPr marL="9144" marR="9144" marT="0" marB="0" anchor="ctr">
                    <a:solidFill>
                      <a:srgbClr val="D9E1F2"/>
                    </a:solidFill>
                  </a:tcPr>
                </a:tc>
                <a:tc>
                  <a:txBody>
                    <a:bodyPr/>
                    <a:lstStyle/>
                    <a:p>
                      <a:pPr algn="ctr">
                        <a:spcBef>
                          <a:spcPts val="0"/>
                        </a:spcBef>
                        <a:spcAft>
                          <a:spcPts val="0"/>
                        </a:spcAft>
                        <a:defRPr sz="1000">
                          <a:latin typeface="Arial Narrow"/>
                        </a:defRPr>
                      </a:pPr>
                      <a:r>
                        <a:t>1,86</a:t>
                      </a:r>
                    </a:p>
                  </a:txBody>
                  <a:tcPr marL="9144" marR="9144" marT="0" marB="0" anchor="ctr">
                    <a:solidFill>
                      <a:srgbClr val="D9E1F2"/>
                    </a:solidFill>
                  </a:tcPr>
                </a:tc>
                <a:tc>
                  <a:txBody>
                    <a:bodyPr/>
                    <a:lstStyle/>
                    <a:p>
                      <a:pPr algn="ctr">
                        <a:spcBef>
                          <a:spcPts val="0"/>
                        </a:spcBef>
                        <a:spcAft>
                          <a:spcPts val="0"/>
                        </a:spcAft>
                        <a:defRPr sz="1000" b="1">
                          <a:latin typeface="Arial Narrow"/>
                        </a:defRPr>
                      </a:pPr>
                      <a:r>
                        <a:t>1,64</a:t>
                      </a:r>
                    </a:p>
                  </a:txBody>
                  <a:tcPr marL="9144" marR="9144" marT="0" marB="0" anchor="ctr">
                    <a:solidFill>
                      <a:srgbClr val="D9E1F2"/>
                    </a:solidFill>
                  </a:tcPr>
                </a:tc>
                <a:tc>
                  <a:txBody>
                    <a:bodyPr/>
                    <a:lstStyle/>
                    <a:p>
                      <a:pPr algn="ctr">
                        <a:spcBef>
                          <a:spcPts val="0"/>
                        </a:spcBef>
                        <a:spcAft>
                          <a:spcPts val="0"/>
                        </a:spcAft>
                        <a:defRPr sz="1000">
                          <a:latin typeface="Arial Narrow"/>
                        </a:defRPr>
                      </a:pPr>
                      <a:r>
                        <a:t>20</a:t>
                      </a:r>
                    </a:p>
                  </a:txBody>
                  <a:tcPr marL="9144" marR="9144" marT="0" marB="0" anchor="ctr">
                    <a:solidFill>
                      <a:srgbClr val="D9E1F2"/>
                    </a:solidFill>
                  </a:tcPr>
                </a:tc>
                <a:tc>
                  <a:txBody>
                    <a:bodyPr/>
                    <a:lstStyle/>
                    <a:p>
                      <a:pPr algn="ctr">
                        <a:spcBef>
                          <a:spcPts val="0"/>
                        </a:spcBef>
                        <a:spcAft>
                          <a:spcPts val="0"/>
                        </a:spcAft>
                        <a:defRPr sz="1000">
                          <a:solidFill>
                            <a:srgbClr val="006100"/>
                          </a:solidFill>
                          <a:latin typeface="Arial Narrow"/>
                        </a:defRPr>
                      </a:pPr>
                      <a:r>
                        <a:t>-21,9%</a:t>
                      </a:r>
                    </a:p>
                  </a:txBody>
                  <a:tcPr marL="9144" marR="9144" marT="0" marB="0" anchor="ctr">
                    <a:solidFill>
                      <a:srgbClr val="C6EFCE"/>
                    </a:solidFill>
                  </a:tcPr>
                </a:tc>
                <a:tc>
                  <a:txBody>
                    <a:bodyPr/>
                    <a:lstStyle/>
                    <a:p>
                      <a:pPr algn="ctr">
                        <a:spcBef>
                          <a:spcPts val="0"/>
                        </a:spcBef>
                        <a:spcAft>
                          <a:spcPts val="0"/>
                        </a:spcAft>
                        <a:defRPr sz="1000">
                          <a:solidFill>
                            <a:srgbClr val="006100"/>
                          </a:solidFill>
                          <a:latin typeface="Arial Narrow"/>
                        </a:defRPr>
                      </a:pPr>
                      <a:r>
                        <a:t>-11,6%</a:t>
                      </a:r>
                    </a:p>
                  </a:txBody>
                  <a:tcPr marL="9144" marR="9144" marT="0" marB="0" anchor="ctr">
                    <a:solidFill>
                      <a:srgbClr val="C6EFCE"/>
                    </a:solidFill>
                  </a:tcPr>
                </a:tc>
                <a:extLst>
                  <a:ext uri="{0D108BD9-81ED-4DB2-BD59-A6C34878D82A}">
                    <a16:rowId xmlns:a16="http://schemas.microsoft.com/office/drawing/2014/main" val="10002"/>
                  </a:ext>
                </a:extLst>
              </a:tr>
              <a:tr h="224028">
                <a:tc>
                  <a:txBody>
                    <a:bodyPr/>
                    <a:lstStyle/>
                    <a:p>
                      <a:pPr algn="ctr">
                        <a:spcBef>
                          <a:spcPts val="0"/>
                        </a:spcBef>
                        <a:spcAft>
                          <a:spcPts val="0"/>
                        </a:spcAft>
                        <a:defRPr sz="1000">
                          <a:latin typeface="Arial Narrow"/>
                        </a:defRPr>
                      </a:pPr>
                      <a:r>
                        <a:t>FUNGHI SPONTANEI</a:t>
                      </a:r>
                    </a:p>
                  </a:txBody>
                  <a:tcPr marL="9144" marR="9144" marT="0" marB="0" anchor="ctr">
                    <a:noFill/>
                  </a:tcPr>
                </a:tc>
                <a:tc>
                  <a:txBody>
                    <a:bodyPr/>
                    <a:lstStyle/>
                    <a:p>
                      <a:pPr algn="ctr">
                        <a:spcBef>
                          <a:spcPts val="0"/>
                        </a:spcBef>
                        <a:spcAft>
                          <a:spcPts val="0"/>
                        </a:spcAft>
                        <a:defRPr sz="1000">
                          <a:latin typeface="Arial Narrow"/>
                        </a:defRPr>
                      </a:pPr>
                      <a:r>
                        <a:t>PORCINI COMUNI (BOLETUS EDULIS)</a:t>
                      </a:r>
                    </a:p>
                  </a:txBody>
                  <a:tcPr marL="9144" marR="9144" marT="0" marB="0" anchor="ctr">
                    <a:noFill/>
                  </a:tcPr>
                </a:tc>
                <a:tc>
                  <a:txBody>
                    <a:bodyPr/>
                    <a:lstStyle/>
                    <a:p>
                      <a:pPr algn="ctr">
                        <a:spcBef>
                          <a:spcPts val="0"/>
                        </a:spcBef>
                        <a:spcAft>
                          <a:spcPts val="0"/>
                        </a:spcAft>
                        <a:defRPr sz="1000">
                          <a:latin typeface="Arial Narrow"/>
                        </a:defRPr>
                      </a:pPr>
                      <a:r>
                        <a:t>25,00</a:t>
                      </a:r>
                    </a:p>
                  </a:txBody>
                  <a:tcPr marL="9144" marR="9144" marT="0" marB="0" anchor="ctr">
                    <a:noFill/>
                  </a:tcPr>
                </a:tc>
                <a:tc>
                  <a:txBody>
                    <a:bodyPr/>
                    <a:lstStyle/>
                    <a:p>
                      <a:pPr algn="ctr">
                        <a:spcBef>
                          <a:spcPts val="0"/>
                        </a:spcBef>
                        <a:spcAft>
                          <a:spcPts val="0"/>
                        </a:spcAft>
                        <a:defRPr sz="1000">
                          <a:latin typeface="Arial Narrow"/>
                        </a:defRPr>
                      </a:pPr>
                      <a:r>
                        <a:t>22,50</a:t>
                      </a:r>
                    </a:p>
                  </a:txBody>
                  <a:tcPr marL="9144" marR="9144" marT="0" marB="0" anchor="ctr">
                    <a:noFill/>
                  </a:tcPr>
                </a:tc>
                <a:tc>
                  <a:txBody>
                    <a:bodyPr/>
                    <a:lstStyle/>
                    <a:p>
                      <a:pPr algn="ctr">
                        <a:spcBef>
                          <a:spcPts val="0"/>
                        </a:spcBef>
                        <a:spcAft>
                          <a:spcPts val="0"/>
                        </a:spcAft>
                        <a:defRPr sz="1000">
                          <a:latin typeface="Arial Narrow"/>
                        </a:defRPr>
                      </a:pPr>
                      <a:r>
                        <a:t>21,25</a:t>
                      </a:r>
                    </a:p>
                  </a:txBody>
                  <a:tcPr marL="9144" marR="9144" marT="0" marB="0" anchor="ctr">
                    <a:noFill/>
                  </a:tcPr>
                </a:tc>
                <a:tc>
                  <a:txBody>
                    <a:bodyPr/>
                    <a:lstStyle/>
                    <a:p>
                      <a:pPr algn="ctr">
                        <a:spcBef>
                          <a:spcPts val="0"/>
                        </a:spcBef>
                        <a:spcAft>
                          <a:spcPts val="0"/>
                        </a:spcAft>
                        <a:defRPr sz="1000">
                          <a:latin typeface="Arial Narrow"/>
                        </a:defRPr>
                      </a:pPr>
                      <a:r>
                        <a:t>22,50</a:t>
                      </a:r>
                    </a:p>
                  </a:txBody>
                  <a:tcPr marL="9144" marR="9144" marT="0" marB="0" anchor="ctr">
                    <a:noFill/>
                  </a:tcPr>
                </a:tc>
                <a:tc>
                  <a:txBody>
                    <a:bodyPr/>
                    <a:lstStyle/>
                    <a:p>
                      <a:pPr algn="ctr">
                        <a:spcBef>
                          <a:spcPts val="0"/>
                        </a:spcBef>
                        <a:spcAft>
                          <a:spcPts val="0"/>
                        </a:spcAft>
                        <a:defRPr sz="1000">
                          <a:latin typeface="Arial Narrow"/>
                        </a:defRPr>
                      </a:pPr>
                      <a:r>
                        <a:t>22,50</a:t>
                      </a:r>
                    </a:p>
                  </a:txBody>
                  <a:tcPr marL="9144" marR="9144" marT="0" marB="0" anchor="ctr">
                    <a:noFill/>
                  </a:tcPr>
                </a:tc>
                <a:tc>
                  <a:txBody>
                    <a:bodyPr/>
                    <a:lstStyle/>
                    <a:p>
                      <a:pPr algn="ctr">
                        <a:spcBef>
                          <a:spcPts val="0"/>
                        </a:spcBef>
                        <a:spcAft>
                          <a:spcPts val="0"/>
                        </a:spcAft>
                        <a:defRPr sz="1000" b="1">
                          <a:latin typeface="Arial Narrow"/>
                        </a:defRPr>
                      </a:pPr>
                      <a:r>
                        <a:t>27,00</a:t>
                      </a:r>
                    </a:p>
                  </a:txBody>
                  <a:tcPr marL="9144" marR="9144" marT="0" marB="0" anchor="ctr">
                    <a:noFill/>
                  </a:tcPr>
                </a:tc>
                <a:tc>
                  <a:txBody>
                    <a:bodyPr/>
                    <a:lstStyle/>
                    <a:p>
                      <a:pPr algn="ctr">
                        <a:spcBef>
                          <a:spcPts val="0"/>
                        </a:spcBef>
                        <a:spcAft>
                          <a:spcPts val="0"/>
                        </a:spcAft>
                        <a:defRPr sz="1000">
                          <a:latin typeface="Arial Narrow"/>
                        </a:defRPr>
                      </a:pPr>
                      <a:r>
                        <a:t>4</a:t>
                      </a:r>
                    </a:p>
                  </a:txBody>
                  <a:tcPr marL="9144" marR="9144" marT="0" marB="0" anchor="ctr">
                    <a:noFill/>
                  </a:tcPr>
                </a:tc>
                <a:tc>
                  <a:txBody>
                    <a:bodyPr/>
                    <a:lstStyle/>
                    <a:p>
                      <a:pPr algn="ctr">
                        <a:spcBef>
                          <a:spcPts val="0"/>
                        </a:spcBef>
                        <a:spcAft>
                          <a:spcPts val="0"/>
                        </a:spcAft>
                        <a:defRPr sz="1000">
                          <a:solidFill>
                            <a:srgbClr val="9C5700"/>
                          </a:solidFill>
                          <a:latin typeface="Arial Narrow"/>
                        </a:defRPr>
                      </a:pPr>
                      <a:r>
                        <a:t>8,0%</a:t>
                      </a:r>
                    </a:p>
                  </a:txBody>
                  <a:tcPr marL="9144" marR="9144" marT="0" marB="0" anchor="ctr">
                    <a:solidFill>
                      <a:srgbClr val="FFEB9C"/>
                    </a:solidFill>
                  </a:tcPr>
                </a:tc>
                <a:tc>
                  <a:txBody>
                    <a:bodyPr/>
                    <a:lstStyle/>
                    <a:p>
                      <a:pPr algn="ctr">
                        <a:spcBef>
                          <a:spcPts val="0"/>
                        </a:spcBef>
                        <a:spcAft>
                          <a:spcPts val="0"/>
                        </a:spcAft>
                        <a:defRPr sz="1000">
                          <a:solidFill>
                            <a:srgbClr val="9C5700"/>
                          </a:solidFill>
                          <a:latin typeface="Arial Narrow"/>
                        </a:defRPr>
                      </a:pPr>
                      <a:r>
                        <a:t>20,0%</a:t>
                      </a:r>
                    </a:p>
                  </a:txBody>
                  <a:tcPr marL="9144" marR="9144" marT="0" marB="0" anchor="ctr">
                    <a:solidFill>
                      <a:srgbClr val="FFEB9C"/>
                    </a:solidFill>
                  </a:tcPr>
                </a:tc>
                <a:extLst>
                  <a:ext uri="{0D108BD9-81ED-4DB2-BD59-A6C34878D82A}">
                    <a16:rowId xmlns:a16="http://schemas.microsoft.com/office/drawing/2014/main" val="10003"/>
                  </a:ext>
                </a:extLst>
              </a:tr>
              <a:tr h="224028">
                <a:tc>
                  <a:txBody>
                    <a:bodyPr/>
                    <a:lstStyle/>
                    <a:p>
                      <a:pPr algn="ctr">
                        <a:spcBef>
                          <a:spcPts val="0"/>
                        </a:spcBef>
                        <a:spcAft>
                          <a:spcPts val="0"/>
                        </a:spcAft>
                        <a:defRPr sz="1000">
                          <a:latin typeface="Arial Narrow"/>
                        </a:defRPr>
                      </a:pPr>
                      <a:r>
                        <a:t>NETTARINE</a:t>
                      </a:r>
                    </a:p>
                  </a:txBody>
                  <a:tcPr marL="9144" marR="9144" marT="0" marB="0" anchor="ctr">
                    <a:solidFill>
                      <a:srgbClr val="D9E1F2"/>
                    </a:solidFill>
                  </a:tcPr>
                </a:tc>
                <a:tc>
                  <a:txBody>
                    <a:bodyPr/>
                    <a:lstStyle/>
                    <a:p>
                      <a:pPr algn="ctr">
                        <a:spcBef>
                          <a:spcPts val="0"/>
                        </a:spcBef>
                        <a:spcAft>
                          <a:spcPts val="0"/>
                        </a:spcAft>
                        <a:defRPr sz="1000">
                          <a:latin typeface="Arial Narrow"/>
                        </a:defRPr>
                      </a:pPr>
                      <a:r>
                        <a:t>P. GIALLA</a:t>
                      </a:r>
                    </a:p>
                  </a:txBody>
                  <a:tcPr marL="9144" marR="9144" marT="0" marB="0" anchor="ctr">
                    <a:solidFill>
                      <a:srgbClr val="D9E1F2"/>
                    </a:solidFill>
                  </a:tcPr>
                </a:tc>
                <a:tc>
                  <a:txBody>
                    <a:bodyPr/>
                    <a:lstStyle/>
                    <a:p>
                      <a:pPr algn="ctr">
                        <a:spcBef>
                          <a:spcPts val="0"/>
                        </a:spcBef>
                        <a:spcAft>
                          <a:spcPts val="0"/>
                        </a:spcAft>
                        <a:defRPr sz="1000">
                          <a:latin typeface="Arial Narrow"/>
                        </a:defRPr>
                      </a:pPr>
                      <a:r>
                        <a:t>2,20</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1,63</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1,61</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1,60</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1,78</a:t>
                      </a:r>
                    </a:p>
                  </a:txBody>
                  <a:tcPr marL="9144" marR="9144" marT="0" marB="0" anchor="ctr">
                    <a:solidFill>
                      <a:srgbClr val="D9E1F2"/>
                    </a:solidFill>
                  </a:tcPr>
                </a:tc>
                <a:tc>
                  <a:txBody>
                    <a:bodyPr/>
                    <a:lstStyle/>
                    <a:p>
                      <a:pPr algn="ctr">
                        <a:spcBef>
                          <a:spcPts val="0"/>
                        </a:spcBef>
                        <a:spcAft>
                          <a:spcPts val="0"/>
                        </a:spcAft>
                        <a:defRPr sz="1000" b="1">
                          <a:latin typeface="Arial Narrow"/>
                        </a:defRPr>
                      </a:pPr>
                      <a:r>
                        <a:t>1,56</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10</a:t>
                      </a:r>
                    </a:p>
                  </a:txBody>
                  <a:tcPr marL="9144" marR="9144" marT="0" marB="0" anchor="ctr">
                    <a:solidFill>
                      <a:srgbClr val="D9E1F2"/>
                    </a:solidFill>
                  </a:tcPr>
                </a:tc>
                <a:tc>
                  <a:txBody>
                    <a:bodyPr/>
                    <a:lstStyle/>
                    <a:p>
                      <a:pPr algn="ctr">
                        <a:spcBef>
                          <a:spcPts val="0"/>
                        </a:spcBef>
                        <a:spcAft>
                          <a:spcPts val="0"/>
                        </a:spcAft>
                        <a:defRPr sz="1000">
                          <a:solidFill>
                            <a:srgbClr val="006100"/>
                          </a:solidFill>
                          <a:latin typeface="Arial Narrow"/>
                        </a:defRPr>
                      </a:pPr>
                      <a:r>
                        <a:t>-29,1%</a:t>
                      </a:r>
                    </a:p>
                  </a:txBody>
                  <a:tcPr marL="9144" marR="9144" marT="0" marB="0" anchor="ctr">
                    <a:solidFill>
                      <a:srgbClr val="C6EFCE"/>
                    </a:solidFill>
                  </a:tcPr>
                </a:tc>
                <a:tc>
                  <a:txBody>
                    <a:bodyPr/>
                    <a:lstStyle/>
                    <a:p>
                      <a:pPr algn="ctr">
                        <a:spcBef>
                          <a:spcPts val="0"/>
                        </a:spcBef>
                        <a:spcAft>
                          <a:spcPts val="0"/>
                        </a:spcAft>
                        <a:defRPr sz="1000">
                          <a:solidFill>
                            <a:srgbClr val="006100"/>
                          </a:solidFill>
                          <a:latin typeface="Arial Narrow"/>
                        </a:defRPr>
                      </a:pPr>
                      <a:r>
                        <a:t>-12,4%</a:t>
                      </a:r>
                    </a:p>
                  </a:txBody>
                  <a:tcPr marL="9144" marR="9144" marT="0" marB="0" anchor="ctr">
                    <a:solidFill>
                      <a:srgbClr val="C6EFCE"/>
                    </a:solidFill>
                  </a:tcPr>
                </a:tc>
                <a:extLst>
                  <a:ext uri="{0D108BD9-81ED-4DB2-BD59-A6C34878D82A}">
                    <a16:rowId xmlns:a16="http://schemas.microsoft.com/office/drawing/2014/main" val="10004"/>
                  </a:ext>
                </a:extLst>
              </a:tr>
              <a:tr h="224028">
                <a:tc>
                  <a:txBody>
                    <a:bodyPr/>
                    <a:lstStyle/>
                    <a:p>
                      <a:pPr algn="ctr">
                        <a:spcBef>
                          <a:spcPts val="0"/>
                        </a:spcBef>
                        <a:spcAft>
                          <a:spcPts val="0"/>
                        </a:spcAft>
                        <a:defRPr sz="1000">
                          <a:latin typeface="Arial Narrow"/>
                        </a:defRPr>
                      </a:pPr>
                      <a:r>
                        <a:t>PERE</a:t>
                      </a:r>
                    </a:p>
                  </a:txBody>
                  <a:tcPr marL="9144" marR="9144" marT="0" marB="0" anchor="ctr">
                    <a:noFill/>
                  </a:tcPr>
                </a:tc>
                <a:tc>
                  <a:txBody>
                    <a:bodyPr/>
                    <a:lstStyle/>
                    <a:p>
                      <a:pPr algn="ctr">
                        <a:spcBef>
                          <a:spcPts val="0"/>
                        </a:spcBef>
                        <a:spcAft>
                          <a:spcPts val="0"/>
                        </a:spcAft>
                        <a:defRPr sz="1000">
                          <a:latin typeface="Arial Narrow"/>
                        </a:defRPr>
                      </a:pPr>
                      <a:r>
                        <a:t>ABATE FETEL</a:t>
                      </a:r>
                    </a:p>
                  </a:txBody>
                  <a:tcPr marL="9144" marR="9144" marT="0" marB="0" anchor="ctr">
                    <a:noFill/>
                  </a:tcPr>
                </a:tc>
                <a:tc>
                  <a:txBody>
                    <a:bodyPr/>
                    <a:lstStyle/>
                    <a:p>
                      <a:pPr algn="ctr">
                        <a:spcBef>
                          <a:spcPts val="0"/>
                        </a:spcBef>
                        <a:spcAft>
                          <a:spcPts val="0"/>
                        </a:spcAft>
                        <a:defRPr sz="1000">
                          <a:latin typeface="Arial Narrow"/>
                        </a:defRPr>
                      </a:pPr>
                      <a:endParaRPr/>
                    </a:p>
                  </a:txBody>
                  <a:tcPr marL="9144" marR="9144" marT="0" marB="0" anchor="ctr">
                    <a:noFill/>
                  </a:tcPr>
                </a:tc>
                <a:tc>
                  <a:txBody>
                    <a:bodyPr/>
                    <a:lstStyle/>
                    <a:p>
                      <a:pPr algn="ctr">
                        <a:spcBef>
                          <a:spcPts val="0"/>
                        </a:spcBef>
                        <a:spcAft>
                          <a:spcPts val="0"/>
                        </a:spcAft>
                        <a:defRPr sz="1000">
                          <a:latin typeface="Arial Narrow"/>
                        </a:defRPr>
                      </a:pPr>
                      <a:r>
                        <a:t>1,75</a:t>
                      </a:r>
                    </a:p>
                  </a:txBody>
                  <a:tcPr marL="9144" marR="9144" marT="0" marB="0" anchor="ctr">
                    <a:noFill/>
                  </a:tcPr>
                </a:tc>
                <a:tc>
                  <a:txBody>
                    <a:bodyPr/>
                    <a:lstStyle/>
                    <a:p>
                      <a:pPr algn="ctr">
                        <a:spcBef>
                          <a:spcPts val="0"/>
                        </a:spcBef>
                        <a:spcAft>
                          <a:spcPts val="0"/>
                        </a:spcAft>
                        <a:defRPr sz="1000">
                          <a:latin typeface="Arial Narrow"/>
                        </a:defRPr>
                      </a:pPr>
                      <a:r>
                        <a:t>1,75</a:t>
                      </a:r>
                    </a:p>
                  </a:txBody>
                  <a:tcPr marL="9144" marR="9144" marT="0" marB="0" anchor="ctr">
                    <a:noFill/>
                  </a:tcPr>
                </a:tc>
                <a:tc>
                  <a:txBody>
                    <a:bodyPr/>
                    <a:lstStyle/>
                    <a:p>
                      <a:pPr algn="ctr">
                        <a:spcBef>
                          <a:spcPts val="0"/>
                        </a:spcBef>
                        <a:spcAft>
                          <a:spcPts val="0"/>
                        </a:spcAft>
                        <a:defRPr sz="1000">
                          <a:latin typeface="Arial Narrow"/>
                        </a:defRPr>
                      </a:pPr>
                      <a:r>
                        <a:t>1,70</a:t>
                      </a:r>
                    </a:p>
                  </a:txBody>
                  <a:tcPr marL="9144" marR="9144" marT="0" marB="0" anchor="ctr">
                    <a:noFill/>
                  </a:tcPr>
                </a:tc>
                <a:tc>
                  <a:txBody>
                    <a:bodyPr/>
                    <a:lstStyle/>
                    <a:p>
                      <a:pPr algn="ctr">
                        <a:spcBef>
                          <a:spcPts val="0"/>
                        </a:spcBef>
                        <a:spcAft>
                          <a:spcPts val="0"/>
                        </a:spcAft>
                        <a:defRPr sz="1000">
                          <a:latin typeface="Arial Narrow"/>
                        </a:defRPr>
                      </a:pPr>
                      <a:r>
                        <a:t>1,73</a:t>
                      </a:r>
                    </a:p>
                  </a:txBody>
                  <a:tcPr marL="9144" marR="9144" marT="0" marB="0" anchor="ctr">
                    <a:noFill/>
                  </a:tcPr>
                </a:tc>
                <a:tc>
                  <a:txBody>
                    <a:bodyPr/>
                    <a:lstStyle/>
                    <a:p>
                      <a:pPr algn="ctr">
                        <a:spcBef>
                          <a:spcPts val="0"/>
                        </a:spcBef>
                        <a:spcAft>
                          <a:spcPts val="0"/>
                        </a:spcAft>
                        <a:defRPr sz="1000" b="1">
                          <a:latin typeface="Arial Narrow"/>
                        </a:defRPr>
                      </a:pPr>
                      <a:r>
                        <a:t>2,10</a:t>
                      </a:r>
                    </a:p>
                  </a:txBody>
                  <a:tcPr marL="9144" marR="9144" marT="0" marB="0" anchor="ctr">
                    <a:noFill/>
                  </a:tcPr>
                </a:tc>
                <a:tc>
                  <a:txBody>
                    <a:bodyPr/>
                    <a:lstStyle/>
                    <a:p>
                      <a:pPr algn="ctr">
                        <a:spcBef>
                          <a:spcPts val="0"/>
                        </a:spcBef>
                        <a:spcAft>
                          <a:spcPts val="0"/>
                        </a:spcAft>
                        <a:defRPr sz="1000">
                          <a:latin typeface="Arial Narrow"/>
                        </a:defRPr>
                      </a:pPr>
                      <a:r>
                        <a:t>5</a:t>
                      </a:r>
                    </a:p>
                  </a:txBody>
                  <a:tcPr marL="9144" marR="9144" marT="0" marB="0" anchor="ctr">
                    <a:noFill/>
                  </a:tcPr>
                </a:tc>
                <a:tc>
                  <a:txBody>
                    <a:bodyPr/>
                    <a:lstStyle/>
                    <a:p>
                      <a:pPr algn="ctr">
                        <a:spcBef>
                          <a:spcPts val="0"/>
                        </a:spcBef>
                        <a:spcAft>
                          <a:spcPts val="0"/>
                        </a:spcAft>
                        <a:defRPr sz="1000">
                          <a:latin typeface="Arial Narrow"/>
                        </a:defRPr>
                      </a:pPr>
                      <a:r>
                        <a:t>0,0%</a:t>
                      </a:r>
                    </a:p>
                  </a:txBody>
                  <a:tcPr marL="9144" marR="9144" marT="0" marB="0" anchor="ctr">
                    <a:solidFill>
                      <a:srgbClr val="FFFFFF"/>
                    </a:solidFill>
                  </a:tcPr>
                </a:tc>
                <a:tc>
                  <a:txBody>
                    <a:bodyPr/>
                    <a:lstStyle/>
                    <a:p>
                      <a:pPr algn="ctr">
                        <a:spcBef>
                          <a:spcPts val="0"/>
                        </a:spcBef>
                        <a:spcAft>
                          <a:spcPts val="0"/>
                        </a:spcAft>
                        <a:defRPr sz="1000">
                          <a:solidFill>
                            <a:srgbClr val="9C5700"/>
                          </a:solidFill>
                          <a:latin typeface="Arial Narrow"/>
                        </a:defRPr>
                      </a:pPr>
                      <a:r>
                        <a:t>21,4%</a:t>
                      </a:r>
                    </a:p>
                  </a:txBody>
                  <a:tcPr marL="9144" marR="9144" marT="0" marB="0" anchor="ctr">
                    <a:solidFill>
                      <a:srgbClr val="FFEB9C"/>
                    </a:solidFill>
                  </a:tcPr>
                </a:tc>
                <a:extLst>
                  <a:ext uri="{0D108BD9-81ED-4DB2-BD59-A6C34878D82A}">
                    <a16:rowId xmlns:a16="http://schemas.microsoft.com/office/drawing/2014/main" val="10005"/>
                  </a:ext>
                </a:extLst>
              </a:tr>
              <a:tr h="224028">
                <a:tc>
                  <a:txBody>
                    <a:bodyPr/>
                    <a:lstStyle/>
                    <a:p>
                      <a:pPr algn="ctr">
                        <a:spcBef>
                          <a:spcPts val="0"/>
                        </a:spcBef>
                        <a:spcAft>
                          <a:spcPts val="0"/>
                        </a:spcAft>
                        <a:defRPr sz="1000">
                          <a:latin typeface="Arial Narrow"/>
                        </a:defRPr>
                      </a:pPr>
                      <a:r>
                        <a:t>PERE</a:t>
                      </a:r>
                    </a:p>
                  </a:txBody>
                  <a:tcPr marL="9144" marR="9144" marT="0" marB="0" anchor="ctr">
                    <a:solidFill>
                      <a:srgbClr val="D9E1F2"/>
                    </a:solidFill>
                  </a:tcPr>
                </a:tc>
                <a:tc>
                  <a:txBody>
                    <a:bodyPr/>
                    <a:lstStyle/>
                    <a:p>
                      <a:pPr algn="ctr">
                        <a:spcBef>
                          <a:spcPts val="0"/>
                        </a:spcBef>
                        <a:spcAft>
                          <a:spcPts val="0"/>
                        </a:spcAft>
                        <a:defRPr sz="1000">
                          <a:latin typeface="Arial Narrow"/>
                        </a:defRPr>
                      </a:pPr>
                      <a:r>
                        <a:t>CARMEN</a:t>
                      </a:r>
                    </a:p>
                  </a:txBody>
                  <a:tcPr marL="9144" marR="9144" marT="0" marB="0" anchor="ctr">
                    <a:solidFill>
                      <a:srgbClr val="D9E1F2"/>
                    </a:solidFill>
                  </a:tcPr>
                </a:tc>
                <a:tc>
                  <a:txBody>
                    <a:bodyPr/>
                    <a:lstStyle/>
                    <a:p>
                      <a:pPr algn="ctr">
                        <a:spcBef>
                          <a:spcPts val="0"/>
                        </a:spcBef>
                        <a:spcAft>
                          <a:spcPts val="0"/>
                        </a:spcAft>
                        <a:defRPr sz="1000">
                          <a:latin typeface="Arial Narrow"/>
                        </a:defRPr>
                      </a:pPr>
                      <a:r>
                        <a:t>2,10</a:t>
                      </a:r>
                    </a:p>
                  </a:txBody>
                  <a:tcPr marL="9144" marR="9144" marT="0" marB="0" anchor="ctr">
                    <a:solidFill>
                      <a:srgbClr val="D9E1F2"/>
                    </a:solidFill>
                  </a:tcPr>
                </a:tc>
                <a:tc>
                  <a:txBody>
                    <a:bodyPr/>
                    <a:lstStyle/>
                    <a:p>
                      <a:pPr algn="ctr">
                        <a:spcBef>
                          <a:spcPts val="0"/>
                        </a:spcBef>
                        <a:spcAft>
                          <a:spcPts val="0"/>
                        </a:spcAft>
                        <a:defRPr sz="1000">
                          <a:latin typeface="Arial Narrow"/>
                        </a:defRPr>
                      </a:pPr>
                      <a:r>
                        <a:t>2,40</a:t>
                      </a:r>
                    </a:p>
                  </a:txBody>
                  <a:tcPr marL="9144" marR="9144" marT="0" marB="0" anchor="ctr">
                    <a:solidFill>
                      <a:srgbClr val="D9E1F2"/>
                    </a:solidFill>
                  </a:tcPr>
                </a:tc>
                <a:tc>
                  <a:txBody>
                    <a:bodyPr/>
                    <a:lstStyle/>
                    <a:p>
                      <a:pPr algn="ctr">
                        <a:spcBef>
                          <a:spcPts val="0"/>
                        </a:spcBef>
                        <a:spcAft>
                          <a:spcPts val="0"/>
                        </a:spcAft>
                        <a:defRPr sz="1000">
                          <a:latin typeface="Arial Narrow"/>
                        </a:defRPr>
                      </a:pPr>
                      <a:r>
                        <a:t>2,48</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1,50</a:t>
                      </a:r>
                    </a:p>
                  </a:txBody>
                  <a:tcPr marL="9144" marR="9144" marT="0" marB="0" anchor="ctr">
                    <a:solidFill>
                      <a:srgbClr val="D9E1F2"/>
                    </a:solidFill>
                  </a:tcPr>
                </a:tc>
                <a:tc>
                  <a:txBody>
                    <a:bodyPr/>
                    <a:lstStyle/>
                    <a:p>
                      <a:pPr algn="ctr">
                        <a:spcBef>
                          <a:spcPts val="0"/>
                        </a:spcBef>
                        <a:spcAft>
                          <a:spcPts val="0"/>
                        </a:spcAft>
                        <a:defRPr sz="1000">
                          <a:latin typeface="Arial Narrow"/>
                        </a:defRPr>
                      </a:pPr>
                      <a:r>
                        <a:t>2,00</a:t>
                      </a:r>
                    </a:p>
                  </a:txBody>
                  <a:tcPr marL="9144" marR="9144" marT="0" marB="0" anchor="ctr">
                    <a:solidFill>
                      <a:srgbClr val="D9E1F2"/>
                    </a:solidFill>
                  </a:tcPr>
                </a:tc>
                <a:tc>
                  <a:txBody>
                    <a:bodyPr/>
                    <a:lstStyle/>
                    <a:p>
                      <a:pPr algn="ctr">
                        <a:spcBef>
                          <a:spcPts val="0"/>
                        </a:spcBef>
                        <a:spcAft>
                          <a:spcPts val="0"/>
                        </a:spcAft>
                        <a:defRPr sz="1000" b="1">
                          <a:latin typeface="Arial Narrow"/>
                        </a:defRPr>
                      </a:pPr>
                      <a:r>
                        <a:t>2,40</a:t>
                      </a:r>
                    </a:p>
                  </a:txBody>
                  <a:tcPr marL="9144" marR="9144" marT="0" marB="0" anchor="ctr">
                    <a:solidFill>
                      <a:srgbClr val="D9E1F2"/>
                    </a:solidFill>
                  </a:tcPr>
                </a:tc>
                <a:tc>
                  <a:txBody>
                    <a:bodyPr/>
                    <a:lstStyle/>
                    <a:p>
                      <a:pPr algn="ctr">
                        <a:spcBef>
                          <a:spcPts val="0"/>
                        </a:spcBef>
                        <a:spcAft>
                          <a:spcPts val="0"/>
                        </a:spcAft>
                        <a:defRPr sz="1000">
                          <a:latin typeface="Arial Narrow"/>
                        </a:defRPr>
                      </a:pPr>
                      <a:r>
                        <a:t>4</a:t>
                      </a:r>
                    </a:p>
                  </a:txBody>
                  <a:tcPr marL="9144" marR="9144" marT="0" marB="0" anchor="ctr">
                    <a:solidFill>
                      <a:srgbClr val="D9E1F2"/>
                    </a:solidFill>
                  </a:tcPr>
                </a:tc>
                <a:tc>
                  <a:txBody>
                    <a:bodyPr/>
                    <a:lstStyle/>
                    <a:p>
                      <a:pPr algn="ctr">
                        <a:spcBef>
                          <a:spcPts val="0"/>
                        </a:spcBef>
                        <a:spcAft>
                          <a:spcPts val="0"/>
                        </a:spcAft>
                        <a:defRPr sz="1000">
                          <a:solidFill>
                            <a:srgbClr val="9C5700"/>
                          </a:solidFill>
                          <a:latin typeface="Arial Narrow"/>
                        </a:defRPr>
                      </a:pPr>
                      <a:r>
                        <a:t>14,3%</a:t>
                      </a:r>
                    </a:p>
                  </a:txBody>
                  <a:tcPr marL="9144" marR="9144" marT="0" marB="0" anchor="ctr">
                    <a:solidFill>
                      <a:srgbClr val="FFEB9C"/>
                    </a:solidFill>
                  </a:tcPr>
                </a:tc>
                <a:tc>
                  <a:txBody>
                    <a:bodyPr/>
                    <a:lstStyle/>
                    <a:p>
                      <a:pPr algn="ctr">
                        <a:spcBef>
                          <a:spcPts val="0"/>
                        </a:spcBef>
                        <a:spcAft>
                          <a:spcPts val="0"/>
                        </a:spcAft>
                        <a:defRPr sz="1000">
                          <a:solidFill>
                            <a:srgbClr val="9C5700"/>
                          </a:solidFill>
                          <a:latin typeface="Arial Narrow"/>
                        </a:defRPr>
                      </a:pPr>
                      <a:r>
                        <a:t>20,0%</a:t>
                      </a:r>
                    </a:p>
                  </a:txBody>
                  <a:tcPr marL="9144" marR="9144" marT="0" marB="0" anchor="ctr">
                    <a:solidFill>
                      <a:srgbClr val="FFEB9C"/>
                    </a:solidFill>
                  </a:tcPr>
                </a:tc>
                <a:extLst>
                  <a:ext uri="{0D108BD9-81ED-4DB2-BD59-A6C34878D82A}">
                    <a16:rowId xmlns:a16="http://schemas.microsoft.com/office/drawing/2014/main" val="10006"/>
                  </a:ext>
                </a:extLst>
              </a:tr>
              <a:tr h="224028">
                <a:tc>
                  <a:txBody>
                    <a:bodyPr/>
                    <a:lstStyle/>
                    <a:p>
                      <a:pPr algn="ctr">
                        <a:spcBef>
                          <a:spcPts val="0"/>
                        </a:spcBef>
                        <a:spcAft>
                          <a:spcPts val="0"/>
                        </a:spcAft>
                        <a:defRPr sz="1000">
                          <a:latin typeface="Arial Narrow"/>
                        </a:defRPr>
                      </a:pPr>
                      <a:r>
                        <a:t>PERE</a:t>
                      </a:r>
                    </a:p>
                  </a:txBody>
                  <a:tcPr marL="9144" marR="9144" marT="0" marB="0" anchor="ctr">
                    <a:noFill/>
                  </a:tcPr>
                </a:tc>
                <a:tc>
                  <a:txBody>
                    <a:bodyPr/>
                    <a:lstStyle/>
                    <a:p>
                      <a:pPr algn="ctr">
                        <a:spcBef>
                          <a:spcPts val="0"/>
                        </a:spcBef>
                        <a:spcAft>
                          <a:spcPts val="0"/>
                        </a:spcAft>
                        <a:defRPr sz="1000">
                          <a:latin typeface="Arial Narrow"/>
                        </a:defRPr>
                      </a:pPr>
                      <a:r>
                        <a:t>COSCIA</a:t>
                      </a:r>
                    </a:p>
                  </a:txBody>
                  <a:tcPr marL="9144" marR="9144" marT="0" marB="0" anchor="ctr">
                    <a:noFill/>
                  </a:tcPr>
                </a:tc>
                <a:tc>
                  <a:txBody>
                    <a:bodyPr/>
                    <a:lstStyle/>
                    <a:p>
                      <a:pPr algn="ctr">
                        <a:spcBef>
                          <a:spcPts val="0"/>
                        </a:spcBef>
                        <a:spcAft>
                          <a:spcPts val="0"/>
                        </a:spcAft>
                        <a:defRPr sz="1000">
                          <a:latin typeface="Arial Narrow"/>
                        </a:defRPr>
                      </a:pPr>
                      <a:r>
                        <a:t>2,20</a:t>
                      </a:r>
                    </a:p>
                  </a:txBody>
                  <a:tcPr marL="9144" marR="9144" marT="0" marB="0" anchor="ctr">
                    <a:noFill/>
                  </a:tcPr>
                </a:tc>
                <a:tc>
                  <a:txBody>
                    <a:bodyPr/>
                    <a:lstStyle/>
                    <a:p>
                      <a:pPr algn="ctr">
                        <a:spcBef>
                          <a:spcPts val="0"/>
                        </a:spcBef>
                        <a:spcAft>
                          <a:spcPts val="0"/>
                        </a:spcAft>
                        <a:defRPr sz="1000">
                          <a:latin typeface="Arial Narrow"/>
                        </a:defRPr>
                      </a:pPr>
                      <a:r>
                        <a:t>2,50</a:t>
                      </a:r>
                    </a:p>
                  </a:txBody>
                  <a:tcPr marL="9144" marR="9144" marT="0" marB="0" anchor="ctr">
                    <a:noFill/>
                  </a:tcPr>
                </a:tc>
                <a:tc>
                  <a:txBody>
                    <a:bodyPr/>
                    <a:lstStyle/>
                    <a:p>
                      <a:pPr algn="ctr">
                        <a:spcBef>
                          <a:spcPts val="0"/>
                        </a:spcBef>
                        <a:spcAft>
                          <a:spcPts val="0"/>
                        </a:spcAft>
                        <a:defRPr sz="1000">
                          <a:latin typeface="Arial Narrow"/>
                        </a:defRPr>
                      </a:pPr>
                      <a:r>
                        <a:t>1,50</a:t>
                      </a:r>
                    </a:p>
                  </a:txBody>
                  <a:tcPr marL="9144" marR="9144" marT="0" marB="0" anchor="ctr">
                    <a:noFill/>
                  </a:tcPr>
                </a:tc>
                <a:tc>
                  <a:txBody>
                    <a:bodyPr/>
                    <a:lstStyle/>
                    <a:p>
                      <a:pPr algn="ctr">
                        <a:spcBef>
                          <a:spcPts val="0"/>
                        </a:spcBef>
                        <a:spcAft>
                          <a:spcPts val="0"/>
                        </a:spcAft>
                        <a:defRPr sz="1000">
                          <a:latin typeface="Arial Narrow"/>
                        </a:defRPr>
                      </a:pPr>
                      <a:r>
                        <a:t>1,50</a:t>
                      </a:r>
                    </a:p>
                  </a:txBody>
                  <a:tcPr marL="9144" marR="9144" marT="0" marB="0" anchor="ctr">
                    <a:noFill/>
                  </a:tcPr>
                </a:tc>
                <a:tc>
                  <a:txBody>
                    <a:bodyPr/>
                    <a:lstStyle/>
                    <a:p>
                      <a:pPr algn="ctr">
                        <a:spcBef>
                          <a:spcPts val="0"/>
                        </a:spcBef>
                        <a:spcAft>
                          <a:spcPts val="0"/>
                        </a:spcAft>
                        <a:defRPr sz="1000">
                          <a:latin typeface="Arial Narrow"/>
                        </a:defRPr>
                      </a:pPr>
                      <a:r>
                        <a:t>2,50</a:t>
                      </a:r>
                    </a:p>
                  </a:txBody>
                  <a:tcPr marL="9144" marR="9144" marT="0" marB="0" anchor="ctr">
                    <a:noFill/>
                  </a:tcPr>
                </a:tc>
                <a:tc>
                  <a:txBody>
                    <a:bodyPr/>
                    <a:lstStyle/>
                    <a:p>
                      <a:pPr algn="ctr">
                        <a:spcBef>
                          <a:spcPts val="0"/>
                        </a:spcBef>
                        <a:spcAft>
                          <a:spcPts val="0"/>
                        </a:spcAft>
                        <a:defRPr sz="1000" b="1">
                          <a:latin typeface="Arial Narrow"/>
                        </a:defRPr>
                      </a:pPr>
                      <a:r>
                        <a:t>2,73</a:t>
                      </a:r>
                    </a:p>
                  </a:txBody>
                  <a:tcPr marL="9144" marR="9144" marT="0" marB="0" anchor="ctr">
                    <a:noFill/>
                  </a:tcPr>
                </a:tc>
                <a:tc>
                  <a:txBody>
                    <a:bodyPr/>
                    <a:lstStyle/>
                    <a:p>
                      <a:pPr algn="ctr">
                        <a:spcBef>
                          <a:spcPts val="0"/>
                        </a:spcBef>
                        <a:spcAft>
                          <a:spcPts val="0"/>
                        </a:spcAft>
                        <a:defRPr sz="1000">
                          <a:latin typeface="Arial Narrow"/>
                        </a:defRPr>
                      </a:pPr>
                      <a:r>
                        <a:t>6</a:t>
                      </a:r>
                    </a:p>
                  </a:txBody>
                  <a:tcPr marL="9144" marR="9144" marT="0" marB="0" anchor="ctr">
                    <a:noFill/>
                  </a:tcPr>
                </a:tc>
                <a:tc>
                  <a:txBody>
                    <a:bodyPr/>
                    <a:lstStyle/>
                    <a:p>
                      <a:pPr algn="ctr">
                        <a:spcBef>
                          <a:spcPts val="0"/>
                        </a:spcBef>
                        <a:spcAft>
                          <a:spcPts val="0"/>
                        </a:spcAft>
                        <a:defRPr sz="1000">
                          <a:solidFill>
                            <a:srgbClr val="9C5700"/>
                          </a:solidFill>
                          <a:latin typeface="Arial Narrow"/>
                        </a:defRPr>
                      </a:pPr>
                      <a:r>
                        <a:t>23,9%</a:t>
                      </a:r>
                    </a:p>
                  </a:txBody>
                  <a:tcPr marL="9144" marR="9144" marT="0" marB="0" anchor="ctr">
                    <a:solidFill>
                      <a:srgbClr val="FFEB9C"/>
                    </a:solidFill>
                  </a:tcPr>
                </a:tc>
                <a:tc>
                  <a:txBody>
                    <a:bodyPr/>
                    <a:lstStyle/>
                    <a:p>
                      <a:pPr algn="ctr">
                        <a:spcBef>
                          <a:spcPts val="0"/>
                        </a:spcBef>
                        <a:spcAft>
                          <a:spcPts val="0"/>
                        </a:spcAft>
                        <a:defRPr sz="1000">
                          <a:solidFill>
                            <a:srgbClr val="9C5700"/>
                          </a:solidFill>
                          <a:latin typeface="Arial Narrow"/>
                        </a:defRPr>
                      </a:pPr>
                      <a:r>
                        <a:t>9,0%</a:t>
                      </a:r>
                    </a:p>
                  </a:txBody>
                  <a:tcPr marL="9144" marR="9144" marT="0" marB="0" anchor="ctr">
                    <a:solidFill>
                      <a:srgbClr val="FFEB9C"/>
                    </a:solidFill>
                  </a:tcPr>
                </a:tc>
                <a:extLst>
                  <a:ext uri="{0D108BD9-81ED-4DB2-BD59-A6C34878D82A}">
                    <a16:rowId xmlns:a16="http://schemas.microsoft.com/office/drawing/2014/main" val="10007"/>
                  </a:ext>
                </a:extLst>
              </a:tr>
              <a:tr h="224028">
                <a:tc>
                  <a:txBody>
                    <a:bodyPr/>
                    <a:lstStyle/>
                    <a:p>
                      <a:pPr algn="ctr">
                        <a:spcBef>
                          <a:spcPts val="0"/>
                        </a:spcBef>
                        <a:spcAft>
                          <a:spcPts val="0"/>
                        </a:spcAft>
                        <a:defRPr sz="1000">
                          <a:latin typeface="Arial Narrow"/>
                        </a:defRPr>
                      </a:pPr>
                      <a:r>
                        <a:t>PERE</a:t>
                      </a:r>
                    </a:p>
                  </a:txBody>
                  <a:tcPr marL="9144" marR="9144" marT="0" marB="0" anchor="ctr">
                    <a:solidFill>
                      <a:srgbClr val="D9E1F2"/>
                    </a:solidFill>
                  </a:tcPr>
                </a:tc>
                <a:tc>
                  <a:txBody>
                    <a:bodyPr/>
                    <a:lstStyle/>
                    <a:p>
                      <a:pPr algn="ctr">
                        <a:spcBef>
                          <a:spcPts val="0"/>
                        </a:spcBef>
                        <a:spcAft>
                          <a:spcPts val="0"/>
                        </a:spcAft>
                        <a:defRPr sz="1000">
                          <a:latin typeface="Arial Narrow"/>
                        </a:defRPr>
                      </a:pPr>
                      <a:r>
                        <a:t>ERCOLINI COSCIA</a:t>
                      </a:r>
                    </a:p>
                  </a:txBody>
                  <a:tcPr marL="9144" marR="9144" marT="0" marB="0" anchor="ctr">
                    <a:solidFill>
                      <a:srgbClr val="D9E1F2"/>
                    </a:solidFill>
                  </a:tcPr>
                </a:tc>
                <a:tc>
                  <a:txBody>
                    <a:bodyPr/>
                    <a:lstStyle/>
                    <a:p>
                      <a:pPr algn="ctr">
                        <a:spcBef>
                          <a:spcPts val="0"/>
                        </a:spcBef>
                        <a:spcAft>
                          <a:spcPts val="0"/>
                        </a:spcAft>
                        <a:defRPr sz="1000">
                          <a:latin typeface="Arial Narrow"/>
                        </a:defRPr>
                      </a:pPr>
                      <a:r>
                        <a:t>2,20</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1,80</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1,50</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1,40</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1,45</a:t>
                      </a:r>
                    </a:p>
                  </a:txBody>
                  <a:tcPr marL="9144" marR="9144" marT="0" marB="0" anchor="ctr">
                    <a:solidFill>
                      <a:srgbClr val="D9E1F2"/>
                    </a:solidFill>
                  </a:tcPr>
                </a:tc>
                <a:tc>
                  <a:txBody>
                    <a:bodyPr/>
                    <a:lstStyle/>
                    <a:p>
                      <a:pPr algn="ctr">
                        <a:spcBef>
                          <a:spcPts val="0"/>
                        </a:spcBef>
                        <a:spcAft>
                          <a:spcPts val="0"/>
                        </a:spcAft>
                        <a:defRPr sz="1000" b="1">
                          <a:latin typeface="Arial Narrow"/>
                        </a:defRPr>
                      </a:pPr>
                      <a:r>
                        <a:t>1,55</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a:t>
                      </a:r>
                    </a:p>
                  </a:txBody>
                  <a:tcPr marL="9144" marR="9144" marT="0" marB="0" anchor="ctr">
                    <a:solidFill>
                      <a:srgbClr val="D9E1F2"/>
                    </a:solidFill>
                  </a:tcPr>
                </a:tc>
                <a:tc>
                  <a:txBody>
                    <a:bodyPr/>
                    <a:lstStyle/>
                    <a:p>
                      <a:pPr algn="ctr">
                        <a:spcBef>
                          <a:spcPts val="0"/>
                        </a:spcBef>
                        <a:spcAft>
                          <a:spcPts val="0"/>
                        </a:spcAft>
                        <a:defRPr sz="1000">
                          <a:solidFill>
                            <a:srgbClr val="006100"/>
                          </a:solidFill>
                          <a:latin typeface="Arial Narrow"/>
                        </a:defRPr>
                      </a:pPr>
                      <a:r>
                        <a:t>-29,5%</a:t>
                      </a:r>
                    </a:p>
                  </a:txBody>
                  <a:tcPr marL="9144" marR="9144" marT="0" marB="0" anchor="ctr">
                    <a:solidFill>
                      <a:srgbClr val="C6EFCE"/>
                    </a:solidFill>
                  </a:tcPr>
                </a:tc>
                <a:tc>
                  <a:txBody>
                    <a:bodyPr/>
                    <a:lstStyle/>
                    <a:p>
                      <a:pPr algn="ctr">
                        <a:spcBef>
                          <a:spcPts val="0"/>
                        </a:spcBef>
                        <a:spcAft>
                          <a:spcPts val="0"/>
                        </a:spcAft>
                        <a:defRPr sz="1000">
                          <a:solidFill>
                            <a:srgbClr val="9C5700"/>
                          </a:solidFill>
                          <a:latin typeface="Arial Narrow"/>
                        </a:defRPr>
                      </a:pPr>
                      <a:r>
                        <a:t>6,9%</a:t>
                      </a:r>
                    </a:p>
                  </a:txBody>
                  <a:tcPr marL="9144" marR="9144" marT="0" marB="0" anchor="ctr">
                    <a:solidFill>
                      <a:srgbClr val="FFEB9C"/>
                    </a:solidFill>
                  </a:tcPr>
                </a:tc>
                <a:extLst>
                  <a:ext uri="{0D108BD9-81ED-4DB2-BD59-A6C34878D82A}">
                    <a16:rowId xmlns:a16="http://schemas.microsoft.com/office/drawing/2014/main" val="10008"/>
                  </a:ext>
                </a:extLst>
              </a:tr>
              <a:tr h="224028">
                <a:tc>
                  <a:txBody>
                    <a:bodyPr/>
                    <a:lstStyle/>
                    <a:p>
                      <a:pPr algn="ctr">
                        <a:spcBef>
                          <a:spcPts val="0"/>
                        </a:spcBef>
                        <a:spcAft>
                          <a:spcPts val="0"/>
                        </a:spcAft>
                        <a:defRPr sz="1000">
                          <a:latin typeface="Arial Narrow"/>
                        </a:defRPr>
                      </a:pPr>
                      <a:r>
                        <a:t>PERE</a:t>
                      </a:r>
                    </a:p>
                  </a:txBody>
                  <a:tcPr marL="9144" marR="9144" marT="0" marB="0" anchor="ctr">
                    <a:noFill/>
                  </a:tcPr>
                </a:tc>
                <a:tc>
                  <a:txBody>
                    <a:bodyPr/>
                    <a:lstStyle/>
                    <a:p>
                      <a:pPr algn="ctr">
                        <a:spcBef>
                          <a:spcPts val="0"/>
                        </a:spcBef>
                        <a:spcAft>
                          <a:spcPts val="0"/>
                        </a:spcAft>
                        <a:defRPr sz="1000">
                          <a:latin typeface="Arial Narrow"/>
                        </a:defRPr>
                      </a:pPr>
                      <a:r>
                        <a:t>MAX RED BARTLETT</a:t>
                      </a:r>
                    </a:p>
                  </a:txBody>
                  <a:tcPr marL="9144" marR="9144" marT="0" marB="0" anchor="ctr">
                    <a:noFill/>
                  </a:tcPr>
                </a:tc>
                <a:tc>
                  <a:txBody>
                    <a:bodyPr/>
                    <a:lstStyle/>
                    <a:p>
                      <a:pPr algn="ctr">
                        <a:spcBef>
                          <a:spcPts val="0"/>
                        </a:spcBef>
                        <a:spcAft>
                          <a:spcPts val="0"/>
                        </a:spcAft>
                        <a:defRPr sz="1000">
                          <a:latin typeface="Arial Narrow"/>
                        </a:defRPr>
                      </a:pPr>
                      <a:endParaRPr/>
                    </a:p>
                  </a:txBody>
                  <a:tcPr marL="9144" marR="9144" marT="0" marB="0" anchor="ctr">
                    <a:noFill/>
                  </a:tcPr>
                </a:tc>
                <a:tc>
                  <a:txBody>
                    <a:bodyPr/>
                    <a:lstStyle/>
                    <a:p>
                      <a:pPr algn="ctr">
                        <a:spcBef>
                          <a:spcPts val="0"/>
                        </a:spcBef>
                        <a:spcAft>
                          <a:spcPts val="0"/>
                        </a:spcAft>
                        <a:defRPr sz="1000">
                          <a:latin typeface="Arial Narrow"/>
                        </a:defRPr>
                      </a:pPr>
                      <a:endParaRPr/>
                    </a:p>
                  </a:txBody>
                  <a:tcPr marL="9144" marR="9144" marT="0" marB="0" anchor="ctr">
                    <a:noFill/>
                  </a:tcPr>
                </a:tc>
                <a:tc>
                  <a:txBody>
                    <a:bodyPr/>
                    <a:lstStyle/>
                    <a:p>
                      <a:pPr algn="ctr">
                        <a:spcBef>
                          <a:spcPts val="0"/>
                        </a:spcBef>
                        <a:spcAft>
                          <a:spcPts val="0"/>
                        </a:spcAft>
                        <a:defRPr sz="1000">
                          <a:latin typeface="Arial Narrow"/>
                        </a:defRPr>
                      </a:pPr>
                      <a:endParaRPr/>
                    </a:p>
                  </a:txBody>
                  <a:tcPr marL="9144" marR="9144" marT="0" marB="0" anchor="ctr">
                    <a:noFill/>
                  </a:tcPr>
                </a:tc>
                <a:tc>
                  <a:txBody>
                    <a:bodyPr/>
                    <a:lstStyle/>
                    <a:p>
                      <a:pPr algn="ctr">
                        <a:spcBef>
                          <a:spcPts val="0"/>
                        </a:spcBef>
                        <a:spcAft>
                          <a:spcPts val="0"/>
                        </a:spcAft>
                        <a:defRPr sz="1000">
                          <a:latin typeface="Arial Narrow"/>
                        </a:defRPr>
                      </a:pPr>
                      <a:endParaRPr/>
                    </a:p>
                  </a:txBody>
                  <a:tcPr marL="9144" marR="9144" marT="0" marB="0" anchor="ctr">
                    <a:noFill/>
                  </a:tcPr>
                </a:tc>
                <a:tc>
                  <a:txBody>
                    <a:bodyPr/>
                    <a:lstStyle/>
                    <a:p>
                      <a:pPr algn="ctr">
                        <a:spcBef>
                          <a:spcPts val="0"/>
                        </a:spcBef>
                        <a:spcAft>
                          <a:spcPts val="0"/>
                        </a:spcAft>
                        <a:defRPr sz="1000">
                          <a:latin typeface="Arial Narrow"/>
                        </a:defRPr>
                      </a:pPr>
                      <a:endParaRPr/>
                    </a:p>
                  </a:txBody>
                  <a:tcPr marL="9144" marR="9144" marT="0" marB="0" anchor="ctr">
                    <a:noFill/>
                  </a:tcPr>
                </a:tc>
                <a:tc>
                  <a:txBody>
                    <a:bodyPr/>
                    <a:lstStyle/>
                    <a:p>
                      <a:pPr algn="ctr">
                        <a:spcBef>
                          <a:spcPts val="0"/>
                        </a:spcBef>
                        <a:spcAft>
                          <a:spcPts val="0"/>
                        </a:spcAft>
                        <a:defRPr sz="1000" b="1">
                          <a:latin typeface="Arial Narrow"/>
                        </a:defRPr>
                      </a:pPr>
                      <a:r>
                        <a:t>2,10</a:t>
                      </a:r>
                    </a:p>
                  </a:txBody>
                  <a:tcPr marL="9144" marR="9144" marT="0" marB="0" anchor="ctr">
                    <a:noFill/>
                  </a:tcPr>
                </a:tc>
                <a:tc>
                  <a:txBody>
                    <a:bodyPr/>
                    <a:lstStyle/>
                    <a:p>
                      <a:pPr algn="ctr">
                        <a:spcBef>
                          <a:spcPts val="0"/>
                        </a:spcBef>
                        <a:spcAft>
                          <a:spcPts val="0"/>
                        </a:spcAft>
                        <a:defRPr sz="1000">
                          <a:latin typeface="Arial Narrow"/>
                        </a:defRPr>
                      </a:pPr>
                      <a:r>
                        <a:t>6</a:t>
                      </a:r>
                    </a:p>
                  </a:txBody>
                  <a:tcPr marL="9144" marR="9144" marT="0" marB="0" anchor="ctr">
                    <a:noFill/>
                  </a:tcPr>
                </a:tc>
                <a:tc>
                  <a:txBody>
                    <a:bodyPr/>
                    <a:lstStyle/>
                    <a:p>
                      <a:pPr algn="ctr">
                        <a:spcBef>
                          <a:spcPts val="0"/>
                        </a:spcBef>
                        <a:spcAft>
                          <a:spcPts val="0"/>
                        </a:spcAft>
                        <a:defRPr sz="1000">
                          <a:latin typeface="Arial Narrow"/>
                        </a:defRPr>
                      </a:pPr>
                      <a:r>
                        <a:t>0,0%</a:t>
                      </a:r>
                    </a:p>
                  </a:txBody>
                  <a:tcPr marL="9144" marR="9144" marT="0" marB="0" anchor="ctr">
                    <a:solidFill>
                      <a:srgbClr val="FFFFFF"/>
                    </a:solidFill>
                  </a:tcPr>
                </a:tc>
                <a:tc>
                  <a:txBody>
                    <a:bodyPr/>
                    <a:lstStyle/>
                    <a:p>
                      <a:pPr algn="ctr">
                        <a:spcBef>
                          <a:spcPts val="0"/>
                        </a:spcBef>
                        <a:spcAft>
                          <a:spcPts val="0"/>
                        </a:spcAft>
                        <a:defRPr sz="1000">
                          <a:latin typeface="Arial Narrow"/>
                        </a:defRPr>
                      </a:pPr>
                      <a:r>
                        <a:t>0,0%</a:t>
                      </a:r>
                    </a:p>
                  </a:txBody>
                  <a:tcPr marL="9144" marR="9144" marT="0" marB="0" anchor="ctr">
                    <a:solidFill>
                      <a:srgbClr val="FFFFFF"/>
                    </a:solidFill>
                  </a:tcPr>
                </a:tc>
                <a:extLst>
                  <a:ext uri="{0D108BD9-81ED-4DB2-BD59-A6C34878D82A}">
                    <a16:rowId xmlns:a16="http://schemas.microsoft.com/office/drawing/2014/main" val="10009"/>
                  </a:ext>
                </a:extLst>
              </a:tr>
              <a:tr h="224028">
                <a:tc>
                  <a:txBody>
                    <a:bodyPr/>
                    <a:lstStyle/>
                    <a:p>
                      <a:pPr algn="ctr">
                        <a:spcBef>
                          <a:spcPts val="0"/>
                        </a:spcBef>
                        <a:spcAft>
                          <a:spcPts val="0"/>
                        </a:spcAft>
                        <a:defRPr sz="1000">
                          <a:latin typeface="Arial Narrow"/>
                        </a:defRPr>
                      </a:pPr>
                      <a:r>
                        <a:t>PERE</a:t>
                      </a:r>
                    </a:p>
                  </a:txBody>
                  <a:tcPr marL="9144" marR="9144" marT="0" marB="0" anchor="ctr">
                    <a:solidFill>
                      <a:srgbClr val="D9E1F2"/>
                    </a:solidFill>
                  </a:tcPr>
                </a:tc>
                <a:tc>
                  <a:txBody>
                    <a:bodyPr/>
                    <a:lstStyle/>
                    <a:p>
                      <a:pPr algn="ctr">
                        <a:spcBef>
                          <a:spcPts val="0"/>
                        </a:spcBef>
                        <a:spcAft>
                          <a:spcPts val="0"/>
                        </a:spcAft>
                        <a:defRPr sz="1000">
                          <a:latin typeface="Arial Narrow"/>
                        </a:defRPr>
                      </a:pPr>
                      <a:r>
                        <a:t>WILLIAM</a:t>
                      </a:r>
                    </a:p>
                  </a:txBody>
                  <a:tcPr marL="9144" marR="9144" marT="0" marB="0" anchor="ctr">
                    <a:solidFill>
                      <a:srgbClr val="D9E1F2"/>
                    </a:solidFill>
                  </a:tcPr>
                </a:tc>
                <a:tc>
                  <a:txBody>
                    <a:bodyPr/>
                    <a:lstStyle/>
                    <a:p>
                      <a:pPr algn="ctr">
                        <a:spcBef>
                          <a:spcPts val="0"/>
                        </a:spcBef>
                        <a:spcAft>
                          <a:spcPts val="0"/>
                        </a:spcAft>
                        <a:defRPr sz="1000">
                          <a:latin typeface="Arial Narrow"/>
                        </a:defRPr>
                      </a:pPr>
                      <a:r>
                        <a:t>2,40</a:t>
                      </a:r>
                    </a:p>
                  </a:txBody>
                  <a:tcPr marL="9144" marR="9144" marT="0" marB="0" anchor="ctr">
                    <a:solidFill>
                      <a:srgbClr val="D9E1F2"/>
                    </a:solidFill>
                  </a:tcPr>
                </a:tc>
                <a:tc>
                  <a:txBody>
                    <a:bodyPr/>
                    <a:lstStyle/>
                    <a:p>
                      <a:pPr algn="ctr">
                        <a:spcBef>
                          <a:spcPts val="0"/>
                        </a:spcBef>
                        <a:spcAft>
                          <a:spcPts val="0"/>
                        </a:spcAft>
                        <a:defRPr sz="1000">
                          <a:latin typeface="Arial Narrow"/>
                        </a:defRPr>
                      </a:pPr>
                      <a:endParaRPr/>
                    </a:p>
                  </a:txBody>
                  <a:tcPr marL="9144" marR="9144" marT="0" marB="0" anchor="ctr">
                    <a:solidFill>
                      <a:srgbClr val="D9E1F2"/>
                    </a:solidFill>
                  </a:tcPr>
                </a:tc>
                <a:tc>
                  <a:txBody>
                    <a:bodyPr/>
                    <a:lstStyle/>
                    <a:p>
                      <a:pPr algn="ctr">
                        <a:spcBef>
                          <a:spcPts val="0"/>
                        </a:spcBef>
                        <a:spcAft>
                          <a:spcPts val="0"/>
                        </a:spcAft>
                        <a:defRPr sz="1000">
                          <a:latin typeface="Arial Narrow"/>
                        </a:defRPr>
                      </a:pPr>
                      <a:endParaRPr/>
                    </a:p>
                  </a:txBody>
                  <a:tcPr marL="9144" marR="9144" marT="0" marB="0" anchor="ctr">
                    <a:solidFill>
                      <a:srgbClr val="D9E1F2"/>
                    </a:solidFill>
                  </a:tcPr>
                </a:tc>
                <a:tc>
                  <a:txBody>
                    <a:bodyPr/>
                    <a:lstStyle/>
                    <a:p>
                      <a:pPr algn="ctr">
                        <a:spcBef>
                          <a:spcPts val="0"/>
                        </a:spcBef>
                        <a:spcAft>
                          <a:spcPts val="0"/>
                        </a:spcAft>
                        <a:defRPr sz="1000">
                          <a:latin typeface="Arial Narrow"/>
                        </a:defRPr>
                      </a:pPr>
                      <a:endParaRPr/>
                    </a:p>
                  </a:txBody>
                  <a:tcPr marL="9144" marR="9144" marT="0" marB="0" anchor="ctr">
                    <a:solidFill>
                      <a:srgbClr val="D9E1F2"/>
                    </a:solidFill>
                  </a:tcPr>
                </a:tc>
                <a:tc>
                  <a:txBody>
                    <a:bodyPr/>
                    <a:lstStyle/>
                    <a:p>
                      <a:pPr algn="ctr">
                        <a:spcBef>
                          <a:spcPts val="0"/>
                        </a:spcBef>
                        <a:spcAft>
                          <a:spcPts val="0"/>
                        </a:spcAft>
                        <a:defRPr sz="1000">
                          <a:latin typeface="Arial Narrow"/>
                        </a:defRPr>
                      </a:pPr>
                      <a:r>
                        <a:t>0,00</a:t>
                      </a:r>
                    </a:p>
                  </a:txBody>
                  <a:tcPr marL="9144" marR="9144" marT="0" marB="0" anchor="ctr">
                    <a:solidFill>
                      <a:srgbClr val="D9E1F2"/>
                    </a:solidFill>
                  </a:tcPr>
                </a:tc>
                <a:tc>
                  <a:txBody>
                    <a:bodyPr/>
                    <a:lstStyle/>
                    <a:p>
                      <a:pPr algn="ctr">
                        <a:spcBef>
                          <a:spcPts val="0"/>
                        </a:spcBef>
                        <a:spcAft>
                          <a:spcPts val="0"/>
                        </a:spcAft>
                        <a:defRPr sz="1000" b="1">
                          <a:latin typeface="Arial Narrow"/>
                        </a:defRPr>
                      </a:pPr>
                      <a:r>
                        <a:t>2,60</a:t>
                      </a:r>
                    </a:p>
                  </a:txBody>
                  <a:tcPr marL="9144" marR="9144" marT="0" marB="0" anchor="ctr">
                    <a:solidFill>
                      <a:srgbClr val="D9E1F2"/>
                    </a:solidFill>
                  </a:tcPr>
                </a:tc>
                <a:tc>
                  <a:txBody>
                    <a:bodyPr/>
                    <a:lstStyle/>
                    <a:p>
                      <a:pPr algn="ctr">
                        <a:spcBef>
                          <a:spcPts val="0"/>
                        </a:spcBef>
                        <a:spcAft>
                          <a:spcPts val="0"/>
                        </a:spcAft>
                        <a:defRPr sz="1000">
                          <a:latin typeface="Arial Narrow"/>
                        </a:defRPr>
                      </a:pPr>
                      <a:r>
                        <a:t>11</a:t>
                      </a:r>
                    </a:p>
                  </a:txBody>
                  <a:tcPr marL="9144" marR="9144" marT="0" marB="0" anchor="ctr">
                    <a:solidFill>
                      <a:srgbClr val="D9E1F2"/>
                    </a:solidFill>
                  </a:tcPr>
                </a:tc>
                <a:tc>
                  <a:txBody>
                    <a:bodyPr/>
                    <a:lstStyle/>
                    <a:p>
                      <a:pPr algn="ctr">
                        <a:spcBef>
                          <a:spcPts val="0"/>
                        </a:spcBef>
                        <a:spcAft>
                          <a:spcPts val="0"/>
                        </a:spcAft>
                        <a:defRPr sz="1000">
                          <a:solidFill>
                            <a:srgbClr val="9C5700"/>
                          </a:solidFill>
                          <a:latin typeface="Arial Narrow"/>
                        </a:defRPr>
                      </a:pPr>
                      <a:r>
                        <a:t>8,3%</a:t>
                      </a:r>
                    </a:p>
                  </a:txBody>
                  <a:tcPr marL="9144" marR="9144" marT="0" marB="0" anchor="ctr">
                    <a:solidFill>
                      <a:srgbClr val="FFEB9C"/>
                    </a:solidFill>
                  </a:tcPr>
                </a:tc>
                <a:tc>
                  <a:txBody>
                    <a:bodyPr/>
                    <a:lstStyle/>
                    <a:p>
                      <a:pPr algn="ctr">
                        <a:spcBef>
                          <a:spcPts val="0"/>
                        </a:spcBef>
                        <a:spcAft>
                          <a:spcPts val="0"/>
                        </a:spcAft>
                        <a:defRPr sz="1000">
                          <a:latin typeface="Arial Narrow"/>
                        </a:defRPr>
                      </a:pPr>
                      <a:r>
                        <a:t>0,0%</a:t>
                      </a:r>
                    </a:p>
                  </a:txBody>
                  <a:tcPr marL="9144" marR="9144" marT="0" marB="0" anchor="ctr">
                    <a:solidFill>
                      <a:srgbClr val="FFFFFF"/>
                    </a:solidFill>
                  </a:tcPr>
                </a:tc>
                <a:extLst>
                  <a:ext uri="{0D108BD9-81ED-4DB2-BD59-A6C34878D82A}">
                    <a16:rowId xmlns:a16="http://schemas.microsoft.com/office/drawing/2014/main" val="10010"/>
                  </a:ext>
                </a:extLst>
              </a:tr>
              <a:tr h="224028">
                <a:tc>
                  <a:txBody>
                    <a:bodyPr/>
                    <a:lstStyle/>
                    <a:p>
                      <a:pPr algn="ctr">
                        <a:spcBef>
                          <a:spcPts val="0"/>
                        </a:spcBef>
                        <a:spcAft>
                          <a:spcPts val="0"/>
                        </a:spcAft>
                        <a:defRPr sz="1000">
                          <a:latin typeface="Arial Narrow"/>
                        </a:defRPr>
                      </a:pPr>
                      <a:r>
                        <a:t>PESCHE</a:t>
                      </a:r>
                    </a:p>
                  </a:txBody>
                  <a:tcPr marL="9144" marR="9144" marT="0" marB="0" anchor="ctr">
                    <a:noFill/>
                  </a:tcPr>
                </a:tc>
                <a:tc>
                  <a:txBody>
                    <a:bodyPr/>
                    <a:lstStyle/>
                    <a:p>
                      <a:pPr algn="ctr">
                        <a:spcBef>
                          <a:spcPts val="0"/>
                        </a:spcBef>
                        <a:spcAft>
                          <a:spcPts val="0"/>
                        </a:spcAft>
                        <a:defRPr sz="1000">
                          <a:latin typeface="Arial Narrow"/>
                        </a:defRPr>
                      </a:pPr>
                      <a:r>
                        <a:t>P. GIALLA</a:t>
                      </a:r>
                    </a:p>
                  </a:txBody>
                  <a:tcPr marL="9144" marR="9144" marT="0" marB="0" anchor="ctr">
                    <a:noFill/>
                  </a:tcPr>
                </a:tc>
                <a:tc>
                  <a:txBody>
                    <a:bodyPr/>
                    <a:lstStyle/>
                    <a:p>
                      <a:pPr algn="ctr">
                        <a:spcBef>
                          <a:spcPts val="0"/>
                        </a:spcBef>
                        <a:spcAft>
                          <a:spcPts val="0"/>
                        </a:spcAft>
                        <a:defRPr sz="1000">
                          <a:latin typeface="Arial Narrow"/>
                        </a:defRPr>
                      </a:pPr>
                      <a:r>
                        <a:t>2,17</a:t>
                      </a:r>
                    </a:p>
                  </a:txBody>
                  <a:tcPr marL="9144" marR="9144" marT="0" marB="0" anchor="ctr">
                    <a:noFill/>
                  </a:tcPr>
                </a:tc>
                <a:tc>
                  <a:txBody>
                    <a:bodyPr/>
                    <a:lstStyle/>
                    <a:p>
                      <a:pPr algn="ctr">
                        <a:spcBef>
                          <a:spcPts val="0"/>
                        </a:spcBef>
                        <a:spcAft>
                          <a:spcPts val="0"/>
                        </a:spcAft>
                        <a:defRPr sz="1000">
                          <a:latin typeface="Arial Narrow"/>
                        </a:defRPr>
                      </a:pPr>
                      <a:r>
                        <a:t>1,63</a:t>
                      </a:r>
                    </a:p>
                  </a:txBody>
                  <a:tcPr marL="9144" marR="9144" marT="0" marB="0" anchor="ctr">
                    <a:noFill/>
                  </a:tcPr>
                </a:tc>
                <a:tc>
                  <a:txBody>
                    <a:bodyPr/>
                    <a:lstStyle/>
                    <a:p>
                      <a:pPr algn="ctr">
                        <a:spcBef>
                          <a:spcPts val="0"/>
                        </a:spcBef>
                        <a:spcAft>
                          <a:spcPts val="0"/>
                        </a:spcAft>
                        <a:defRPr sz="1000">
                          <a:latin typeface="Arial Narrow"/>
                        </a:defRPr>
                      </a:pPr>
                      <a:r>
                        <a:t>1,71</a:t>
                      </a:r>
                    </a:p>
                  </a:txBody>
                  <a:tcPr marL="9144" marR="9144" marT="0" marB="0" anchor="ctr">
                    <a:noFill/>
                  </a:tcPr>
                </a:tc>
                <a:tc>
                  <a:txBody>
                    <a:bodyPr/>
                    <a:lstStyle/>
                    <a:p>
                      <a:pPr algn="ctr">
                        <a:spcBef>
                          <a:spcPts val="0"/>
                        </a:spcBef>
                        <a:spcAft>
                          <a:spcPts val="0"/>
                        </a:spcAft>
                        <a:defRPr sz="1000">
                          <a:latin typeface="Arial Narrow"/>
                        </a:defRPr>
                      </a:pPr>
                      <a:r>
                        <a:t>1,77</a:t>
                      </a:r>
                    </a:p>
                  </a:txBody>
                  <a:tcPr marL="9144" marR="9144" marT="0" marB="0" anchor="ctr">
                    <a:noFill/>
                  </a:tcPr>
                </a:tc>
                <a:tc>
                  <a:txBody>
                    <a:bodyPr/>
                    <a:lstStyle/>
                    <a:p>
                      <a:pPr algn="ctr">
                        <a:spcBef>
                          <a:spcPts val="0"/>
                        </a:spcBef>
                        <a:spcAft>
                          <a:spcPts val="0"/>
                        </a:spcAft>
                        <a:defRPr sz="1000">
                          <a:latin typeface="Arial Narrow"/>
                        </a:defRPr>
                      </a:pPr>
                      <a:r>
                        <a:t>1,80</a:t>
                      </a:r>
                    </a:p>
                  </a:txBody>
                  <a:tcPr marL="9144" marR="9144" marT="0" marB="0" anchor="ctr">
                    <a:noFill/>
                  </a:tcPr>
                </a:tc>
                <a:tc>
                  <a:txBody>
                    <a:bodyPr/>
                    <a:lstStyle/>
                    <a:p>
                      <a:pPr algn="ctr">
                        <a:spcBef>
                          <a:spcPts val="0"/>
                        </a:spcBef>
                        <a:spcAft>
                          <a:spcPts val="0"/>
                        </a:spcAft>
                        <a:defRPr sz="1000" b="1">
                          <a:latin typeface="Arial Narrow"/>
                        </a:defRPr>
                      </a:pPr>
                      <a:r>
                        <a:t>1,66</a:t>
                      </a:r>
                    </a:p>
                  </a:txBody>
                  <a:tcPr marL="9144" marR="9144" marT="0" marB="0" anchor="ctr">
                    <a:noFill/>
                  </a:tcPr>
                </a:tc>
                <a:tc>
                  <a:txBody>
                    <a:bodyPr/>
                    <a:lstStyle/>
                    <a:p>
                      <a:pPr algn="ctr">
                        <a:spcBef>
                          <a:spcPts val="0"/>
                        </a:spcBef>
                        <a:spcAft>
                          <a:spcPts val="0"/>
                        </a:spcAft>
                        <a:defRPr sz="1000">
                          <a:latin typeface="Arial Narrow"/>
                        </a:defRPr>
                      </a:pPr>
                      <a:r>
                        <a:t>9</a:t>
                      </a:r>
                    </a:p>
                  </a:txBody>
                  <a:tcPr marL="9144" marR="9144" marT="0" marB="0" anchor="ctr">
                    <a:noFill/>
                  </a:tcPr>
                </a:tc>
                <a:tc>
                  <a:txBody>
                    <a:bodyPr/>
                    <a:lstStyle/>
                    <a:p>
                      <a:pPr algn="ctr">
                        <a:spcBef>
                          <a:spcPts val="0"/>
                        </a:spcBef>
                        <a:spcAft>
                          <a:spcPts val="0"/>
                        </a:spcAft>
                        <a:defRPr sz="1000">
                          <a:solidFill>
                            <a:srgbClr val="006100"/>
                          </a:solidFill>
                          <a:latin typeface="Arial Narrow"/>
                        </a:defRPr>
                      </a:pPr>
                      <a:r>
                        <a:t>-23,8%</a:t>
                      </a:r>
                    </a:p>
                  </a:txBody>
                  <a:tcPr marL="9144" marR="9144" marT="0" marB="0" anchor="ctr">
                    <a:solidFill>
                      <a:srgbClr val="C6EFCE"/>
                    </a:solidFill>
                  </a:tcPr>
                </a:tc>
                <a:tc>
                  <a:txBody>
                    <a:bodyPr/>
                    <a:lstStyle/>
                    <a:p>
                      <a:pPr algn="ctr">
                        <a:spcBef>
                          <a:spcPts val="0"/>
                        </a:spcBef>
                        <a:spcAft>
                          <a:spcPts val="0"/>
                        </a:spcAft>
                        <a:defRPr sz="1000">
                          <a:solidFill>
                            <a:srgbClr val="006100"/>
                          </a:solidFill>
                          <a:latin typeface="Arial Narrow"/>
                        </a:defRPr>
                      </a:pPr>
                      <a:r>
                        <a:t>-8,0%</a:t>
                      </a:r>
                    </a:p>
                  </a:txBody>
                  <a:tcPr marL="9144" marR="9144" marT="0" marB="0" anchor="ctr">
                    <a:solidFill>
                      <a:srgbClr val="C6EFCE"/>
                    </a:solidFill>
                  </a:tcPr>
                </a:tc>
                <a:extLst>
                  <a:ext uri="{0D108BD9-81ED-4DB2-BD59-A6C34878D82A}">
                    <a16:rowId xmlns:a16="http://schemas.microsoft.com/office/drawing/2014/main" val="10011"/>
                  </a:ext>
                </a:extLst>
              </a:tr>
            </a:tbl>
          </a:graphicData>
        </a:graphic>
      </p:graphicFrame>
      <p:sp>
        <p:nvSpPr>
          <p:cNvPr id="13" name="Rectangle 12"/>
          <p:cNvSpPr/>
          <p:nvPr/>
        </p:nvSpPr>
        <p:spPr>
          <a:xfrm>
            <a:off x="91440" y="2116836"/>
            <a:ext cx="10241280"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91440" y="2340864"/>
            <a:ext cx="10241280"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91440" y="2564892"/>
            <a:ext cx="10241280"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91440" y="2788920"/>
            <a:ext cx="10241280"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91440" y="4133088"/>
            <a:ext cx="10241280" cy="1016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ectangle 17"/>
          <p:cNvSpPr/>
          <p:nvPr/>
        </p:nvSpPr>
        <p:spPr>
          <a:xfrm>
            <a:off x="91440" y="1143000"/>
            <a:ext cx="10241280" cy="3195828"/>
          </a:xfrm>
          <a:prstGeom prst="rect">
            <a:avLst/>
          </a:prstGeom>
          <a:noFill/>
          <a:ln w="11430">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91440" y="4465828"/>
            <a:ext cx="10241280" cy="748923"/>
          </a:xfrm>
          <a:prstGeom prst="rect">
            <a:avLst/>
          </a:prstGeom>
          <a:noFill/>
        </p:spPr>
        <p:txBody>
          <a:bodyPr wrap="square">
            <a:spAutoFit/>
          </a:bodyPr>
          <a:lstStyle/>
          <a:p>
            <a:pPr>
              <a:spcAft>
                <a:spcPts val="400"/>
              </a:spcAft>
            </a:pPr>
            <a:r>
              <a:rPr lang="it-IT" sz="1200" b="1" dirty="0">
                <a:solidFill>
                  <a:srgbClr val="000000"/>
                </a:solidFill>
                <a:latin typeface="Arial Narrow"/>
              </a:rPr>
              <a:t>Clementine </a:t>
            </a:r>
            <a:r>
              <a:rPr lang="it-IT" sz="1200" b="1" dirty="0" err="1">
                <a:solidFill>
                  <a:srgbClr val="000000"/>
                </a:solidFill>
                <a:latin typeface="Arial Narrow"/>
              </a:rPr>
              <a:t>Nadorcott</a:t>
            </a:r>
            <a:r>
              <a:rPr lang="it-IT" sz="1200" dirty="0">
                <a:solidFill>
                  <a:srgbClr val="000000"/>
                </a:solidFill>
                <a:latin typeface="Arial Narrow"/>
              </a:rPr>
              <a:t>: prima varietà con origine sudafricana disponibili sul mercato nell’attesa che si apra la concorrenza con il prodotto italiano e del sud Europa.</a:t>
            </a:r>
          </a:p>
          <a:p>
            <a:pPr>
              <a:spcAft>
                <a:spcPts val="400"/>
              </a:spcAft>
            </a:pPr>
            <a:r>
              <a:rPr lang="it-IT" sz="1200" b="1" dirty="0">
                <a:solidFill>
                  <a:srgbClr val="000000"/>
                </a:solidFill>
                <a:latin typeface="Arial Narrow"/>
              </a:rPr>
              <a:t>Fichi d’india</a:t>
            </a:r>
            <a:r>
              <a:rPr lang="it-IT" sz="1200" dirty="0">
                <a:solidFill>
                  <a:srgbClr val="000000"/>
                </a:solidFill>
                <a:latin typeface="Arial Narrow"/>
              </a:rPr>
              <a:t>: prezzo in flessione per via dei volumi in crescita.</a:t>
            </a:r>
          </a:p>
          <a:p>
            <a:pPr>
              <a:spcAft>
                <a:spcPts val="400"/>
              </a:spcAft>
            </a:pPr>
            <a:r>
              <a:rPr lang="it-IT" sz="1200" b="1" dirty="0">
                <a:solidFill>
                  <a:srgbClr val="000000"/>
                </a:solidFill>
                <a:latin typeface="Arial Narrow"/>
              </a:rPr>
              <a:t>Pere</a:t>
            </a:r>
            <a:r>
              <a:rPr lang="it-IT" sz="1200" dirty="0">
                <a:solidFill>
                  <a:srgbClr val="000000"/>
                </a:solidFill>
                <a:latin typeface="Arial Narrow"/>
              </a:rPr>
              <a:t>: l’assortimento del mercato si arricchisce con numerose varietà man mano che procede la stagione di maturazione.</a:t>
            </a:r>
            <a:endParaRPr sz="1200" dirty="0">
              <a:solidFill>
                <a:srgbClr val="000000"/>
              </a:solidFill>
              <a:latin typeface="Arial Narrow"/>
            </a:endParaRPr>
          </a:p>
        </p:txBody>
      </p:sp>
      <p:sp>
        <p:nvSpPr>
          <p:cNvPr id="20" name="TextBox 19"/>
          <p:cNvSpPr txBox="1"/>
          <p:nvPr/>
        </p:nvSpPr>
        <p:spPr>
          <a:xfrm>
            <a:off x="1371600" y="6400800"/>
            <a:ext cx="2743200" cy="274320"/>
          </a:xfrm>
          <a:prstGeom prst="rect">
            <a:avLst/>
          </a:prstGeom>
          <a:noFill/>
        </p:spPr>
        <p:txBody>
          <a:bodyPr wrap="none">
            <a:spAutoFit/>
          </a:bodyPr>
          <a:lstStyle/>
          <a:p>
            <a:endParaRPr/>
          </a:p>
        </p:txBody>
      </p:sp>
      <p:sp>
        <p:nvSpPr>
          <p:cNvPr id="22" name="CasellaDiTesto 21">
            <a:extLst>
              <a:ext uri="{FF2B5EF4-FFF2-40B4-BE49-F238E27FC236}">
                <a16:creationId xmlns:a16="http://schemas.microsoft.com/office/drawing/2014/main" id="{839E9975-6B4E-077E-8506-2371CAE74C45}"/>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10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27487"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594799"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662111"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Nota Metodologica - Ortofrutta</a:t>
            </a:r>
          </a:p>
        </p:txBody>
      </p:sp>
      <p:sp>
        <p:nvSpPr>
          <p:cNvPr id="11" name="TextBox 10"/>
          <p:cNvSpPr txBox="1"/>
          <p:nvPr/>
        </p:nvSpPr>
        <p:spPr>
          <a:xfrm>
            <a:off x="457200" y="1234440"/>
            <a:ext cx="11704320" cy="5303520"/>
          </a:xfrm>
          <a:prstGeom prst="rect">
            <a:avLst/>
          </a:prstGeom>
          <a:noFill/>
        </p:spPr>
        <p:txBody>
          <a:bodyPr wrap="square">
            <a:spAutoFit/>
          </a:bodyPr>
          <a:lstStyle/>
          <a:p>
            <a:pPr algn="l">
              <a:defRPr sz="1700">
                <a:latin typeface="Arial Narrow"/>
              </a:defRPr>
            </a:pPr>
            <a:r>
              <a:t>L’analisi si basa sui prezzi all’ingrosso rilevati settimanalmente attraverso le rilevazioni dirette degli ispettori Sogemi, che interrogano</a:t>
            </a:r>
          </a:p>
          <a:p>
            <a:pPr algn="l">
              <a:defRPr sz="1700">
                <a:latin typeface="Arial Narrow"/>
              </a:defRPr>
            </a:pPr>
            <a:r>
              <a:t>i grossisti operanti nel mercato.</a:t>
            </a:r>
          </a:p>
          <a:p>
            <a:pPr algn="l">
              <a:defRPr sz="1700">
                <a:latin typeface="Arial Narrow"/>
              </a:defRPr>
            </a:pPr>
            <a:r>
              <a:t>Per ciascuna referenza e varietà viene considerato il prezzo prevalente, in quanto maggiormente rappresentativo delle condizioni</a:t>
            </a:r>
          </a:p>
          <a:p>
            <a:pPr algn="l">
              <a:defRPr sz="1700">
                <a:latin typeface="Arial Narrow"/>
              </a:defRPr>
            </a:pPr>
            <a:r>
              <a:t>effettive di scambio.</a:t>
            </a:r>
          </a:p>
          <a:p>
            <a:pPr algn="l">
              <a:defRPr sz="1700">
                <a:latin typeface="Arial Narrow"/>
              </a:defRPr>
            </a:pPr>
            <a:endParaRPr/>
          </a:p>
          <a:p>
            <a:pPr algn="l">
              <a:defRPr sz="1700">
                <a:latin typeface="Arial Narrow"/>
              </a:defRPr>
            </a:pPr>
            <a:r>
              <a:t>I prezzi, espressi in euro/kg, sono stati ponderati tramite coefficienti rappresentativi dei volumi di consumo al fine di riflettere la reale</a:t>
            </a:r>
          </a:p>
          <a:p>
            <a:pPr algn="l">
              <a:defRPr sz="1700">
                <a:latin typeface="Arial Narrow"/>
              </a:defRPr>
            </a:pPr>
            <a:r>
              <a:t>rilevanza economica delle singole referenze. Vengono considerate nell’analisi delle referenze le prime cinque referenze (di ortaggi e</a:t>
            </a:r>
          </a:p>
          <a:p>
            <a:pPr algn="l">
              <a:defRPr sz="1700">
                <a:latin typeface="Arial Narrow"/>
              </a:defRPr>
            </a:pPr>
            <a:r>
              <a:t>frutta) per ponderata.</a:t>
            </a:r>
          </a:p>
          <a:p>
            <a:pPr algn="l">
              <a:defRPr sz="1700">
                <a:latin typeface="Arial Narrow"/>
              </a:defRPr>
            </a:pPr>
            <a:endParaRPr/>
          </a:p>
          <a:p>
            <a:pPr algn="l">
              <a:defRPr sz="1700">
                <a:latin typeface="Arial Narrow"/>
              </a:defRPr>
            </a:pPr>
            <a:r>
              <a:t>Le dinamiche di prezzo sono analizzate tramite:</a:t>
            </a:r>
          </a:p>
          <a:p>
            <a:pPr algn="l">
              <a:defRPr sz="1700">
                <a:latin typeface="Arial Narrow"/>
              </a:defRPr>
            </a:pPr>
            <a:r>
              <a:t>- confronto prezzi con lo stesso periodo dell’anno precedente (inflazione tendenziale);</a:t>
            </a:r>
          </a:p>
          <a:p>
            <a:pPr algn="l">
              <a:defRPr sz="1700">
                <a:latin typeface="Arial Narrow"/>
              </a:defRPr>
            </a:pPr>
            <a:r>
              <a:t>- confronto prezzi con il periodo immediatamente precedente (inflazione congiunturale).</a:t>
            </a:r>
          </a:p>
          <a:p>
            <a:pPr algn="l">
              <a:defRPr sz="1700">
                <a:latin typeface="Arial Narrow"/>
              </a:defRPr>
            </a:pPr>
            <a:endParaRPr/>
          </a:p>
          <a:p>
            <a:pPr algn="l">
              <a:defRPr sz="1700">
                <a:latin typeface="Arial Narrow"/>
              </a:defRPr>
            </a:pPr>
            <a:r>
              <a:t>In tutte le analisi vengono considerate esclusivamente le referenze comuni ai periodi messi a confronto, fino al livello di dettaglio</a:t>
            </a:r>
          </a:p>
          <a:p>
            <a:pPr algn="l">
              <a:defRPr sz="1700">
                <a:latin typeface="Arial Narrow"/>
              </a:defRPr>
            </a:pPr>
            <a:r>
              <a:t>della varietà, garantendo piena confrontabilità ed eliminando effetti distorsivi legati a variazioni di assortimento o stagionalità.</a:t>
            </a:r>
          </a:p>
          <a:p>
            <a:pPr algn="l">
              <a:defRPr sz="1700">
                <a:latin typeface="Arial Narrow"/>
              </a:defRPr>
            </a:pPr>
            <a:endParaRPr/>
          </a:p>
          <a:p>
            <a:pPr algn="l">
              <a:defRPr sz="1700">
                <a:latin typeface="Arial Narrow"/>
              </a:defRPr>
            </a:pPr>
            <a:r>
              <a:t>Viene anche considerato un panel fisso di operatori che vengono rilevati con maggior frequenza.</a:t>
            </a:r>
          </a:p>
        </p:txBody>
      </p:sp>
      <p:sp>
        <p:nvSpPr>
          <p:cNvPr id="13" name="CasellaDiTesto 12">
            <a:extLst>
              <a:ext uri="{FF2B5EF4-FFF2-40B4-BE49-F238E27FC236}">
                <a16:creationId xmlns:a16="http://schemas.microsoft.com/office/drawing/2014/main" id="{414204C0-16B8-6804-B361-80A5D46A9128}"/>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12</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87C61-C6C2-4944-D5BB-7B5124E53BA4}"/>
            </a:ext>
          </a:extLst>
        </p:cNvPr>
        <p:cNvGrpSpPr/>
        <p:nvPr/>
      </p:nvGrpSpPr>
      <p:grpSpPr>
        <a:xfrm>
          <a:off x="0" y="0"/>
          <a:ext cx="0" cy="0"/>
          <a:chOff x="0" y="0"/>
          <a:chExt cx="0" cy="0"/>
        </a:xfrm>
      </p:grpSpPr>
      <p:sp>
        <p:nvSpPr>
          <p:cNvPr id="3" name="Rettangolo 2">
            <a:extLst>
              <a:ext uri="{FF2B5EF4-FFF2-40B4-BE49-F238E27FC236}">
                <a16:creationId xmlns:a16="http://schemas.microsoft.com/office/drawing/2014/main" id="{B24A919E-0571-4CF6-6F93-2B7E3BAA64CA}"/>
              </a:ext>
            </a:extLst>
          </p:cNvPr>
          <p:cNvSpPr/>
          <p:nvPr/>
        </p:nvSpPr>
        <p:spPr>
          <a:xfrm>
            <a:off x="0" y="-14288"/>
            <a:ext cx="12192000" cy="6872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4102" name="Immagine 1">
            <a:extLst>
              <a:ext uri="{FF2B5EF4-FFF2-40B4-BE49-F238E27FC236}">
                <a16:creationId xmlns:a16="http://schemas.microsoft.com/office/drawing/2014/main" id="{4E23CFCA-5BF1-8C14-3203-2D108A744B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9380" r="4262" b="5862"/>
          <a:stretch>
            <a:fillRect/>
          </a:stretch>
        </p:blipFill>
        <p:spPr bwMode="auto">
          <a:xfrm>
            <a:off x="6497638" y="-7144"/>
            <a:ext cx="5694362" cy="687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8" name="Titolo 2">
            <a:extLst>
              <a:ext uri="{FF2B5EF4-FFF2-40B4-BE49-F238E27FC236}">
                <a16:creationId xmlns:a16="http://schemas.microsoft.com/office/drawing/2014/main" id="{D78FF97B-9DB9-4EA5-C20A-DFED1548F5D4}"/>
              </a:ext>
            </a:extLst>
          </p:cNvPr>
          <p:cNvSpPr>
            <a:spLocks noGrp="1" noChangeArrowheads="1"/>
          </p:cNvSpPr>
          <p:nvPr>
            <p:ph type="title"/>
          </p:nvPr>
        </p:nvSpPr>
        <p:spPr>
          <a:xfrm>
            <a:off x="4157929" y="3085306"/>
            <a:ext cx="3876142" cy="673100"/>
          </a:xfrm>
        </p:spPr>
        <p:txBody>
          <a:bodyPr>
            <a:normAutofit fontScale="90000"/>
          </a:bodyPr>
          <a:lstStyle/>
          <a:p>
            <a:r>
              <a:rPr lang="it-IT" altLang="it-IT" sz="4300" dirty="0">
                <a:solidFill>
                  <a:srgbClr val="296AA3"/>
                </a:solidFill>
                <a:latin typeface="Arial Narrow" panose="020B0604020202020204" pitchFamily="34" charset="0"/>
                <a:ea typeface="Bebas" pitchFamily="2" charset="0"/>
                <a:cs typeface="Arial Narrow" panose="020B0604020202020204" pitchFamily="34" charset="0"/>
              </a:rPr>
              <a:t>MERCATO ITTICO</a:t>
            </a:r>
          </a:p>
        </p:txBody>
      </p:sp>
      <p:pic>
        <p:nvPicPr>
          <p:cNvPr id="12" name="Immagine 11">
            <a:extLst>
              <a:ext uri="{FF2B5EF4-FFF2-40B4-BE49-F238E27FC236}">
                <a16:creationId xmlns:a16="http://schemas.microsoft.com/office/drawing/2014/main" id="{E76CF13F-D991-C5B4-11A6-FEF93861D688}"/>
              </a:ext>
            </a:extLst>
          </p:cNvPr>
          <p:cNvPicPr>
            <a:picLocks noChangeAspect="1"/>
          </p:cNvPicPr>
          <p:nvPr/>
        </p:nvPicPr>
        <p:blipFill>
          <a:blip r:embed="rId3"/>
          <a:stretch>
            <a:fillRect/>
          </a:stretch>
        </p:blipFill>
        <p:spPr>
          <a:xfrm>
            <a:off x="587376" y="257203"/>
            <a:ext cx="1458816" cy="596906"/>
          </a:xfrm>
          <a:prstGeom prst="rect">
            <a:avLst/>
          </a:prstGeom>
        </p:spPr>
      </p:pic>
      <p:pic>
        <p:nvPicPr>
          <p:cNvPr id="2" name="Immagine 1">
            <a:extLst>
              <a:ext uri="{FF2B5EF4-FFF2-40B4-BE49-F238E27FC236}">
                <a16:creationId xmlns:a16="http://schemas.microsoft.com/office/drawing/2014/main" id="{495420B6-FA22-8665-BFD8-DDCC1E146E2D}"/>
              </a:ext>
            </a:extLst>
          </p:cNvPr>
          <p:cNvPicPr>
            <a:picLocks noChangeAspect="1"/>
          </p:cNvPicPr>
          <p:nvPr/>
        </p:nvPicPr>
        <p:blipFill>
          <a:blip r:embed="rId4" r:link="rId5"/>
          <a:stretch>
            <a:fillRect/>
          </a:stretch>
        </p:blipFill>
        <p:spPr>
          <a:xfrm>
            <a:off x="4224560" y="261515"/>
            <a:ext cx="1982565" cy="587895"/>
          </a:xfrm>
          <a:prstGeom prst="rect">
            <a:avLst/>
          </a:prstGeom>
        </p:spPr>
      </p:pic>
      <p:sp>
        <p:nvSpPr>
          <p:cNvPr id="4" name="CasellaDiTesto 3">
            <a:extLst>
              <a:ext uri="{FF2B5EF4-FFF2-40B4-BE49-F238E27FC236}">
                <a16:creationId xmlns:a16="http://schemas.microsoft.com/office/drawing/2014/main" id="{769B40B0-B5D9-291E-91BD-00EBEC59DBAA}"/>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13</a:t>
            </a:r>
          </a:p>
        </p:txBody>
      </p:sp>
    </p:spTree>
    <p:extLst>
      <p:ext uri="{BB962C8B-B14F-4D97-AF65-F5344CB8AC3E}">
        <p14:creationId xmlns:p14="http://schemas.microsoft.com/office/powerpoint/2010/main" val="1519819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45775"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631375"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716975"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Overview - Ittico</a:t>
            </a:r>
          </a:p>
        </p:txBody>
      </p:sp>
      <p:graphicFrame>
        <p:nvGraphicFramePr>
          <p:cNvPr id="11" name="Table 10"/>
          <p:cNvGraphicFramePr>
            <a:graphicFrameLocks noGrp="1"/>
          </p:cNvGraphicFramePr>
          <p:nvPr/>
        </p:nvGraphicFramePr>
        <p:xfrm>
          <a:off x="91440" y="868680"/>
          <a:ext cx="7315200" cy="3288792"/>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914400">
                  <a:extLst>
                    <a:ext uri="{9D8B030D-6E8A-4147-A177-3AD203B41FA5}">
                      <a16:colId xmlns:a16="http://schemas.microsoft.com/office/drawing/2014/main" val="20002"/>
                    </a:ext>
                  </a:extLst>
                </a:gridCol>
                <a:gridCol w="914400">
                  <a:extLst>
                    <a:ext uri="{9D8B030D-6E8A-4147-A177-3AD203B41FA5}">
                      <a16:colId xmlns:a16="http://schemas.microsoft.com/office/drawing/2014/main" val="20003"/>
                    </a:ext>
                  </a:extLst>
                </a:gridCol>
                <a:gridCol w="914400">
                  <a:extLst>
                    <a:ext uri="{9D8B030D-6E8A-4147-A177-3AD203B41FA5}">
                      <a16:colId xmlns:a16="http://schemas.microsoft.com/office/drawing/2014/main" val="20004"/>
                    </a:ext>
                  </a:extLst>
                </a:gridCol>
                <a:gridCol w="914400">
                  <a:extLst>
                    <a:ext uri="{9D8B030D-6E8A-4147-A177-3AD203B41FA5}">
                      <a16:colId xmlns:a16="http://schemas.microsoft.com/office/drawing/2014/main" val="20005"/>
                    </a:ext>
                  </a:extLst>
                </a:gridCol>
                <a:gridCol w="457200">
                  <a:extLst>
                    <a:ext uri="{9D8B030D-6E8A-4147-A177-3AD203B41FA5}">
                      <a16:colId xmlns:a16="http://schemas.microsoft.com/office/drawing/2014/main" val="20006"/>
                    </a:ext>
                  </a:extLst>
                </a:gridCol>
              </a:tblGrid>
              <a:tr h="457200">
                <a:tc>
                  <a:txBody>
                    <a:bodyPr/>
                    <a:lstStyle/>
                    <a:p>
                      <a:pPr algn="ctr">
                        <a:defRPr sz="700" b="1">
                          <a:solidFill>
                            <a:srgbClr val="FFFFFF"/>
                          </a:solidFill>
                          <a:latin typeface="Arial Narrow"/>
                        </a:defRPr>
                      </a:pPr>
                      <a:r>
                        <a:t>FAMIGLIA</a:t>
                      </a:r>
                    </a:p>
                  </a:txBody>
                  <a:tcPr marL="18288" marR="18288" marT="18288" marB="18288" anchor="ctr">
                    <a:solidFill>
                      <a:srgbClr val="001F5F"/>
                    </a:solidFill>
                  </a:tcPr>
                </a:tc>
                <a:tc>
                  <a:txBody>
                    <a:bodyPr/>
                    <a:lstStyle/>
                    <a:p>
                      <a:pPr algn="ctr">
                        <a:defRPr sz="700" b="1">
                          <a:solidFill>
                            <a:srgbClr val="FFFFFF"/>
                          </a:solidFill>
                          <a:latin typeface="Arial Narrow"/>
                        </a:defRPr>
                      </a:pPr>
                      <a:r>
                        <a:t>PREZZO MEDIO SETTIMANA 36 DEL 2025</a:t>
                      </a:r>
                    </a:p>
                  </a:txBody>
                  <a:tcPr marL="18288" marR="18288" marT="18288" marB="18288" anchor="ctr">
                    <a:solidFill>
                      <a:srgbClr val="001F5F"/>
                    </a:solidFill>
                  </a:tcPr>
                </a:tc>
                <a:tc>
                  <a:txBody>
                    <a:bodyPr/>
                    <a:lstStyle/>
                    <a:p>
                      <a:pPr algn="ctr">
                        <a:defRPr sz="700" b="1">
                          <a:solidFill>
                            <a:srgbClr val="FFFFFF"/>
                          </a:solidFill>
                          <a:latin typeface="Arial Narrow"/>
                        </a:defRPr>
                      </a:pPr>
                      <a:r>
                        <a:t>PREZZO MEDIO SETTIMANA 35 DEL 2026</a:t>
                      </a:r>
                    </a:p>
                  </a:txBody>
                  <a:tcPr marL="18288" marR="18288" marT="18288" marB="18288" anchor="ctr">
                    <a:solidFill>
                      <a:srgbClr val="001F5F"/>
                    </a:solidFill>
                  </a:tcPr>
                </a:tc>
                <a:tc>
                  <a:txBody>
                    <a:bodyPr/>
                    <a:lstStyle/>
                    <a:p>
                      <a:pPr algn="ctr">
                        <a:defRPr sz="700" b="1">
                          <a:solidFill>
                            <a:srgbClr val="FFFFFF"/>
                          </a:solidFill>
                          <a:latin typeface="Arial Narrow"/>
                        </a:defRPr>
                      </a:pPr>
                      <a:r>
                        <a:t>PREZZO MEDIO SETTIMANA 36 DEL 2026</a:t>
                      </a:r>
                    </a:p>
                  </a:txBody>
                  <a:tcPr marL="18288" marR="18288" marT="18288" marB="18288" anchor="ctr">
                    <a:solidFill>
                      <a:srgbClr val="001F5F"/>
                    </a:solidFill>
                  </a:tcPr>
                </a:tc>
                <a:tc>
                  <a:txBody>
                    <a:bodyPr/>
                    <a:lstStyle/>
                    <a:p>
                      <a:pPr algn="ctr">
                        <a:defRPr sz="700" b="1">
                          <a:solidFill>
                            <a:srgbClr val="FFFFFF"/>
                          </a:solidFill>
                          <a:latin typeface="Arial Narrow"/>
                        </a:defRPr>
                      </a:pPr>
                      <a:r>
                        <a:t>VARIAZIONE RISPETTO ALL'ANNO SCORSO</a:t>
                      </a:r>
                    </a:p>
                  </a:txBody>
                  <a:tcPr marL="18288" marR="18288" marT="18288" marB="18288" anchor="ctr">
                    <a:solidFill>
                      <a:srgbClr val="001F5F"/>
                    </a:solidFill>
                  </a:tcPr>
                </a:tc>
                <a:tc>
                  <a:txBody>
                    <a:bodyPr/>
                    <a:lstStyle/>
                    <a:p>
                      <a:pPr algn="ctr">
                        <a:defRPr sz="700" b="1">
                          <a:solidFill>
                            <a:srgbClr val="FFFFFF"/>
                          </a:solidFill>
                          <a:latin typeface="Arial Narrow"/>
                        </a:defRPr>
                      </a:pPr>
                      <a:r>
                        <a:t>VARIAZIONE RISPETTO ALLA SETTIMANA PRECEDENTE</a:t>
                      </a:r>
                    </a:p>
                  </a:txBody>
                  <a:tcPr marL="18288" marR="18288" marT="18288" marB="18288" anchor="ctr">
                    <a:solidFill>
                      <a:srgbClr val="001F5F"/>
                    </a:solidFill>
                  </a:tcPr>
                </a:tc>
                <a:tc>
                  <a:txBody>
                    <a:bodyPr/>
                    <a:lstStyle/>
                    <a:p>
                      <a:pPr algn="ctr">
                        <a:defRPr sz="700" b="1">
                          <a:solidFill>
                            <a:srgbClr val="FFFFFF"/>
                          </a:solidFill>
                          <a:latin typeface="Arial Narrow"/>
                        </a:defRPr>
                      </a:pPr>
                      <a:r>
                        <a:t>PESO</a:t>
                      </a:r>
                    </a:p>
                  </a:txBody>
                  <a:tcPr marL="18288" marR="18288" marT="18288" marB="18288" anchor="ctr">
                    <a:solidFill>
                      <a:srgbClr val="001F5F"/>
                    </a:solidFill>
                  </a:tcPr>
                </a:tc>
                <a:extLst>
                  <a:ext uri="{0D108BD9-81ED-4DB2-BD59-A6C34878D82A}">
                    <a16:rowId xmlns:a16="http://schemas.microsoft.com/office/drawing/2014/main" val="10000"/>
                  </a:ext>
                </a:extLst>
              </a:tr>
              <a:tr h="214884">
                <a:tc>
                  <a:txBody>
                    <a:bodyPr/>
                    <a:lstStyle/>
                    <a:p>
                      <a:pPr algn="ctr">
                        <a:spcBef>
                          <a:spcPts val="0"/>
                        </a:spcBef>
                        <a:spcAft>
                          <a:spcPts val="0"/>
                        </a:spcAft>
                        <a:defRPr sz="1000">
                          <a:latin typeface="Arial Narrow"/>
                        </a:defRPr>
                      </a:pPr>
                      <a:r>
                        <a:t>PESCI ACQUA SALATA (ALLEVATO)</a:t>
                      </a:r>
                    </a:p>
                  </a:txBody>
                  <a:tcPr marL="9144" marR="9144" marT="18288" marB="18288" anchor="ctr">
                    <a:noFill/>
                  </a:tcPr>
                </a:tc>
                <a:tc>
                  <a:txBody>
                    <a:bodyPr/>
                    <a:lstStyle/>
                    <a:p>
                      <a:pPr algn="ctr">
                        <a:spcBef>
                          <a:spcPts val="0"/>
                        </a:spcBef>
                        <a:spcAft>
                          <a:spcPts val="0"/>
                        </a:spcAft>
                        <a:defRPr sz="1000">
                          <a:latin typeface="Arial Narrow"/>
                        </a:defRPr>
                      </a:pPr>
                      <a:r>
                        <a:t>11,23</a:t>
                      </a:r>
                    </a:p>
                  </a:txBody>
                  <a:tcPr marL="9144" marR="9144" marT="18288" marB="18288" anchor="ctr">
                    <a:noFill/>
                  </a:tcPr>
                </a:tc>
                <a:tc>
                  <a:txBody>
                    <a:bodyPr/>
                    <a:lstStyle/>
                    <a:p>
                      <a:pPr algn="ctr">
                        <a:spcBef>
                          <a:spcPts val="0"/>
                        </a:spcBef>
                        <a:spcAft>
                          <a:spcPts val="0"/>
                        </a:spcAft>
                        <a:defRPr sz="1000">
                          <a:latin typeface="Arial Narrow"/>
                        </a:defRPr>
                      </a:pPr>
                      <a:r>
                        <a:t>9,42</a:t>
                      </a:r>
                    </a:p>
                  </a:txBody>
                  <a:tcPr marL="9144" marR="9144" marT="18288" marB="18288" anchor="ctr">
                    <a:noFill/>
                  </a:tcPr>
                </a:tc>
                <a:tc>
                  <a:txBody>
                    <a:bodyPr/>
                    <a:lstStyle/>
                    <a:p>
                      <a:pPr algn="ctr">
                        <a:spcBef>
                          <a:spcPts val="0"/>
                        </a:spcBef>
                        <a:spcAft>
                          <a:spcPts val="0"/>
                        </a:spcAft>
                        <a:defRPr sz="1000">
                          <a:latin typeface="Arial Narrow"/>
                        </a:defRPr>
                      </a:pPr>
                      <a:r>
                        <a:t>9,52</a:t>
                      </a:r>
                    </a:p>
                  </a:txBody>
                  <a:tcPr marL="9144" marR="9144" marT="18288" marB="18288" anchor="ctr">
                    <a:noFill/>
                  </a:tcPr>
                </a:tc>
                <a:tc>
                  <a:txBody>
                    <a:bodyPr/>
                    <a:lstStyle/>
                    <a:p>
                      <a:pPr algn="ctr">
                        <a:spcBef>
                          <a:spcPts val="0"/>
                        </a:spcBef>
                        <a:spcAft>
                          <a:spcPts val="0"/>
                        </a:spcAft>
                        <a:defRPr sz="1000">
                          <a:solidFill>
                            <a:srgbClr val="006100"/>
                          </a:solidFill>
                          <a:latin typeface="Arial Narrow"/>
                        </a:defRPr>
                      </a:pPr>
                      <a:r>
                        <a:t>-15,2%</a:t>
                      </a:r>
                    </a:p>
                  </a:txBody>
                  <a:tcPr marL="9144" marR="9144" marT="18288" marB="18288" anchor="ctr">
                    <a:solidFill>
                      <a:srgbClr val="C6EFCE"/>
                    </a:solidFill>
                  </a:tcPr>
                </a:tc>
                <a:tc>
                  <a:txBody>
                    <a:bodyPr/>
                    <a:lstStyle/>
                    <a:p>
                      <a:pPr algn="ctr">
                        <a:spcBef>
                          <a:spcPts val="0"/>
                        </a:spcBef>
                        <a:spcAft>
                          <a:spcPts val="0"/>
                        </a:spcAft>
                        <a:defRPr sz="1000">
                          <a:solidFill>
                            <a:srgbClr val="9C5700"/>
                          </a:solidFill>
                          <a:latin typeface="Arial Narrow"/>
                        </a:defRPr>
                      </a:pPr>
                      <a:r>
                        <a:t>1,1%</a:t>
                      </a:r>
                    </a:p>
                  </a:txBody>
                  <a:tcPr marL="9144" marR="9144" marT="18288" marB="18288" anchor="ctr">
                    <a:solidFill>
                      <a:srgbClr val="FFEB9C"/>
                    </a:solidFill>
                  </a:tcPr>
                </a:tc>
                <a:tc>
                  <a:txBody>
                    <a:bodyPr/>
                    <a:lstStyle/>
                    <a:p>
                      <a:pPr algn="ctr">
                        <a:spcBef>
                          <a:spcPts val="0"/>
                        </a:spcBef>
                        <a:spcAft>
                          <a:spcPts val="0"/>
                        </a:spcAft>
                        <a:defRPr sz="1000">
                          <a:latin typeface="Arial Narrow"/>
                        </a:defRPr>
                      </a:pPr>
                      <a:r>
                        <a:t>30%</a:t>
                      </a:r>
                    </a:p>
                  </a:txBody>
                  <a:tcPr marL="9144" marR="9144" marT="18288" marB="18288" anchor="ctr">
                    <a:noFill/>
                  </a:tcPr>
                </a:tc>
                <a:extLst>
                  <a:ext uri="{0D108BD9-81ED-4DB2-BD59-A6C34878D82A}">
                    <a16:rowId xmlns:a16="http://schemas.microsoft.com/office/drawing/2014/main" val="10001"/>
                  </a:ext>
                </a:extLst>
              </a:tr>
              <a:tr h="214884">
                <a:tc>
                  <a:txBody>
                    <a:bodyPr/>
                    <a:lstStyle/>
                    <a:p>
                      <a:pPr algn="ctr">
                        <a:spcBef>
                          <a:spcPts val="0"/>
                        </a:spcBef>
                        <a:spcAft>
                          <a:spcPts val="0"/>
                        </a:spcAft>
                        <a:defRPr sz="1000">
                          <a:latin typeface="Arial Narrow"/>
                        </a:defRPr>
                      </a:pPr>
                      <a:r>
                        <a:t>MOLLUSCHI CEFALOPODI (PESCATO)</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12,23</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11,44</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10,53</a:t>
                      </a:r>
                    </a:p>
                  </a:txBody>
                  <a:tcPr marL="9144" marR="9144" marT="18288" marB="18288" anchor="ctr">
                    <a:solidFill>
                      <a:srgbClr val="D9E1F2"/>
                    </a:solidFill>
                  </a:tcPr>
                </a:tc>
                <a:tc>
                  <a:txBody>
                    <a:bodyPr/>
                    <a:lstStyle/>
                    <a:p>
                      <a:pPr algn="ctr">
                        <a:spcBef>
                          <a:spcPts val="0"/>
                        </a:spcBef>
                        <a:spcAft>
                          <a:spcPts val="0"/>
                        </a:spcAft>
                        <a:defRPr sz="1000">
                          <a:solidFill>
                            <a:srgbClr val="006100"/>
                          </a:solidFill>
                          <a:latin typeface="Arial Narrow"/>
                        </a:defRPr>
                      </a:pPr>
                      <a:r>
                        <a:t>-13,9%</a:t>
                      </a:r>
                    </a:p>
                  </a:txBody>
                  <a:tcPr marL="9144" marR="9144" marT="18288" marB="18288" anchor="ctr">
                    <a:solidFill>
                      <a:srgbClr val="C6EFCE"/>
                    </a:solidFill>
                  </a:tcPr>
                </a:tc>
                <a:tc>
                  <a:txBody>
                    <a:bodyPr/>
                    <a:lstStyle/>
                    <a:p>
                      <a:pPr algn="ctr">
                        <a:spcBef>
                          <a:spcPts val="0"/>
                        </a:spcBef>
                        <a:spcAft>
                          <a:spcPts val="0"/>
                        </a:spcAft>
                        <a:defRPr sz="1000">
                          <a:solidFill>
                            <a:srgbClr val="006100"/>
                          </a:solidFill>
                          <a:latin typeface="Arial Narrow"/>
                        </a:defRPr>
                      </a:pPr>
                      <a:r>
                        <a:t>-8,0%</a:t>
                      </a:r>
                    </a:p>
                  </a:txBody>
                  <a:tcPr marL="9144" marR="9144" marT="18288" marB="18288" anchor="ctr">
                    <a:solidFill>
                      <a:srgbClr val="C6EFCE"/>
                    </a:solidFill>
                  </a:tcPr>
                </a:tc>
                <a:tc>
                  <a:txBody>
                    <a:bodyPr/>
                    <a:lstStyle/>
                    <a:p>
                      <a:pPr algn="ctr">
                        <a:spcBef>
                          <a:spcPts val="0"/>
                        </a:spcBef>
                        <a:spcAft>
                          <a:spcPts val="0"/>
                        </a:spcAft>
                        <a:defRPr sz="1000">
                          <a:latin typeface="Arial Narrow"/>
                        </a:defRPr>
                      </a:pPr>
                      <a:r>
                        <a:t>16%</a:t>
                      </a:r>
                    </a:p>
                  </a:txBody>
                  <a:tcPr marL="9144" marR="9144" marT="18288" marB="18288" anchor="ctr">
                    <a:solidFill>
                      <a:srgbClr val="D9E1F2"/>
                    </a:solidFill>
                  </a:tcPr>
                </a:tc>
                <a:extLst>
                  <a:ext uri="{0D108BD9-81ED-4DB2-BD59-A6C34878D82A}">
                    <a16:rowId xmlns:a16="http://schemas.microsoft.com/office/drawing/2014/main" val="10002"/>
                  </a:ext>
                </a:extLst>
              </a:tr>
              <a:tr h="214884">
                <a:tc>
                  <a:txBody>
                    <a:bodyPr/>
                    <a:lstStyle/>
                    <a:p>
                      <a:pPr algn="ctr">
                        <a:spcBef>
                          <a:spcPts val="0"/>
                        </a:spcBef>
                        <a:spcAft>
                          <a:spcPts val="0"/>
                        </a:spcAft>
                        <a:defRPr sz="1000">
                          <a:latin typeface="Arial Narrow"/>
                        </a:defRPr>
                      </a:pPr>
                      <a:r>
                        <a:t>PESCI ACQUA SALATA (PESCATO)</a:t>
                      </a:r>
                    </a:p>
                  </a:txBody>
                  <a:tcPr marL="9144" marR="9144" marT="18288" marB="18288" anchor="ctr">
                    <a:noFill/>
                  </a:tcPr>
                </a:tc>
                <a:tc>
                  <a:txBody>
                    <a:bodyPr/>
                    <a:lstStyle/>
                    <a:p>
                      <a:pPr algn="ctr">
                        <a:spcBef>
                          <a:spcPts val="0"/>
                        </a:spcBef>
                        <a:spcAft>
                          <a:spcPts val="0"/>
                        </a:spcAft>
                        <a:defRPr sz="1000">
                          <a:latin typeface="Arial Narrow"/>
                        </a:defRPr>
                      </a:pPr>
                      <a:r>
                        <a:t>13,14</a:t>
                      </a:r>
                    </a:p>
                  </a:txBody>
                  <a:tcPr marL="9144" marR="9144" marT="18288" marB="18288" anchor="ctr">
                    <a:noFill/>
                  </a:tcPr>
                </a:tc>
                <a:tc>
                  <a:txBody>
                    <a:bodyPr/>
                    <a:lstStyle/>
                    <a:p>
                      <a:pPr algn="ctr">
                        <a:spcBef>
                          <a:spcPts val="0"/>
                        </a:spcBef>
                        <a:spcAft>
                          <a:spcPts val="0"/>
                        </a:spcAft>
                        <a:defRPr sz="1000">
                          <a:latin typeface="Arial Narrow"/>
                        </a:defRPr>
                      </a:pPr>
                      <a:r>
                        <a:t>15,00</a:t>
                      </a:r>
                    </a:p>
                  </a:txBody>
                  <a:tcPr marL="9144" marR="9144" marT="18288" marB="18288" anchor="ctr">
                    <a:noFill/>
                  </a:tcPr>
                </a:tc>
                <a:tc>
                  <a:txBody>
                    <a:bodyPr/>
                    <a:lstStyle/>
                    <a:p>
                      <a:pPr algn="ctr">
                        <a:spcBef>
                          <a:spcPts val="0"/>
                        </a:spcBef>
                        <a:spcAft>
                          <a:spcPts val="0"/>
                        </a:spcAft>
                        <a:defRPr sz="1000">
                          <a:latin typeface="Arial Narrow"/>
                        </a:defRPr>
                      </a:pPr>
                      <a:r>
                        <a:t>15,79</a:t>
                      </a:r>
                    </a:p>
                  </a:txBody>
                  <a:tcPr marL="9144" marR="9144" marT="18288" marB="18288" anchor="ctr">
                    <a:noFill/>
                  </a:tcPr>
                </a:tc>
                <a:tc>
                  <a:txBody>
                    <a:bodyPr/>
                    <a:lstStyle/>
                    <a:p>
                      <a:pPr algn="ctr">
                        <a:spcBef>
                          <a:spcPts val="0"/>
                        </a:spcBef>
                        <a:spcAft>
                          <a:spcPts val="0"/>
                        </a:spcAft>
                        <a:defRPr sz="1000">
                          <a:solidFill>
                            <a:srgbClr val="9C5700"/>
                          </a:solidFill>
                          <a:latin typeface="Arial Narrow"/>
                        </a:defRPr>
                      </a:pPr>
                      <a:r>
                        <a:t>20,2%</a:t>
                      </a:r>
                    </a:p>
                  </a:txBody>
                  <a:tcPr marL="9144" marR="9144" marT="18288" marB="18288" anchor="ctr">
                    <a:solidFill>
                      <a:srgbClr val="FFEB9C"/>
                    </a:solidFill>
                  </a:tcPr>
                </a:tc>
                <a:tc>
                  <a:txBody>
                    <a:bodyPr/>
                    <a:lstStyle/>
                    <a:p>
                      <a:pPr algn="ctr">
                        <a:spcBef>
                          <a:spcPts val="0"/>
                        </a:spcBef>
                        <a:spcAft>
                          <a:spcPts val="0"/>
                        </a:spcAft>
                        <a:defRPr sz="1000">
                          <a:solidFill>
                            <a:srgbClr val="9C5700"/>
                          </a:solidFill>
                          <a:latin typeface="Arial Narrow"/>
                        </a:defRPr>
                      </a:pPr>
                      <a:r>
                        <a:t>5,3%</a:t>
                      </a:r>
                    </a:p>
                  </a:txBody>
                  <a:tcPr marL="9144" marR="9144" marT="18288" marB="18288" anchor="ctr">
                    <a:solidFill>
                      <a:srgbClr val="FFEB9C"/>
                    </a:solidFill>
                  </a:tcPr>
                </a:tc>
                <a:tc>
                  <a:txBody>
                    <a:bodyPr/>
                    <a:lstStyle/>
                    <a:p>
                      <a:pPr algn="ctr">
                        <a:spcBef>
                          <a:spcPts val="0"/>
                        </a:spcBef>
                        <a:spcAft>
                          <a:spcPts val="0"/>
                        </a:spcAft>
                        <a:defRPr sz="1000">
                          <a:latin typeface="Arial Narrow"/>
                        </a:defRPr>
                      </a:pPr>
                      <a:r>
                        <a:t>15%</a:t>
                      </a:r>
                    </a:p>
                  </a:txBody>
                  <a:tcPr marL="9144" marR="9144" marT="18288" marB="18288" anchor="ctr">
                    <a:noFill/>
                  </a:tcPr>
                </a:tc>
                <a:extLst>
                  <a:ext uri="{0D108BD9-81ED-4DB2-BD59-A6C34878D82A}">
                    <a16:rowId xmlns:a16="http://schemas.microsoft.com/office/drawing/2014/main" val="10003"/>
                  </a:ext>
                </a:extLst>
              </a:tr>
              <a:tr h="214884">
                <a:tc>
                  <a:txBody>
                    <a:bodyPr/>
                    <a:lstStyle/>
                    <a:p>
                      <a:pPr algn="ctr">
                        <a:spcBef>
                          <a:spcPts val="0"/>
                        </a:spcBef>
                        <a:spcAft>
                          <a:spcPts val="0"/>
                        </a:spcAft>
                        <a:defRPr sz="1000">
                          <a:latin typeface="Arial Narrow"/>
                        </a:defRPr>
                      </a:pPr>
                      <a:r>
                        <a:t>MOLLUSCHI BIVALVI-GASTEROPODI (ALLEVATO)</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4,89</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4,88</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4,93</a:t>
                      </a:r>
                    </a:p>
                  </a:txBody>
                  <a:tcPr marL="9144" marR="9144" marT="18288" marB="18288" anchor="ctr">
                    <a:solidFill>
                      <a:srgbClr val="D9E1F2"/>
                    </a:solidFill>
                  </a:tcPr>
                </a:tc>
                <a:tc>
                  <a:txBody>
                    <a:bodyPr/>
                    <a:lstStyle/>
                    <a:p>
                      <a:pPr algn="ctr">
                        <a:spcBef>
                          <a:spcPts val="0"/>
                        </a:spcBef>
                        <a:spcAft>
                          <a:spcPts val="0"/>
                        </a:spcAft>
                        <a:defRPr sz="1000">
                          <a:solidFill>
                            <a:srgbClr val="9C5700"/>
                          </a:solidFill>
                          <a:latin typeface="Arial Narrow"/>
                        </a:defRPr>
                      </a:pPr>
                      <a:r>
                        <a:t>0,9%</a:t>
                      </a:r>
                    </a:p>
                  </a:txBody>
                  <a:tcPr marL="9144" marR="9144" marT="18288" marB="18288" anchor="ctr">
                    <a:solidFill>
                      <a:srgbClr val="FFEB9C"/>
                    </a:solidFill>
                  </a:tcPr>
                </a:tc>
                <a:tc>
                  <a:txBody>
                    <a:bodyPr/>
                    <a:lstStyle/>
                    <a:p>
                      <a:pPr algn="ctr">
                        <a:spcBef>
                          <a:spcPts val="0"/>
                        </a:spcBef>
                        <a:spcAft>
                          <a:spcPts val="0"/>
                        </a:spcAft>
                        <a:defRPr sz="1000">
                          <a:solidFill>
                            <a:srgbClr val="9C5700"/>
                          </a:solidFill>
                          <a:latin typeface="Arial Narrow"/>
                        </a:defRPr>
                      </a:pPr>
                      <a:r>
                        <a:t>1,0%</a:t>
                      </a:r>
                    </a:p>
                  </a:txBody>
                  <a:tcPr marL="9144" marR="9144" marT="18288" marB="18288" anchor="ctr">
                    <a:solidFill>
                      <a:srgbClr val="FFEB9C"/>
                    </a:solidFill>
                  </a:tcPr>
                </a:tc>
                <a:tc>
                  <a:txBody>
                    <a:bodyPr/>
                    <a:lstStyle/>
                    <a:p>
                      <a:pPr algn="ctr">
                        <a:spcBef>
                          <a:spcPts val="0"/>
                        </a:spcBef>
                        <a:spcAft>
                          <a:spcPts val="0"/>
                        </a:spcAft>
                        <a:defRPr sz="1000">
                          <a:latin typeface="Arial Narrow"/>
                        </a:defRPr>
                      </a:pPr>
                      <a:r>
                        <a:t>14%</a:t>
                      </a:r>
                    </a:p>
                  </a:txBody>
                  <a:tcPr marL="9144" marR="9144" marT="18288" marB="18288" anchor="ctr">
                    <a:solidFill>
                      <a:srgbClr val="D9E1F2"/>
                    </a:solidFill>
                  </a:tcPr>
                </a:tc>
                <a:extLst>
                  <a:ext uri="{0D108BD9-81ED-4DB2-BD59-A6C34878D82A}">
                    <a16:rowId xmlns:a16="http://schemas.microsoft.com/office/drawing/2014/main" val="10004"/>
                  </a:ext>
                </a:extLst>
              </a:tr>
              <a:tr h="214884">
                <a:tc>
                  <a:txBody>
                    <a:bodyPr/>
                    <a:lstStyle/>
                    <a:p>
                      <a:pPr algn="ctr">
                        <a:spcBef>
                          <a:spcPts val="0"/>
                        </a:spcBef>
                        <a:spcAft>
                          <a:spcPts val="0"/>
                        </a:spcAft>
                        <a:defRPr sz="1000">
                          <a:latin typeface="Arial Narrow"/>
                        </a:defRPr>
                      </a:pPr>
                      <a:r>
                        <a:t>PESCI ACQUA DOLCE (ALLEVATO)</a:t>
                      </a:r>
                    </a:p>
                  </a:txBody>
                  <a:tcPr marL="9144" marR="9144" marT="18288" marB="18288" anchor="ctr">
                    <a:noFill/>
                  </a:tcPr>
                </a:tc>
                <a:tc>
                  <a:txBody>
                    <a:bodyPr/>
                    <a:lstStyle/>
                    <a:p>
                      <a:pPr algn="ctr">
                        <a:spcBef>
                          <a:spcPts val="0"/>
                        </a:spcBef>
                        <a:spcAft>
                          <a:spcPts val="0"/>
                        </a:spcAft>
                        <a:defRPr sz="1000">
                          <a:latin typeface="Arial Narrow"/>
                        </a:defRPr>
                      </a:pPr>
                      <a:r>
                        <a:t>9,90</a:t>
                      </a:r>
                    </a:p>
                  </a:txBody>
                  <a:tcPr marL="9144" marR="9144" marT="18288" marB="18288" anchor="ctr">
                    <a:noFill/>
                  </a:tcPr>
                </a:tc>
                <a:tc>
                  <a:txBody>
                    <a:bodyPr/>
                    <a:lstStyle/>
                    <a:p>
                      <a:pPr algn="ctr">
                        <a:spcBef>
                          <a:spcPts val="0"/>
                        </a:spcBef>
                        <a:spcAft>
                          <a:spcPts val="0"/>
                        </a:spcAft>
                        <a:defRPr sz="1000">
                          <a:latin typeface="Arial Narrow"/>
                        </a:defRPr>
                      </a:pPr>
                      <a:r>
                        <a:t>8,54</a:t>
                      </a:r>
                    </a:p>
                  </a:txBody>
                  <a:tcPr marL="9144" marR="9144" marT="18288" marB="18288" anchor="ctr">
                    <a:noFill/>
                  </a:tcPr>
                </a:tc>
                <a:tc>
                  <a:txBody>
                    <a:bodyPr/>
                    <a:lstStyle/>
                    <a:p>
                      <a:pPr algn="ctr">
                        <a:spcBef>
                          <a:spcPts val="0"/>
                        </a:spcBef>
                        <a:spcAft>
                          <a:spcPts val="0"/>
                        </a:spcAft>
                        <a:defRPr sz="1000">
                          <a:latin typeface="Arial Narrow"/>
                        </a:defRPr>
                      </a:pPr>
                      <a:r>
                        <a:t>8,49</a:t>
                      </a:r>
                    </a:p>
                  </a:txBody>
                  <a:tcPr marL="9144" marR="9144" marT="18288" marB="18288" anchor="ctr">
                    <a:noFill/>
                  </a:tcPr>
                </a:tc>
                <a:tc>
                  <a:txBody>
                    <a:bodyPr/>
                    <a:lstStyle/>
                    <a:p>
                      <a:pPr algn="ctr">
                        <a:spcBef>
                          <a:spcPts val="0"/>
                        </a:spcBef>
                        <a:spcAft>
                          <a:spcPts val="0"/>
                        </a:spcAft>
                        <a:defRPr sz="1000">
                          <a:solidFill>
                            <a:srgbClr val="006100"/>
                          </a:solidFill>
                          <a:latin typeface="Arial Narrow"/>
                        </a:defRPr>
                      </a:pPr>
                      <a:r>
                        <a:t>-14,3%</a:t>
                      </a:r>
                    </a:p>
                  </a:txBody>
                  <a:tcPr marL="9144" marR="9144" marT="18288" marB="18288" anchor="ctr">
                    <a:solidFill>
                      <a:srgbClr val="C6EFCE"/>
                    </a:solidFill>
                  </a:tcPr>
                </a:tc>
                <a:tc>
                  <a:txBody>
                    <a:bodyPr/>
                    <a:lstStyle/>
                    <a:p>
                      <a:pPr algn="ctr">
                        <a:spcBef>
                          <a:spcPts val="0"/>
                        </a:spcBef>
                        <a:spcAft>
                          <a:spcPts val="0"/>
                        </a:spcAft>
                        <a:defRPr sz="1000">
                          <a:solidFill>
                            <a:srgbClr val="006100"/>
                          </a:solidFill>
                          <a:latin typeface="Arial Narrow"/>
                        </a:defRPr>
                      </a:pPr>
                      <a:r>
                        <a:t>-0,6%</a:t>
                      </a:r>
                    </a:p>
                  </a:txBody>
                  <a:tcPr marL="9144" marR="9144" marT="18288" marB="18288" anchor="ctr">
                    <a:solidFill>
                      <a:srgbClr val="C6EFCE"/>
                    </a:solidFill>
                  </a:tcPr>
                </a:tc>
                <a:tc>
                  <a:txBody>
                    <a:bodyPr/>
                    <a:lstStyle/>
                    <a:p>
                      <a:pPr algn="ctr">
                        <a:spcBef>
                          <a:spcPts val="0"/>
                        </a:spcBef>
                        <a:spcAft>
                          <a:spcPts val="0"/>
                        </a:spcAft>
                        <a:defRPr sz="1000">
                          <a:latin typeface="Arial Narrow"/>
                        </a:defRPr>
                      </a:pPr>
                      <a:r>
                        <a:t>12%</a:t>
                      </a:r>
                    </a:p>
                  </a:txBody>
                  <a:tcPr marL="9144" marR="9144" marT="18288" marB="18288" anchor="ctr">
                    <a:noFill/>
                  </a:tcPr>
                </a:tc>
                <a:extLst>
                  <a:ext uri="{0D108BD9-81ED-4DB2-BD59-A6C34878D82A}">
                    <a16:rowId xmlns:a16="http://schemas.microsoft.com/office/drawing/2014/main" val="10005"/>
                  </a:ext>
                </a:extLst>
              </a:tr>
              <a:tr h="214884">
                <a:tc>
                  <a:txBody>
                    <a:bodyPr/>
                    <a:lstStyle/>
                    <a:p>
                      <a:pPr algn="ctr">
                        <a:spcBef>
                          <a:spcPts val="0"/>
                        </a:spcBef>
                        <a:spcAft>
                          <a:spcPts val="0"/>
                        </a:spcAft>
                        <a:defRPr sz="1000">
                          <a:latin typeface="Arial Narrow"/>
                        </a:defRPr>
                      </a:pPr>
                      <a:r>
                        <a:t>CROSTACEI (ALLEVATO)</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6,00</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6,13</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5,94</a:t>
                      </a:r>
                    </a:p>
                  </a:txBody>
                  <a:tcPr marL="9144" marR="9144" marT="18288" marB="18288" anchor="ctr">
                    <a:solidFill>
                      <a:srgbClr val="D9E1F2"/>
                    </a:solidFill>
                  </a:tcPr>
                </a:tc>
                <a:tc>
                  <a:txBody>
                    <a:bodyPr/>
                    <a:lstStyle/>
                    <a:p>
                      <a:pPr algn="ctr">
                        <a:spcBef>
                          <a:spcPts val="0"/>
                        </a:spcBef>
                        <a:spcAft>
                          <a:spcPts val="0"/>
                        </a:spcAft>
                        <a:defRPr sz="1000">
                          <a:solidFill>
                            <a:srgbClr val="006100"/>
                          </a:solidFill>
                          <a:latin typeface="Arial Narrow"/>
                        </a:defRPr>
                      </a:pPr>
                      <a:r>
                        <a:t>-1,0%</a:t>
                      </a:r>
                    </a:p>
                  </a:txBody>
                  <a:tcPr marL="9144" marR="9144" marT="18288" marB="18288" anchor="ctr">
                    <a:solidFill>
                      <a:srgbClr val="C6EFCE"/>
                    </a:solidFill>
                  </a:tcPr>
                </a:tc>
                <a:tc>
                  <a:txBody>
                    <a:bodyPr/>
                    <a:lstStyle/>
                    <a:p>
                      <a:pPr algn="ctr">
                        <a:spcBef>
                          <a:spcPts val="0"/>
                        </a:spcBef>
                        <a:spcAft>
                          <a:spcPts val="0"/>
                        </a:spcAft>
                        <a:defRPr sz="1000">
                          <a:solidFill>
                            <a:srgbClr val="006100"/>
                          </a:solidFill>
                          <a:latin typeface="Arial Narrow"/>
                        </a:defRPr>
                      </a:pPr>
                      <a:r>
                        <a:t>-3,0%</a:t>
                      </a:r>
                    </a:p>
                  </a:txBody>
                  <a:tcPr marL="9144" marR="9144" marT="18288" marB="18288" anchor="ctr">
                    <a:solidFill>
                      <a:srgbClr val="C6EFCE"/>
                    </a:solidFill>
                  </a:tcPr>
                </a:tc>
                <a:tc>
                  <a:txBody>
                    <a:bodyPr/>
                    <a:lstStyle/>
                    <a:p>
                      <a:pPr algn="ctr">
                        <a:spcBef>
                          <a:spcPts val="0"/>
                        </a:spcBef>
                        <a:spcAft>
                          <a:spcPts val="0"/>
                        </a:spcAft>
                        <a:defRPr sz="1000">
                          <a:latin typeface="Arial Narrow"/>
                        </a:defRPr>
                      </a:pPr>
                      <a:r>
                        <a:t>7%</a:t>
                      </a:r>
                    </a:p>
                  </a:txBody>
                  <a:tcPr marL="9144" marR="9144" marT="18288" marB="18288" anchor="ctr">
                    <a:solidFill>
                      <a:srgbClr val="D9E1F2"/>
                    </a:solidFill>
                  </a:tcPr>
                </a:tc>
                <a:extLst>
                  <a:ext uri="{0D108BD9-81ED-4DB2-BD59-A6C34878D82A}">
                    <a16:rowId xmlns:a16="http://schemas.microsoft.com/office/drawing/2014/main" val="10006"/>
                  </a:ext>
                </a:extLst>
              </a:tr>
              <a:tr h="214884">
                <a:tc>
                  <a:txBody>
                    <a:bodyPr/>
                    <a:lstStyle/>
                    <a:p>
                      <a:pPr algn="ctr">
                        <a:spcBef>
                          <a:spcPts val="0"/>
                        </a:spcBef>
                        <a:spcAft>
                          <a:spcPts val="0"/>
                        </a:spcAft>
                        <a:defRPr sz="1000">
                          <a:latin typeface="Arial Narrow"/>
                        </a:defRPr>
                      </a:pPr>
                      <a:r>
                        <a:t>CROSTACEI (PESCATO)</a:t>
                      </a:r>
                    </a:p>
                  </a:txBody>
                  <a:tcPr marL="9144" marR="9144" marT="18288" marB="18288" anchor="ctr">
                    <a:noFill/>
                  </a:tcPr>
                </a:tc>
                <a:tc>
                  <a:txBody>
                    <a:bodyPr/>
                    <a:lstStyle/>
                    <a:p>
                      <a:pPr algn="ctr">
                        <a:spcBef>
                          <a:spcPts val="0"/>
                        </a:spcBef>
                        <a:spcAft>
                          <a:spcPts val="0"/>
                        </a:spcAft>
                        <a:defRPr sz="1000">
                          <a:latin typeface="Arial Narrow"/>
                        </a:defRPr>
                      </a:pPr>
                      <a:r>
                        <a:t>19,07</a:t>
                      </a:r>
                    </a:p>
                  </a:txBody>
                  <a:tcPr marL="9144" marR="9144" marT="18288" marB="18288" anchor="ctr">
                    <a:noFill/>
                  </a:tcPr>
                </a:tc>
                <a:tc>
                  <a:txBody>
                    <a:bodyPr/>
                    <a:lstStyle/>
                    <a:p>
                      <a:pPr algn="ctr">
                        <a:spcBef>
                          <a:spcPts val="0"/>
                        </a:spcBef>
                        <a:spcAft>
                          <a:spcPts val="0"/>
                        </a:spcAft>
                        <a:defRPr sz="1000">
                          <a:latin typeface="Arial Narrow"/>
                        </a:defRPr>
                      </a:pPr>
                      <a:r>
                        <a:t>14,07</a:t>
                      </a:r>
                    </a:p>
                  </a:txBody>
                  <a:tcPr marL="9144" marR="9144" marT="18288" marB="18288" anchor="ctr">
                    <a:noFill/>
                  </a:tcPr>
                </a:tc>
                <a:tc>
                  <a:txBody>
                    <a:bodyPr/>
                    <a:lstStyle/>
                    <a:p>
                      <a:pPr algn="ctr">
                        <a:spcBef>
                          <a:spcPts val="0"/>
                        </a:spcBef>
                        <a:spcAft>
                          <a:spcPts val="0"/>
                        </a:spcAft>
                        <a:defRPr sz="1000">
                          <a:latin typeface="Arial Narrow"/>
                        </a:defRPr>
                      </a:pPr>
                      <a:r>
                        <a:t>17,50</a:t>
                      </a:r>
                    </a:p>
                  </a:txBody>
                  <a:tcPr marL="9144" marR="9144" marT="18288" marB="18288" anchor="ctr">
                    <a:noFill/>
                  </a:tcPr>
                </a:tc>
                <a:tc>
                  <a:txBody>
                    <a:bodyPr/>
                    <a:lstStyle/>
                    <a:p>
                      <a:pPr algn="ctr">
                        <a:spcBef>
                          <a:spcPts val="0"/>
                        </a:spcBef>
                        <a:spcAft>
                          <a:spcPts val="0"/>
                        </a:spcAft>
                        <a:defRPr sz="1000">
                          <a:solidFill>
                            <a:srgbClr val="006100"/>
                          </a:solidFill>
                          <a:latin typeface="Arial Narrow"/>
                        </a:defRPr>
                      </a:pPr>
                      <a:r>
                        <a:t>-8,2%</a:t>
                      </a:r>
                    </a:p>
                  </a:txBody>
                  <a:tcPr marL="9144" marR="9144" marT="18288" marB="18288" anchor="ctr">
                    <a:solidFill>
                      <a:srgbClr val="C6EFCE"/>
                    </a:solidFill>
                  </a:tcPr>
                </a:tc>
                <a:tc>
                  <a:txBody>
                    <a:bodyPr/>
                    <a:lstStyle/>
                    <a:p>
                      <a:pPr algn="ctr">
                        <a:spcBef>
                          <a:spcPts val="0"/>
                        </a:spcBef>
                        <a:spcAft>
                          <a:spcPts val="0"/>
                        </a:spcAft>
                        <a:defRPr sz="1000">
                          <a:solidFill>
                            <a:srgbClr val="9C5700"/>
                          </a:solidFill>
                          <a:latin typeface="Arial Narrow"/>
                        </a:defRPr>
                      </a:pPr>
                      <a:r>
                        <a:t>24,4%</a:t>
                      </a:r>
                    </a:p>
                  </a:txBody>
                  <a:tcPr marL="9144" marR="9144" marT="18288" marB="18288" anchor="ctr">
                    <a:solidFill>
                      <a:srgbClr val="FFEB9C"/>
                    </a:solidFill>
                  </a:tcPr>
                </a:tc>
                <a:tc>
                  <a:txBody>
                    <a:bodyPr/>
                    <a:lstStyle/>
                    <a:p>
                      <a:pPr algn="ctr">
                        <a:spcBef>
                          <a:spcPts val="0"/>
                        </a:spcBef>
                        <a:spcAft>
                          <a:spcPts val="0"/>
                        </a:spcAft>
                        <a:defRPr sz="1000">
                          <a:latin typeface="Arial Narrow"/>
                        </a:defRPr>
                      </a:pPr>
                      <a:r>
                        <a:t>5%</a:t>
                      </a:r>
                    </a:p>
                  </a:txBody>
                  <a:tcPr marL="9144" marR="9144" marT="18288" marB="18288" anchor="ctr">
                    <a:noFill/>
                  </a:tcPr>
                </a:tc>
                <a:extLst>
                  <a:ext uri="{0D108BD9-81ED-4DB2-BD59-A6C34878D82A}">
                    <a16:rowId xmlns:a16="http://schemas.microsoft.com/office/drawing/2014/main" val="10007"/>
                  </a:ext>
                </a:extLst>
              </a:tr>
              <a:tr h="214884">
                <a:tc>
                  <a:txBody>
                    <a:bodyPr/>
                    <a:lstStyle/>
                    <a:p>
                      <a:pPr algn="ctr">
                        <a:spcBef>
                          <a:spcPts val="0"/>
                        </a:spcBef>
                        <a:spcAft>
                          <a:spcPts val="0"/>
                        </a:spcAft>
                        <a:defRPr sz="1000">
                          <a:latin typeface="Arial Narrow"/>
                        </a:defRPr>
                      </a:pPr>
                      <a:r>
                        <a:t>MOLLUSCHI BIVALVI-GASTEROPODI (PESCATO)</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10,66</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8,77</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8,85</a:t>
                      </a:r>
                    </a:p>
                  </a:txBody>
                  <a:tcPr marL="9144" marR="9144" marT="18288" marB="18288" anchor="ctr">
                    <a:solidFill>
                      <a:srgbClr val="D9E1F2"/>
                    </a:solidFill>
                  </a:tcPr>
                </a:tc>
                <a:tc>
                  <a:txBody>
                    <a:bodyPr/>
                    <a:lstStyle/>
                    <a:p>
                      <a:pPr algn="ctr">
                        <a:spcBef>
                          <a:spcPts val="0"/>
                        </a:spcBef>
                        <a:spcAft>
                          <a:spcPts val="0"/>
                        </a:spcAft>
                        <a:defRPr sz="1000">
                          <a:solidFill>
                            <a:srgbClr val="006100"/>
                          </a:solidFill>
                          <a:latin typeface="Arial Narrow"/>
                        </a:defRPr>
                      </a:pPr>
                      <a:r>
                        <a:t>-17,0%</a:t>
                      </a:r>
                    </a:p>
                  </a:txBody>
                  <a:tcPr marL="9144" marR="9144" marT="18288" marB="18288" anchor="ctr">
                    <a:solidFill>
                      <a:srgbClr val="C6EFCE"/>
                    </a:solidFill>
                  </a:tcPr>
                </a:tc>
                <a:tc>
                  <a:txBody>
                    <a:bodyPr/>
                    <a:lstStyle/>
                    <a:p>
                      <a:pPr algn="ctr">
                        <a:spcBef>
                          <a:spcPts val="0"/>
                        </a:spcBef>
                        <a:spcAft>
                          <a:spcPts val="0"/>
                        </a:spcAft>
                        <a:defRPr sz="1000">
                          <a:solidFill>
                            <a:srgbClr val="9C5700"/>
                          </a:solidFill>
                          <a:latin typeface="Arial Narrow"/>
                        </a:defRPr>
                      </a:pPr>
                      <a:r>
                        <a:t>1,0%</a:t>
                      </a:r>
                    </a:p>
                  </a:txBody>
                  <a:tcPr marL="9144" marR="9144" marT="18288" marB="18288" anchor="ctr">
                    <a:solidFill>
                      <a:srgbClr val="FFEB9C"/>
                    </a:solidFill>
                  </a:tcPr>
                </a:tc>
                <a:tc>
                  <a:txBody>
                    <a:bodyPr/>
                    <a:lstStyle/>
                    <a:p>
                      <a:pPr algn="ctr">
                        <a:spcBef>
                          <a:spcPts val="0"/>
                        </a:spcBef>
                        <a:spcAft>
                          <a:spcPts val="0"/>
                        </a:spcAft>
                        <a:defRPr sz="1000">
                          <a:latin typeface="Arial Narrow"/>
                        </a:defRPr>
                      </a:pPr>
                      <a:r>
                        <a:t>2%</a:t>
                      </a:r>
                    </a:p>
                  </a:txBody>
                  <a:tcPr marL="9144" marR="9144" marT="18288" marB="18288" anchor="ctr">
                    <a:solidFill>
                      <a:srgbClr val="D9E1F2"/>
                    </a:solidFill>
                  </a:tcPr>
                </a:tc>
                <a:extLst>
                  <a:ext uri="{0D108BD9-81ED-4DB2-BD59-A6C34878D82A}">
                    <a16:rowId xmlns:a16="http://schemas.microsoft.com/office/drawing/2014/main" val="10008"/>
                  </a:ext>
                </a:extLst>
              </a:tr>
              <a:tr h="214884">
                <a:tc>
                  <a:txBody>
                    <a:bodyPr/>
                    <a:lstStyle/>
                    <a:p>
                      <a:pPr algn="ctr">
                        <a:spcBef>
                          <a:spcPts val="0"/>
                        </a:spcBef>
                        <a:spcAft>
                          <a:spcPts val="0"/>
                        </a:spcAft>
                        <a:defRPr sz="1000">
                          <a:latin typeface="Arial Narrow"/>
                        </a:defRPr>
                      </a:pPr>
                      <a:r>
                        <a:t>PESCI ACQUA DOLCE (PESCATO)</a:t>
                      </a:r>
                    </a:p>
                  </a:txBody>
                  <a:tcPr marL="9144" marR="9144" marT="18288" marB="18288" anchor="ctr">
                    <a:noFill/>
                  </a:tcPr>
                </a:tc>
                <a:tc>
                  <a:txBody>
                    <a:bodyPr/>
                    <a:lstStyle/>
                    <a:p>
                      <a:pPr algn="ctr">
                        <a:spcBef>
                          <a:spcPts val="0"/>
                        </a:spcBef>
                        <a:spcAft>
                          <a:spcPts val="0"/>
                        </a:spcAft>
                        <a:defRPr sz="1000">
                          <a:latin typeface="Arial Narrow"/>
                        </a:defRPr>
                      </a:pPr>
                      <a:r>
                        <a:t>9,90</a:t>
                      </a:r>
                    </a:p>
                  </a:txBody>
                  <a:tcPr marL="9144" marR="9144" marT="18288" marB="18288" anchor="ctr">
                    <a:noFill/>
                  </a:tcPr>
                </a:tc>
                <a:tc>
                  <a:txBody>
                    <a:bodyPr/>
                    <a:lstStyle/>
                    <a:p>
                      <a:pPr algn="ctr">
                        <a:spcBef>
                          <a:spcPts val="0"/>
                        </a:spcBef>
                        <a:spcAft>
                          <a:spcPts val="0"/>
                        </a:spcAft>
                        <a:defRPr sz="1000">
                          <a:latin typeface="Arial Narrow"/>
                        </a:defRPr>
                      </a:pPr>
                      <a:r>
                        <a:t>11,84</a:t>
                      </a:r>
                    </a:p>
                  </a:txBody>
                  <a:tcPr marL="9144" marR="9144" marT="18288" marB="18288" anchor="ctr">
                    <a:noFill/>
                  </a:tcPr>
                </a:tc>
                <a:tc>
                  <a:txBody>
                    <a:bodyPr/>
                    <a:lstStyle/>
                    <a:p>
                      <a:pPr algn="ctr">
                        <a:spcBef>
                          <a:spcPts val="0"/>
                        </a:spcBef>
                        <a:spcAft>
                          <a:spcPts val="0"/>
                        </a:spcAft>
                        <a:defRPr sz="1000">
                          <a:latin typeface="Arial Narrow"/>
                        </a:defRPr>
                      </a:pPr>
                      <a:r>
                        <a:t>11,31</a:t>
                      </a:r>
                    </a:p>
                  </a:txBody>
                  <a:tcPr marL="9144" marR="9144" marT="18288" marB="18288" anchor="ctr">
                    <a:noFill/>
                  </a:tcPr>
                </a:tc>
                <a:tc>
                  <a:txBody>
                    <a:bodyPr/>
                    <a:lstStyle/>
                    <a:p>
                      <a:pPr algn="ctr">
                        <a:spcBef>
                          <a:spcPts val="0"/>
                        </a:spcBef>
                        <a:spcAft>
                          <a:spcPts val="0"/>
                        </a:spcAft>
                        <a:defRPr sz="1000">
                          <a:solidFill>
                            <a:srgbClr val="9C5700"/>
                          </a:solidFill>
                          <a:latin typeface="Arial Narrow"/>
                        </a:defRPr>
                      </a:pPr>
                      <a:r>
                        <a:t>14,2%</a:t>
                      </a:r>
                    </a:p>
                  </a:txBody>
                  <a:tcPr marL="9144" marR="9144" marT="18288" marB="18288" anchor="ctr">
                    <a:solidFill>
                      <a:srgbClr val="FFEB9C"/>
                    </a:solidFill>
                  </a:tcPr>
                </a:tc>
                <a:tc>
                  <a:txBody>
                    <a:bodyPr/>
                    <a:lstStyle/>
                    <a:p>
                      <a:pPr algn="ctr">
                        <a:spcBef>
                          <a:spcPts val="0"/>
                        </a:spcBef>
                        <a:spcAft>
                          <a:spcPts val="0"/>
                        </a:spcAft>
                        <a:defRPr sz="1000">
                          <a:solidFill>
                            <a:srgbClr val="006100"/>
                          </a:solidFill>
                          <a:latin typeface="Arial Narrow"/>
                        </a:defRPr>
                      </a:pPr>
                      <a:r>
                        <a:t>-4,5%</a:t>
                      </a:r>
                    </a:p>
                  </a:txBody>
                  <a:tcPr marL="9144" marR="9144" marT="18288" marB="18288" anchor="ctr">
                    <a:solidFill>
                      <a:srgbClr val="C6EFCE"/>
                    </a:solidFill>
                  </a:tcPr>
                </a:tc>
                <a:tc>
                  <a:txBody>
                    <a:bodyPr/>
                    <a:lstStyle/>
                    <a:p>
                      <a:pPr algn="ctr">
                        <a:spcBef>
                          <a:spcPts val="0"/>
                        </a:spcBef>
                        <a:spcAft>
                          <a:spcPts val="0"/>
                        </a:spcAft>
                        <a:defRPr sz="1000">
                          <a:latin typeface="Arial Narrow"/>
                        </a:defRPr>
                      </a:pPr>
                      <a:r>
                        <a:t>0%</a:t>
                      </a:r>
                    </a:p>
                  </a:txBody>
                  <a:tcPr marL="9144" marR="9144" marT="18288" marB="18288" anchor="ctr">
                    <a:noFill/>
                  </a:tcPr>
                </a:tc>
                <a:extLst>
                  <a:ext uri="{0D108BD9-81ED-4DB2-BD59-A6C34878D82A}">
                    <a16:rowId xmlns:a16="http://schemas.microsoft.com/office/drawing/2014/main" val="10009"/>
                  </a:ext>
                </a:extLst>
              </a:tr>
              <a:tr h="214884">
                <a:tc>
                  <a:txBody>
                    <a:bodyPr/>
                    <a:lstStyle/>
                    <a:p>
                      <a:pPr algn="ctr">
                        <a:spcBef>
                          <a:spcPts val="0"/>
                        </a:spcBef>
                        <a:spcAft>
                          <a:spcPts val="0"/>
                        </a:spcAft>
                        <a:defRPr sz="1000" b="1">
                          <a:latin typeface="Arial Narrow"/>
                        </a:defRPr>
                      </a:pPr>
                      <a:r>
                        <a:t>TOTALE MERCATO (ALLEVATO)</a:t>
                      </a:r>
                    </a:p>
                  </a:txBody>
                  <a:tcPr marL="9144" marR="9144" marT="18288" marB="18288" anchor="ctr">
                    <a:solidFill>
                      <a:srgbClr val="D9E1F2"/>
                    </a:solidFill>
                  </a:tcPr>
                </a:tc>
                <a:tc>
                  <a:txBody>
                    <a:bodyPr/>
                    <a:lstStyle/>
                    <a:p>
                      <a:pPr algn="ctr">
                        <a:spcBef>
                          <a:spcPts val="0"/>
                        </a:spcBef>
                        <a:spcAft>
                          <a:spcPts val="0"/>
                        </a:spcAft>
                        <a:defRPr sz="1000" b="1">
                          <a:latin typeface="Arial Narrow"/>
                        </a:defRPr>
                      </a:pPr>
                      <a:r>
                        <a:t>10,31</a:t>
                      </a:r>
                    </a:p>
                  </a:txBody>
                  <a:tcPr marL="9144" marR="9144" marT="18288" marB="18288" anchor="ctr">
                    <a:solidFill>
                      <a:srgbClr val="D9E1F2"/>
                    </a:solidFill>
                  </a:tcPr>
                </a:tc>
                <a:tc>
                  <a:txBody>
                    <a:bodyPr/>
                    <a:lstStyle/>
                    <a:p>
                      <a:pPr algn="ctr">
                        <a:spcBef>
                          <a:spcPts val="0"/>
                        </a:spcBef>
                        <a:spcAft>
                          <a:spcPts val="0"/>
                        </a:spcAft>
                        <a:defRPr sz="1000" b="1">
                          <a:latin typeface="Arial Narrow"/>
                        </a:defRPr>
                      </a:pPr>
                      <a:r>
                        <a:t>7,59</a:t>
                      </a:r>
                    </a:p>
                  </a:txBody>
                  <a:tcPr marL="9144" marR="9144" marT="18288" marB="18288" anchor="ctr">
                    <a:solidFill>
                      <a:srgbClr val="D9E1F2"/>
                    </a:solidFill>
                  </a:tcPr>
                </a:tc>
                <a:tc>
                  <a:txBody>
                    <a:bodyPr/>
                    <a:lstStyle/>
                    <a:p>
                      <a:pPr algn="ctr">
                        <a:spcBef>
                          <a:spcPts val="0"/>
                        </a:spcBef>
                        <a:spcAft>
                          <a:spcPts val="0"/>
                        </a:spcAft>
                        <a:defRPr sz="1000" b="1">
                          <a:latin typeface="Arial Narrow"/>
                        </a:defRPr>
                      </a:pPr>
                      <a:r>
                        <a:t>8,21</a:t>
                      </a:r>
                    </a:p>
                  </a:txBody>
                  <a:tcPr marL="9144" marR="9144" marT="18288" marB="18288" anchor="ctr">
                    <a:solidFill>
                      <a:srgbClr val="D9E1F2"/>
                    </a:solidFill>
                  </a:tcPr>
                </a:tc>
                <a:tc>
                  <a:txBody>
                    <a:bodyPr/>
                    <a:lstStyle/>
                    <a:p>
                      <a:pPr algn="ctr">
                        <a:spcBef>
                          <a:spcPts val="0"/>
                        </a:spcBef>
                        <a:spcAft>
                          <a:spcPts val="0"/>
                        </a:spcAft>
                        <a:defRPr sz="1000" b="1">
                          <a:solidFill>
                            <a:srgbClr val="006100"/>
                          </a:solidFill>
                          <a:latin typeface="Arial Narrow"/>
                        </a:defRPr>
                      </a:pPr>
                      <a:r>
                        <a:t>-20,3%</a:t>
                      </a:r>
                    </a:p>
                  </a:txBody>
                  <a:tcPr marL="9144" marR="9144" marT="18288" marB="18288" anchor="ctr">
                    <a:solidFill>
                      <a:srgbClr val="C6EFCE"/>
                    </a:solidFill>
                  </a:tcPr>
                </a:tc>
                <a:tc>
                  <a:txBody>
                    <a:bodyPr/>
                    <a:lstStyle/>
                    <a:p>
                      <a:pPr algn="ctr">
                        <a:spcBef>
                          <a:spcPts val="0"/>
                        </a:spcBef>
                        <a:spcAft>
                          <a:spcPts val="0"/>
                        </a:spcAft>
                        <a:defRPr sz="1000" b="1">
                          <a:solidFill>
                            <a:srgbClr val="9C5700"/>
                          </a:solidFill>
                          <a:latin typeface="Arial Narrow"/>
                        </a:defRPr>
                      </a:pPr>
                      <a:r>
                        <a:t>8,2%</a:t>
                      </a:r>
                    </a:p>
                  </a:txBody>
                  <a:tcPr marL="9144" marR="9144" marT="18288" marB="18288" anchor="ctr">
                    <a:solidFill>
                      <a:srgbClr val="FFEB9C"/>
                    </a:solidFill>
                  </a:tcPr>
                </a:tc>
                <a:tc>
                  <a:txBody>
                    <a:bodyPr/>
                    <a:lstStyle/>
                    <a:p>
                      <a:pPr algn="ctr">
                        <a:spcBef>
                          <a:spcPts val="0"/>
                        </a:spcBef>
                        <a:spcAft>
                          <a:spcPts val="0"/>
                        </a:spcAft>
                        <a:defRPr sz="1000" b="1">
                          <a:latin typeface="Arial Narrow"/>
                        </a:defRPr>
                      </a:pPr>
                      <a:r>
                        <a:t>63%</a:t>
                      </a:r>
                    </a:p>
                  </a:txBody>
                  <a:tcPr marL="9144" marR="9144" marT="18288" marB="18288" anchor="ctr">
                    <a:solidFill>
                      <a:srgbClr val="D9E1F2"/>
                    </a:solidFill>
                  </a:tcPr>
                </a:tc>
                <a:extLst>
                  <a:ext uri="{0D108BD9-81ED-4DB2-BD59-A6C34878D82A}">
                    <a16:rowId xmlns:a16="http://schemas.microsoft.com/office/drawing/2014/main" val="10010"/>
                  </a:ext>
                </a:extLst>
              </a:tr>
              <a:tr h="214884">
                <a:tc>
                  <a:txBody>
                    <a:bodyPr/>
                    <a:lstStyle/>
                    <a:p>
                      <a:pPr algn="ctr">
                        <a:spcBef>
                          <a:spcPts val="0"/>
                        </a:spcBef>
                        <a:spcAft>
                          <a:spcPts val="0"/>
                        </a:spcAft>
                        <a:defRPr sz="1000" b="1">
                          <a:latin typeface="Arial Narrow"/>
                        </a:defRPr>
                      </a:pPr>
                      <a:r>
                        <a:t>TOTALE MERCATO (PESCATO)</a:t>
                      </a:r>
                    </a:p>
                  </a:txBody>
                  <a:tcPr marL="9144" marR="9144" marT="18288" marB="18288" anchor="ctr">
                    <a:noFill/>
                  </a:tcPr>
                </a:tc>
                <a:tc>
                  <a:txBody>
                    <a:bodyPr/>
                    <a:lstStyle/>
                    <a:p>
                      <a:pPr algn="ctr">
                        <a:spcBef>
                          <a:spcPts val="0"/>
                        </a:spcBef>
                        <a:spcAft>
                          <a:spcPts val="0"/>
                        </a:spcAft>
                        <a:defRPr sz="1000" b="1">
                          <a:latin typeface="Arial Narrow"/>
                        </a:defRPr>
                      </a:pPr>
                      <a:r>
                        <a:t>13,58</a:t>
                      </a:r>
                    </a:p>
                  </a:txBody>
                  <a:tcPr marL="9144" marR="9144" marT="18288" marB="18288" anchor="ctr">
                    <a:noFill/>
                  </a:tcPr>
                </a:tc>
                <a:tc>
                  <a:txBody>
                    <a:bodyPr/>
                    <a:lstStyle/>
                    <a:p>
                      <a:pPr algn="ctr">
                        <a:spcBef>
                          <a:spcPts val="0"/>
                        </a:spcBef>
                        <a:spcAft>
                          <a:spcPts val="0"/>
                        </a:spcAft>
                        <a:defRPr sz="1000" b="1">
                          <a:latin typeface="Arial Narrow"/>
                        </a:defRPr>
                      </a:pPr>
                      <a:r>
                        <a:t>13,26</a:t>
                      </a:r>
                    </a:p>
                  </a:txBody>
                  <a:tcPr marL="9144" marR="9144" marT="18288" marB="18288" anchor="ctr">
                    <a:noFill/>
                  </a:tcPr>
                </a:tc>
                <a:tc>
                  <a:txBody>
                    <a:bodyPr/>
                    <a:lstStyle/>
                    <a:p>
                      <a:pPr algn="ctr">
                        <a:spcBef>
                          <a:spcPts val="0"/>
                        </a:spcBef>
                        <a:spcAft>
                          <a:spcPts val="0"/>
                        </a:spcAft>
                        <a:defRPr sz="1000" b="1">
                          <a:latin typeface="Arial Narrow"/>
                        </a:defRPr>
                      </a:pPr>
                      <a:r>
                        <a:t>13,36</a:t>
                      </a:r>
                    </a:p>
                  </a:txBody>
                  <a:tcPr marL="9144" marR="9144" marT="18288" marB="18288" anchor="ctr">
                    <a:noFill/>
                  </a:tcPr>
                </a:tc>
                <a:tc>
                  <a:txBody>
                    <a:bodyPr/>
                    <a:lstStyle/>
                    <a:p>
                      <a:pPr algn="ctr">
                        <a:spcBef>
                          <a:spcPts val="0"/>
                        </a:spcBef>
                        <a:spcAft>
                          <a:spcPts val="0"/>
                        </a:spcAft>
                        <a:defRPr sz="1000" b="1">
                          <a:solidFill>
                            <a:srgbClr val="006100"/>
                          </a:solidFill>
                          <a:latin typeface="Arial Narrow"/>
                        </a:defRPr>
                      </a:pPr>
                      <a:r>
                        <a:t>-1,6%</a:t>
                      </a:r>
                    </a:p>
                  </a:txBody>
                  <a:tcPr marL="9144" marR="9144" marT="18288" marB="18288" anchor="ctr">
                    <a:solidFill>
                      <a:srgbClr val="C6EFCE"/>
                    </a:solidFill>
                  </a:tcPr>
                </a:tc>
                <a:tc>
                  <a:txBody>
                    <a:bodyPr/>
                    <a:lstStyle/>
                    <a:p>
                      <a:pPr algn="ctr">
                        <a:spcBef>
                          <a:spcPts val="0"/>
                        </a:spcBef>
                        <a:spcAft>
                          <a:spcPts val="0"/>
                        </a:spcAft>
                        <a:defRPr sz="1000" b="1">
                          <a:solidFill>
                            <a:srgbClr val="9C5700"/>
                          </a:solidFill>
                          <a:latin typeface="Arial Narrow"/>
                        </a:defRPr>
                      </a:pPr>
                      <a:r>
                        <a:t>0,7%</a:t>
                      </a:r>
                    </a:p>
                  </a:txBody>
                  <a:tcPr marL="9144" marR="9144" marT="18288" marB="18288" anchor="ctr">
                    <a:solidFill>
                      <a:srgbClr val="FFEB9C"/>
                    </a:solidFill>
                  </a:tcPr>
                </a:tc>
                <a:tc>
                  <a:txBody>
                    <a:bodyPr/>
                    <a:lstStyle/>
                    <a:p>
                      <a:pPr algn="ctr">
                        <a:spcBef>
                          <a:spcPts val="0"/>
                        </a:spcBef>
                        <a:spcAft>
                          <a:spcPts val="0"/>
                        </a:spcAft>
                        <a:defRPr sz="1000" b="1">
                          <a:latin typeface="Arial Narrow"/>
                        </a:defRPr>
                      </a:pPr>
                      <a:r>
                        <a:t>37%</a:t>
                      </a:r>
                    </a:p>
                  </a:txBody>
                  <a:tcPr marL="9144" marR="9144" marT="18288" marB="18288" anchor="ctr">
                    <a:noFill/>
                  </a:tcPr>
                </a:tc>
                <a:extLst>
                  <a:ext uri="{0D108BD9-81ED-4DB2-BD59-A6C34878D82A}">
                    <a16:rowId xmlns:a16="http://schemas.microsoft.com/office/drawing/2014/main" val="10011"/>
                  </a:ext>
                </a:extLst>
              </a:tr>
              <a:tr h="214884">
                <a:tc>
                  <a:txBody>
                    <a:bodyPr/>
                    <a:lstStyle/>
                    <a:p>
                      <a:pPr algn="ctr">
                        <a:spcBef>
                          <a:spcPts val="0"/>
                        </a:spcBef>
                        <a:spcAft>
                          <a:spcPts val="0"/>
                        </a:spcAft>
                        <a:defRPr sz="1000" b="1">
                          <a:latin typeface="Arial Narrow"/>
                        </a:defRPr>
                      </a:pPr>
                      <a:r>
                        <a:t>TOTALE MERCATO</a:t>
                      </a:r>
                    </a:p>
                  </a:txBody>
                  <a:tcPr marL="9144" marR="9144" marT="18288" marB="18288" anchor="ctr">
                    <a:solidFill>
                      <a:srgbClr val="D9E1F2"/>
                    </a:solidFill>
                  </a:tcPr>
                </a:tc>
                <a:tc>
                  <a:txBody>
                    <a:bodyPr/>
                    <a:lstStyle/>
                    <a:p>
                      <a:pPr algn="ctr">
                        <a:spcBef>
                          <a:spcPts val="0"/>
                        </a:spcBef>
                        <a:spcAft>
                          <a:spcPts val="0"/>
                        </a:spcAft>
                        <a:defRPr sz="1000" b="1">
                          <a:latin typeface="Arial Narrow"/>
                        </a:defRPr>
                      </a:pPr>
                      <a:r>
                        <a:t>12,23</a:t>
                      </a:r>
                    </a:p>
                  </a:txBody>
                  <a:tcPr marL="9144" marR="9144" marT="18288" marB="18288" anchor="ctr">
                    <a:solidFill>
                      <a:srgbClr val="D9E1F2"/>
                    </a:solidFill>
                  </a:tcPr>
                </a:tc>
                <a:tc>
                  <a:txBody>
                    <a:bodyPr/>
                    <a:lstStyle/>
                    <a:p>
                      <a:pPr algn="ctr">
                        <a:spcBef>
                          <a:spcPts val="0"/>
                        </a:spcBef>
                        <a:spcAft>
                          <a:spcPts val="0"/>
                        </a:spcAft>
                        <a:defRPr sz="1000" b="1">
                          <a:latin typeface="Arial Narrow"/>
                        </a:defRPr>
                      </a:pPr>
                      <a:r>
                        <a:t>9,55</a:t>
                      </a:r>
                    </a:p>
                  </a:txBody>
                  <a:tcPr marL="9144" marR="9144" marT="18288" marB="18288" anchor="ctr">
                    <a:solidFill>
                      <a:srgbClr val="D9E1F2"/>
                    </a:solidFill>
                  </a:tcPr>
                </a:tc>
                <a:tc>
                  <a:txBody>
                    <a:bodyPr/>
                    <a:lstStyle/>
                    <a:p>
                      <a:pPr algn="ctr">
                        <a:spcBef>
                          <a:spcPts val="0"/>
                        </a:spcBef>
                        <a:spcAft>
                          <a:spcPts val="0"/>
                        </a:spcAft>
                        <a:defRPr sz="1000" b="1">
                          <a:latin typeface="Arial Narrow"/>
                        </a:defRPr>
                      </a:pPr>
                      <a:r>
                        <a:t>10,14</a:t>
                      </a:r>
                    </a:p>
                  </a:txBody>
                  <a:tcPr marL="9144" marR="9144" marT="18288" marB="18288" anchor="ctr">
                    <a:solidFill>
                      <a:srgbClr val="D9E1F2"/>
                    </a:solidFill>
                  </a:tcPr>
                </a:tc>
                <a:tc>
                  <a:txBody>
                    <a:bodyPr/>
                    <a:lstStyle/>
                    <a:p>
                      <a:pPr algn="ctr">
                        <a:spcBef>
                          <a:spcPts val="0"/>
                        </a:spcBef>
                        <a:spcAft>
                          <a:spcPts val="0"/>
                        </a:spcAft>
                        <a:defRPr sz="1000" b="1">
                          <a:solidFill>
                            <a:srgbClr val="006100"/>
                          </a:solidFill>
                          <a:latin typeface="Arial Narrow"/>
                        </a:defRPr>
                      </a:pPr>
                      <a:r>
                        <a:t>-17,1%</a:t>
                      </a:r>
                    </a:p>
                  </a:txBody>
                  <a:tcPr marL="9144" marR="9144" marT="18288" marB="18288" anchor="ctr">
                    <a:solidFill>
                      <a:srgbClr val="C6EFCE"/>
                    </a:solidFill>
                  </a:tcPr>
                </a:tc>
                <a:tc>
                  <a:txBody>
                    <a:bodyPr/>
                    <a:lstStyle/>
                    <a:p>
                      <a:pPr algn="ctr">
                        <a:spcBef>
                          <a:spcPts val="0"/>
                        </a:spcBef>
                        <a:spcAft>
                          <a:spcPts val="0"/>
                        </a:spcAft>
                        <a:defRPr sz="1000" b="1">
                          <a:solidFill>
                            <a:srgbClr val="9C5700"/>
                          </a:solidFill>
                          <a:latin typeface="Arial Narrow"/>
                        </a:defRPr>
                      </a:pPr>
                      <a:r>
                        <a:t>6,2%</a:t>
                      </a:r>
                    </a:p>
                  </a:txBody>
                  <a:tcPr marL="9144" marR="9144" marT="18288" marB="18288" anchor="ctr">
                    <a:solidFill>
                      <a:srgbClr val="FFEB9C"/>
                    </a:solidFill>
                  </a:tcPr>
                </a:tc>
                <a:tc>
                  <a:txBody>
                    <a:bodyPr/>
                    <a:lstStyle/>
                    <a:p>
                      <a:pPr algn="ctr">
                        <a:spcBef>
                          <a:spcPts val="0"/>
                        </a:spcBef>
                        <a:spcAft>
                          <a:spcPts val="0"/>
                        </a:spcAft>
                        <a:defRPr sz="1000" b="1">
                          <a:latin typeface="Arial Narrow"/>
                        </a:defRPr>
                      </a:pPr>
                      <a:r>
                        <a:t>100%</a:t>
                      </a:r>
                    </a:p>
                  </a:txBody>
                  <a:tcPr marL="9144" marR="9144" marT="18288" marB="18288" anchor="ctr">
                    <a:solidFill>
                      <a:srgbClr val="D9E1F2"/>
                    </a:solidFill>
                  </a:tcPr>
                </a:tc>
                <a:extLst>
                  <a:ext uri="{0D108BD9-81ED-4DB2-BD59-A6C34878D82A}">
                    <a16:rowId xmlns:a16="http://schemas.microsoft.com/office/drawing/2014/main" val="10012"/>
                  </a:ext>
                </a:extLst>
              </a:tr>
            </a:tbl>
          </a:graphicData>
        </a:graphic>
      </p:graphicFrame>
      <p:sp>
        <p:nvSpPr>
          <p:cNvPr id="12" name="Rectangle 11"/>
          <p:cNvSpPr/>
          <p:nvPr/>
        </p:nvSpPr>
        <p:spPr>
          <a:xfrm>
            <a:off x="91440" y="3522647"/>
            <a:ext cx="7315200" cy="644652"/>
          </a:xfrm>
          <a:prstGeom prst="rect">
            <a:avLst/>
          </a:prstGeom>
          <a:noFill/>
          <a:ln w="12700">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ounded Rectangle 12"/>
          <p:cNvSpPr/>
          <p:nvPr/>
        </p:nvSpPr>
        <p:spPr>
          <a:xfrm>
            <a:off x="8229600" y="914400"/>
            <a:ext cx="3474720" cy="1188720"/>
          </a:xfrm>
          <a:prstGeom prst="roundRect">
            <a:avLst/>
          </a:prstGeom>
          <a:noFill/>
          <a:ln w="25400">
            <a:solidFill>
              <a:srgbClr val="104485"/>
            </a:solidFill>
          </a:ln>
          <a:effectLst/>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800" b="0">
                <a:solidFill>
                  <a:srgbClr val="000000"/>
                </a:solidFill>
                <a:latin typeface="Arial Narrow"/>
              </a:defRPr>
            </a:pPr>
            <a:r>
              <a:t>Variazione rispetto all’anno scorso</a:t>
            </a:r>
          </a:p>
          <a:p>
            <a:pPr algn="ctr">
              <a:defRPr sz="2400">
                <a:solidFill>
                  <a:srgbClr val="000000"/>
                </a:solidFill>
              </a:defRPr>
            </a:pPr>
            <a:r>
              <a:t>-17,1%</a:t>
            </a:r>
          </a:p>
        </p:txBody>
      </p:sp>
      <p:sp>
        <p:nvSpPr>
          <p:cNvPr id="14" name="Rounded Rectangle 13"/>
          <p:cNvSpPr/>
          <p:nvPr/>
        </p:nvSpPr>
        <p:spPr>
          <a:xfrm>
            <a:off x="8229600" y="2743200"/>
            <a:ext cx="3474720" cy="1188720"/>
          </a:xfrm>
          <a:prstGeom prst="roundRect">
            <a:avLst/>
          </a:prstGeom>
          <a:noFill/>
          <a:ln w="25400">
            <a:solidFill>
              <a:srgbClr val="104485"/>
            </a:solidFill>
          </a:ln>
          <a:effectLst/>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800" b="0">
                <a:solidFill>
                  <a:srgbClr val="000000"/>
                </a:solidFill>
                <a:latin typeface="Arial Narrow"/>
              </a:defRPr>
            </a:pPr>
            <a:r>
              <a:t>Variazione rispetto alla settimana scorsa</a:t>
            </a:r>
          </a:p>
          <a:p>
            <a:pPr algn="ctr">
              <a:defRPr sz="2400">
                <a:solidFill>
                  <a:srgbClr val="000000"/>
                </a:solidFill>
              </a:defRPr>
            </a:pPr>
            <a:r>
              <a:t>6,2%</a:t>
            </a:r>
          </a:p>
        </p:txBody>
      </p:sp>
      <p:sp>
        <p:nvSpPr>
          <p:cNvPr id="15" name="Rounded Rectangle 14"/>
          <p:cNvSpPr/>
          <p:nvPr/>
        </p:nvSpPr>
        <p:spPr>
          <a:xfrm>
            <a:off x="8229600" y="4572000"/>
            <a:ext cx="3474720" cy="1188720"/>
          </a:xfrm>
          <a:prstGeom prst="roundRect">
            <a:avLst/>
          </a:prstGeom>
          <a:noFill/>
          <a:ln w="25400">
            <a:solidFill>
              <a:srgbClr val="104485"/>
            </a:solidFill>
          </a:ln>
          <a:effectLst/>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800" b="0">
                <a:solidFill>
                  <a:srgbClr val="000000"/>
                </a:solidFill>
                <a:latin typeface="Arial Narrow"/>
              </a:defRPr>
            </a:pPr>
            <a:r>
              <a:t>Inflazione mercato al dettaglio</a:t>
            </a:r>
            <a:br/>
            <a:r>
              <a:t>(Istat, luglio 2026)</a:t>
            </a:r>
          </a:p>
          <a:p>
            <a:pPr algn="ctr">
              <a:defRPr sz="2400">
                <a:solidFill>
                  <a:srgbClr val="000000"/>
                </a:solidFill>
              </a:defRPr>
            </a:pPr>
            <a:r>
              <a:t>2,8%</a:t>
            </a:r>
          </a:p>
        </p:txBody>
      </p:sp>
      <p:sp>
        <p:nvSpPr>
          <p:cNvPr id="16" name="Rectangle 15"/>
          <p:cNvSpPr/>
          <p:nvPr/>
        </p:nvSpPr>
        <p:spPr>
          <a:xfrm>
            <a:off x="594360" y="5806440"/>
            <a:ext cx="6812280" cy="6350"/>
          </a:xfrm>
          <a:prstGeom prst="rect">
            <a:avLst/>
          </a:prstGeom>
          <a:solidFill>
            <a:srgbClr val="C8C8C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338328" y="5696712"/>
            <a:ext cx="228600" cy="228600"/>
          </a:xfrm>
          <a:prstGeom prst="rect">
            <a:avLst/>
          </a:prstGeom>
          <a:noFill/>
        </p:spPr>
        <p:txBody>
          <a:bodyPr wrap="none">
            <a:spAutoFit/>
          </a:bodyPr>
          <a:lstStyle/>
          <a:p>
            <a:pPr algn="r"/>
            <a:r>
              <a:rPr sz="1000">
                <a:solidFill>
                  <a:srgbClr val="777777"/>
                </a:solidFill>
                <a:latin typeface="Arial Narrow"/>
              </a:rPr>
              <a:t>0,00</a:t>
            </a:r>
          </a:p>
        </p:txBody>
      </p:sp>
      <p:sp>
        <p:nvSpPr>
          <p:cNvPr id="18" name="Rectangle 17"/>
          <p:cNvSpPr/>
          <p:nvPr/>
        </p:nvSpPr>
        <p:spPr>
          <a:xfrm>
            <a:off x="594360" y="5550408"/>
            <a:ext cx="6812280" cy="6350"/>
          </a:xfrm>
          <a:prstGeom prst="rect">
            <a:avLst/>
          </a:prstGeom>
          <a:solidFill>
            <a:srgbClr val="C8C8C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338328" y="5440680"/>
            <a:ext cx="228600" cy="228600"/>
          </a:xfrm>
          <a:prstGeom prst="rect">
            <a:avLst/>
          </a:prstGeom>
          <a:noFill/>
        </p:spPr>
        <p:txBody>
          <a:bodyPr wrap="none">
            <a:spAutoFit/>
          </a:bodyPr>
          <a:lstStyle/>
          <a:p>
            <a:pPr algn="r"/>
            <a:r>
              <a:rPr sz="1000">
                <a:solidFill>
                  <a:srgbClr val="777777"/>
                </a:solidFill>
                <a:latin typeface="Arial Narrow"/>
              </a:rPr>
              <a:t>4,00</a:t>
            </a:r>
          </a:p>
        </p:txBody>
      </p:sp>
      <p:sp>
        <p:nvSpPr>
          <p:cNvPr id="20" name="Rectangle 19"/>
          <p:cNvSpPr/>
          <p:nvPr/>
        </p:nvSpPr>
        <p:spPr>
          <a:xfrm>
            <a:off x="594360" y="5294376"/>
            <a:ext cx="6812280" cy="6350"/>
          </a:xfrm>
          <a:prstGeom prst="rect">
            <a:avLst/>
          </a:prstGeom>
          <a:solidFill>
            <a:srgbClr val="C8C8C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338328" y="5184648"/>
            <a:ext cx="228600" cy="228600"/>
          </a:xfrm>
          <a:prstGeom prst="rect">
            <a:avLst/>
          </a:prstGeom>
          <a:noFill/>
        </p:spPr>
        <p:txBody>
          <a:bodyPr wrap="none">
            <a:spAutoFit/>
          </a:bodyPr>
          <a:lstStyle/>
          <a:p>
            <a:pPr algn="r"/>
            <a:r>
              <a:rPr sz="1000">
                <a:solidFill>
                  <a:srgbClr val="777777"/>
                </a:solidFill>
                <a:latin typeface="Arial Narrow"/>
              </a:rPr>
              <a:t>8,00</a:t>
            </a:r>
          </a:p>
        </p:txBody>
      </p:sp>
      <p:sp>
        <p:nvSpPr>
          <p:cNvPr id="22" name="Rectangle 21"/>
          <p:cNvSpPr/>
          <p:nvPr/>
        </p:nvSpPr>
        <p:spPr>
          <a:xfrm>
            <a:off x="594360" y="5038344"/>
            <a:ext cx="6812280" cy="6350"/>
          </a:xfrm>
          <a:prstGeom prst="rect">
            <a:avLst/>
          </a:prstGeom>
          <a:solidFill>
            <a:srgbClr val="C8C8C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338328" y="4928616"/>
            <a:ext cx="228600" cy="228600"/>
          </a:xfrm>
          <a:prstGeom prst="rect">
            <a:avLst/>
          </a:prstGeom>
          <a:noFill/>
        </p:spPr>
        <p:txBody>
          <a:bodyPr wrap="none">
            <a:spAutoFit/>
          </a:bodyPr>
          <a:lstStyle/>
          <a:p>
            <a:pPr algn="r"/>
            <a:r>
              <a:rPr sz="1000">
                <a:solidFill>
                  <a:srgbClr val="777777"/>
                </a:solidFill>
                <a:latin typeface="Arial Narrow"/>
              </a:rPr>
              <a:t>12,00</a:t>
            </a:r>
          </a:p>
        </p:txBody>
      </p:sp>
      <p:sp>
        <p:nvSpPr>
          <p:cNvPr id="24" name="Rectangle 23"/>
          <p:cNvSpPr/>
          <p:nvPr/>
        </p:nvSpPr>
        <p:spPr>
          <a:xfrm>
            <a:off x="594360" y="4782312"/>
            <a:ext cx="6812280" cy="6350"/>
          </a:xfrm>
          <a:prstGeom prst="rect">
            <a:avLst/>
          </a:prstGeom>
          <a:solidFill>
            <a:srgbClr val="C8C8C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338328" y="4672584"/>
            <a:ext cx="228600" cy="228600"/>
          </a:xfrm>
          <a:prstGeom prst="rect">
            <a:avLst/>
          </a:prstGeom>
          <a:noFill/>
        </p:spPr>
        <p:txBody>
          <a:bodyPr wrap="none">
            <a:spAutoFit/>
          </a:bodyPr>
          <a:lstStyle/>
          <a:p>
            <a:pPr algn="r"/>
            <a:r>
              <a:rPr sz="1000">
                <a:solidFill>
                  <a:srgbClr val="777777"/>
                </a:solidFill>
                <a:latin typeface="Arial Narrow"/>
              </a:rPr>
              <a:t>16,00</a:t>
            </a:r>
          </a:p>
        </p:txBody>
      </p:sp>
      <p:sp>
        <p:nvSpPr>
          <p:cNvPr id="26" name="Rectangle 25"/>
          <p:cNvSpPr/>
          <p:nvPr/>
        </p:nvSpPr>
        <p:spPr>
          <a:xfrm>
            <a:off x="594360" y="4526280"/>
            <a:ext cx="6812280" cy="6350"/>
          </a:xfrm>
          <a:prstGeom prst="rect">
            <a:avLst/>
          </a:prstGeom>
          <a:solidFill>
            <a:srgbClr val="C8C8C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338328" y="4416552"/>
            <a:ext cx="228600" cy="228600"/>
          </a:xfrm>
          <a:prstGeom prst="rect">
            <a:avLst/>
          </a:prstGeom>
          <a:noFill/>
        </p:spPr>
        <p:txBody>
          <a:bodyPr wrap="none">
            <a:spAutoFit/>
          </a:bodyPr>
          <a:lstStyle/>
          <a:p>
            <a:pPr algn="r"/>
            <a:r>
              <a:rPr sz="1000">
                <a:solidFill>
                  <a:srgbClr val="777777"/>
                </a:solidFill>
                <a:latin typeface="Arial Narrow"/>
              </a:rPr>
              <a:t>20,00</a:t>
            </a:r>
          </a:p>
        </p:txBody>
      </p:sp>
      <p:sp>
        <p:nvSpPr>
          <p:cNvPr id="28" name="Rectangle 27"/>
          <p:cNvSpPr/>
          <p:nvPr/>
        </p:nvSpPr>
        <p:spPr>
          <a:xfrm>
            <a:off x="912266" y="5323909"/>
            <a:ext cx="261591" cy="482530"/>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TextBox 28"/>
          <p:cNvSpPr txBox="1"/>
          <p:nvPr/>
        </p:nvSpPr>
        <p:spPr>
          <a:xfrm rot="5400000">
            <a:off x="683666" y="5232469"/>
            <a:ext cx="371319" cy="502920"/>
          </a:xfrm>
          <a:prstGeom prst="rect">
            <a:avLst/>
          </a:prstGeom>
          <a:noFill/>
        </p:spPr>
        <p:txBody>
          <a:bodyPr wrap="none" lIns="0" tIns="0" rIns="0" bIns="0">
            <a:spAutoFit/>
          </a:bodyPr>
          <a:lstStyle/>
          <a:p>
            <a:pPr algn="ctr"/>
            <a:r>
              <a:rPr sz="1000">
                <a:solidFill>
                  <a:srgbClr val="000000"/>
                </a:solidFill>
                <a:latin typeface="Arial Narrow"/>
              </a:rPr>
              <a:t>7,54</a:t>
            </a:r>
          </a:p>
        </p:txBody>
      </p:sp>
      <p:sp>
        <p:nvSpPr>
          <p:cNvPr id="30" name="Rectangle 29"/>
          <p:cNvSpPr/>
          <p:nvPr/>
        </p:nvSpPr>
        <p:spPr>
          <a:xfrm>
            <a:off x="1255605" y="5307168"/>
            <a:ext cx="261591" cy="499271"/>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TextBox 30"/>
          <p:cNvSpPr txBox="1"/>
          <p:nvPr/>
        </p:nvSpPr>
        <p:spPr>
          <a:xfrm rot="5400000">
            <a:off x="1027005" y="5215728"/>
            <a:ext cx="371319" cy="502920"/>
          </a:xfrm>
          <a:prstGeom prst="rect">
            <a:avLst/>
          </a:prstGeom>
          <a:noFill/>
        </p:spPr>
        <p:txBody>
          <a:bodyPr wrap="none" lIns="0" tIns="0" rIns="0" bIns="0">
            <a:spAutoFit/>
          </a:bodyPr>
          <a:lstStyle/>
          <a:p>
            <a:pPr algn="ctr"/>
            <a:r>
              <a:rPr sz="1000">
                <a:solidFill>
                  <a:srgbClr val="000000"/>
                </a:solidFill>
                <a:latin typeface="Arial Narrow"/>
              </a:rPr>
              <a:t>7,80</a:t>
            </a:r>
          </a:p>
        </p:txBody>
      </p:sp>
      <p:sp>
        <p:nvSpPr>
          <p:cNvPr id="32" name="Rectangle 31"/>
          <p:cNvSpPr/>
          <p:nvPr/>
        </p:nvSpPr>
        <p:spPr>
          <a:xfrm>
            <a:off x="1598944" y="5329456"/>
            <a:ext cx="261591" cy="476983"/>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TextBox 32"/>
          <p:cNvSpPr txBox="1"/>
          <p:nvPr/>
        </p:nvSpPr>
        <p:spPr>
          <a:xfrm rot="5400000">
            <a:off x="1370344" y="5238016"/>
            <a:ext cx="371319" cy="502920"/>
          </a:xfrm>
          <a:prstGeom prst="rect">
            <a:avLst/>
          </a:prstGeom>
          <a:noFill/>
        </p:spPr>
        <p:txBody>
          <a:bodyPr wrap="none" lIns="0" tIns="0" rIns="0" bIns="0">
            <a:spAutoFit/>
          </a:bodyPr>
          <a:lstStyle/>
          <a:p>
            <a:pPr algn="ctr"/>
            <a:r>
              <a:rPr sz="1000">
                <a:solidFill>
                  <a:srgbClr val="000000"/>
                </a:solidFill>
                <a:latin typeface="Arial Narrow"/>
              </a:rPr>
              <a:t>7,45</a:t>
            </a:r>
          </a:p>
        </p:txBody>
      </p:sp>
      <p:sp>
        <p:nvSpPr>
          <p:cNvPr id="34" name="Rectangle 33"/>
          <p:cNvSpPr/>
          <p:nvPr/>
        </p:nvSpPr>
        <p:spPr>
          <a:xfrm>
            <a:off x="1942283" y="5320552"/>
            <a:ext cx="261591" cy="485887"/>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5" name="TextBox 34"/>
          <p:cNvSpPr txBox="1"/>
          <p:nvPr/>
        </p:nvSpPr>
        <p:spPr>
          <a:xfrm rot="5400000">
            <a:off x="1713683" y="5229112"/>
            <a:ext cx="371319" cy="502920"/>
          </a:xfrm>
          <a:prstGeom prst="rect">
            <a:avLst/>
          </a:prstGeom>
          <a:noFill/>
        </p:spPr>
        <p:txBody>
          <a:bodyPr wrap="none" lIns="0" tIns="0" rIns="0" bIns="0">
            <a:spAutoFit/>
          </a:bodyPr>
          <a:lstStyle/>
          <a:p>
            <a:pPr algn="ctr"/>
            <a:r>
              <a:rPr sz="1000">
                <a:solidFill>
                  <a:srgbClr val="000000"/>
                </a:solidFill>
                <a:latin typeface="Arial Narrow"/>
              </a:rPr>
              <a:t>7,59</a:t>
            </a:r>
          </a:p>
        </p:txBody>
      </p:sp>
      <p:sp>
        <p:nvSpPr>
          <p:cNvPr id="36" name="Rectangle 35"/>
          <p:cNvSpPr/>
          <p:nvPr/>
        </p:nvSpPr>
        <p:spPr>
          <a:xfrm>
            <a:off x="2285622" y="5280676"/>
            <a:ext cx="261591" cy="525763"/>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7" name="TextBox 36"/>
          <p:cNvSpPr txBox="1"/>
          <p:nvPr/>
        </p:nvSpPr>
        <p:spPr>
          <a:xfrm rot="5400000">
            <a:off x="2057022" y="5189236"/>
            <a:ext cx="371319" cy="502920"/>
          </a:xfrm>
          <a:prstGeom prst="rect">
            <a:avLst/>
          </a:prstGeom>
          <a:noFill/>
        </p:spPr>
        <p:txBody>
          <a:bodyPr wrap="none" lIns="0" tIns="0" rIns="0" bIns="0">
            <a:spAutoFit/>
          </a:bodyPr>
          <a:lstStyle/>
          <a:p>
            <a:pPr algn="ctr"/>
            <a:r>
              <a:rPr sz="1000">
                <a:solidFill>
                  <a:srgbClr val="000000"/>
                </a:solidFill>
                <a:latin typeface="Arial Narrow"/>
              </a:rPr>
              <a:t>8,21</a:t>
            </a:r>
          </a:p>
        </p:txBody>
      </p:sp>
      <p:sp>
        <p:nvSpPr>
          <p:cNvPr id="38" name="TextBox 37"/>
          <p:cNvSpPr txBox="1"/>
          <p:nvPr/>
        </p:nvSpPr>
        <p:spPr>
          <a:xfrm>
            <a:off x="594360" y="5852160"/>
            <a:ext cx="2270760" cy="411480"/>
          </a:xfrm>
          <a:prstGeom prst="rect">
            <a:avLst/>
          </a:prstGeom>
          <a:noFill/>
        </p:spPr>
        <p:txBody>
          <a:bodyPr wrap="square">
            <a:spAutoFit/>
          </a:bodyPr>
          <a:lstStyle/>
          <a:p>
            <a:pPr algn="ctr"/>
            <a:r>
              <a:rPr sz="1000">
                <a:solidFill>
                  <a:srgbClr val="777777"/>
                </a:solidFill>
                <a:latin typeface="Arial Narrow"/>
              </a:rPr>
              <a:t>TOTALE MERCATO (ALLEVATO)</a:t>
            </a:r>
          </a:p>
        </p:txBody>
      </p:sp>
      <p:sp>
        <p:nvSpPr>
          <p:cNvPr id="39" name="Rectangle 38"/>
          <p:cNvSpPr/>
          <p:nvPr/>
        </p:nvSpPr>
        <p:spPr>
          <a:xfrm>
            <a:off x="3183026" y="4927176"/>
            <a:ext cx="261591" cy="879263"/>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0" name="TextBox 39"/>
          <p:cNvSpPr txBox="1"/>
          <p:nvPr/>
        </p:nvSpPr>
        <p:spPr>
          <a:xfrm rot="5400000">
            <a:off x="2954426" y="4835736"/>
            <a:ext cx="371319" cy="502920"/>
          </a:xfrm>
          <a:prstGeom prst="rect">
            <a:avLst/>
          </a:prstGeom>
          <a:noFill/>
        </p:spPr>
        <p:txBody>
          <a:bodyPr wrap="none" lIns="0" tIns="0" rIns="0" bIns="0">
            <a:spAutoFit/>
          </a:bodyPr>
          <a:lstStyle/>
          <a:p>
            <a:pPr algn="ctr"/>
            <a:r>
              <a:rPr sz="1000">
                <a:solidFill>
                  <a:srgbClr val="000000"/>
                </a:solidFill>
                <a:latin typeface="Arial Narrow"/>
              </a:rPr>
              <a:t>13,74</a:t>
            </a:r>
          </a:p>
        </p:txBody>
      </p:sp>
      <p:sp>
        <p:nvSpPr>
          <p:cNvPr id="41" name="Rectangle 40"/>
          <p:cNvSpPr/>
          <p:nvPr/>
        </p:nvSpPr>
        <p:spPr>
          <a:xfrm>
            <a:off x="3526365" y="4931034"/>
            <a:ext cx="261591" cy="875405"/>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2" name="TextBox 41"/>
          <p:cNvSpPr txBox="1"/>
          <p:nvPr/>
        </p:nvSpPr>
        <p:spPr>
          <a:xfrm rot="5400000">
            <a:off x="3297765" y="4839594"/>
            <a:ext cx="371319" cy="502920"/>
          </a:xfrm>
          <a:prstGeom prst="rect">
            <a:avLst/>
          </a:prstGeom>
          <a:noFill/>
        </p:spPr>
        <p:txBody>
          <a:bodyPr wrap="none" lIns="0" tIns="0" rIns="0" bIns="0">
            <a:spAutoFit/>
          </a:bodyPr>
          <a:lstStyle/>
          <a:p>
            <a:pPr algn="ctr"/>
            <a:r>
              <a:rPr sz="1000">
                <a:solidFill>
                  <a:srgbClr val="000000"/>
                </a:solidFill>
                <a:latin typeface="Arial Narrow"/>
              </a:rPr>
              <a:t>13,68</a:t>
            </a:r>
          </a:p>
        </p:txBody>
      </p:sp>
      <p:sp>
        <p:nvSpPr>
          <p:cNvPr id="43" name="Rectangle 42"/>
          <p:cNvSpPr/>
          <p:nvPr/>
        </p:nvSpPr>
        <p:spPr>
          <a:xfrm>
            <a:off x="3869704" y="4973650"/>
            <a:ext cx="261591" cy="832789"/>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4" name="TextBox 43"/>
          <p:cNvSpPr txBox="1"/>
          <p:nvPr/>
        </p:nvSpPr>
        <p:spPr>
          <a:xfrm rot="5400000">
            <a:off x="3641104" y="4882210"/>
            <a:ext cx="371319" cy="502920"/>
          </a:xfrm>
          <a:prstGeom prst="rect">
            <a:avLst/>
          </a:prstGeom>
          <a:noFill/>
        </p:spPr>
        <p:txBody>
          <a:bodyPr wrap="none" lIns="0" tIns="0" rIns="0" bIns="0">
            <a:spAutoFit/>
          </a:bodyPr>
          <a:lstStyle/>
          <a:p>
            <a:pPr algn="ctr"/>
            <a:r>
              <a:rPr sz="1000">
                <a:solidFill>
                  <a:srgbClr val="000000"/>
                </a:solidFill>
                <a:latin typeface="Arial Narrow"/>
              </a:rPr>
              <a:t>13,01</a:t>
            </a:r>
          </a:p>
        </p:txBody>
      </p:sp>
      <p:sp>
        <p:nvSpPr>
          <p:cNvPr id="45" name="Rectangle 44"/>
          <p:cNvSpPr/>
          <p:nvPr/>
        </p:nvSpPr>
        <p:spPr>
          <a:xfrm>
            <a:off x="4213043" y="4957447"/>
            <a:ext cx="261591" cy="848992"/>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6" name="TextBox 45"/>
          <p:cNvSpPr txBox="1"/>
          <p:nvPr/>
        </p:nvSpPr>
        <p:spPr>
          <a:xfrm rot="5400000">
            <a:off x="3984443" y="4866007"/>
            <a:ext cx="371319" cy="502920"/>
          </a:xfrm>
          <a:prstGeom prst="rect">
            <a:avLst/>
          </a:prstGeom>
          <a:noFill/>
        </p:spPr>
        <p:txBody>
          <a:bodyPr wrap="none" lIns="0" tIns="0" rIns="0" bIns="0">
            <a:spAutoFit/>
          </a:bodyPr>
          <a:lstStyle/>
          <a:p>
            <a:pPr algn="ctr"/>
            <a:r>
              <a:rPr sz="1000">
                <a:solidFill>
                  <a:srgbClr val="000000"/>
                </a:solidFill>
                <a:latin typeface="Arial Narrow"/>
              </a:rPr>
              <a:t>13,26</a:t>
            </a:r>
          </a:p>
        </p:txBody>
      </p:sp>
      <p:sp>
        <p:nvSpPr>
          <p:cNvPr id="47" name="Rectangle 46"/>
          <p:cNvSpPr/>
          <p:nvPr/>
        </p:nvSpPr>
        <p:spPr>
          <a:xfrm>
            <a:off x="4556382" y="4951163"/>
            <a:ext cx="261591" cy="855276"/>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8" name="TextBox 47"/>
          <p:cNvSpPr txBox="1"/>
          <p:nvPr/>
        </p:nvSpPr>
        <p:spPr>
          <a:xfrm rot="5400000">
            <a:off x="4327782" y="4859723"/>
            <a:ext cx="371319" cy="502920"/>
          </a:xfrm>
          <a:prstGeom prst="rect">
            <a:avLst/>
          </a:prstGeom>
          <a:noFill/>
        </p:spPr>
        <p:txBody>
          <a:bodyPr wrap="none" lIns="0" tIns="0" rIns="0" bIns="0">
            <a:spAutoFit/>
          </a:bodyPr>
          <a:lstStyle/>
          <a:p>
            <a:pPr algn="ctr"/>
            <a:r>
              <a:rPr sz="1000">
                <a:solidFill>
                  <a:srgbClr val="000000"/>
                </a:solidFill>
                <a:latin typeface="Arial Narrow"/>
              </a:rPr>
              <a:t>13,36</a:t>
            </a:r>
          </a:p>
        </p:txBody>
      </p:sp>
      <p:sp>
        <p:nvSpPr>
          <p:cNvPr id="49" name="TextBox 48"/>
          <p:cNvSpPr txBox="1"/>
          <p:nvPr/>
        </p:nvSpPr>
        <p:spPr>
          <a:xfrm>
            <a:off x="2865120" y="5852160"/>
            <a:ext cx="2270760" cy="411480"/>
          </a:xfrm>
          <a:prstGeom prst="rect">
            <a:avLst/>
          </a:prstGeom>
          <a:noFill/>
        </p:spPr>
        <p:txBody>
          <a:bodyPr wrap="square">
            <a:spAutoFit/>
          </a:bodyPr>
          <a:lstStyle/>
          <a:p>
            <a:pPr algn="ctr"/>
            <a:r>
              <a:rPr sz="1000">
                <a:solidFill>
                  <a:srgbClr val="777777"/>
                </a:solidFill>
                <a:latin typeface="Arial Narrow"/>
              </a:rPr>
              <a:t>TOTALE MERCATO (PESCATO)</a:t>
            </a:r>
          </a:p>
        </p:txBody>
      </p:sp>
      <p:sp>
        <p:nvSpPr>
          <p:cNvPr id="50" name="Rectangle 49"/>
          <p:cNvSpPr/>
          <p:nvPr/>
        </p:nvSpPr>
        <p:spPr>
          <a:xfrm>
            <a:off x="5453786" y="5192156"/>
            <a:ext cx="261591" cy="614283"/>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1" name="TextBox 50"/>
          <p:cNvSpPr txBox="1"/>
          <p:nvPr/>
        </p:nvSpPr>
        <p:spPr>
          <a:xfrm rot="5400000">
            <a:off x="5225186" y="5100716"/>
            <a:ext cx="371319" cy="502920"/>
          </a:xfrm>
          <a:prstGeom prst="rect">
            <a:avLst/>
          </a:prstGeom>
          <a:noFill/>
        </p:spPr>
        <p:txBody>
          <a:bodyPr wrap="none" lIns="0" tIns="0" rIns="0" bIns="0">
            <a:spAutoFit/>
          </a:bodyPr>
          <a:lstStyle/>
          <a:p>
            <a:pPr algn="ctr"/>
            <a:r>
              <a:rPr sz="1000">
                <a:solidFill>
                  <a:srgbClr val="000000"/>
                </a:solidFill>
                <a:latin typeface="Arial Narrow"/>
              </a:rPr>
              <a:t>9,60</a:t>
            </a:r>
          </a:p>
        </p:txBody>
      </p:sp>
      <p:sp>
        <p:nvSpPr>
          <p:cNvPr id="52" name="Rectangle 51"/>
          <p:cNvSpPr/>
          <p:nvPr/>
        </p:nvSpPr>
        <p:spPr>
          <a:xfrm>
            <a:off x="5797125" y="5150790"/>
            <a:ext cx="261591" cy="655649"/>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3" name="TextBox 52"/>
          <p:cNvSpPr txBox="1"/>
          <p:nvPr/>
        </p:nvSpPr>
        <p:spPr>
          <a:xfrm rot="5400000">
            <a:off x="5568525" y="5059350"/>
            <a:ext cx="371319" cy="502920"/>
          </a:xfrm>
          <a:prstGeom prst="rect">
            <a:avLst/>
          </a:prstGeom>
          <a:noFill/>
        </p:spPr>
        <p:txBody>
          <a:bodyPr wrap="none" lIns="0" tIns="0" rIns="0" bIns="0">
            <a:spAutoFit/>
          </a:bodyPr>
          <a:lstStyle/>
          <a:p>
            <a:pPr algn="ctr"/>
            <a:r>
              <a:rPr sz="1000">
                <a:solidFill>
                  <a:srgbClr val="000000"/>
                </a:solidFill>
                <a:latin typeface="Arial Narrow"/>
              </a:rPr>
              <a:t>10,24</a:t>
            </a:r>
          </a:p>
        </p:txBody>
      </p:sp>
      <p:sp>
        <p:nvSpPr>
          <p:cNvPr id="54" name="Rectangle 53"/>
          <p:cNvSpPr/>
          <p:nvPr/>
        </p:nvSpPr>
        <p:spPr>
          <a:xfrm>
            <a:off x="6140464" y="5243861"/>
            <a:ext cx="261591" cy="562578"/>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5" name="TextBox 54"/>
          <p:cNvSpPr txBox="1"/>
          <p:nvPr/>
        </p:nvSpPr>
        <p:spPr>
          <a:xfrm rot="5400000">
            <a:off x="5911864" y="5152421"/>
            <a:ext cx="371319" cy="502920"/>
          </a:xfrm>
          <a:prstGeom prst="rect">
            <a:avLst/>
          </a:prstGeom>
          <a:noFill/>
        </p:spPr>
        <p:txBody>
          <a:bodyPr wrap="none" lIns="0" tIns="0" rIns="0" bIns="0">
            <a:spAutoFit/>
          </a:bodyPr>
          <a:lstStyle/>
          <a:p>
            <a:pPr algn="ctr"/>
            <a:r>
              <a:rPr sz="1000">
                <a:solidFill>
                  <a:srgbClr val="000000"/>
                </a:solidFill>
                <a:latin typeface="Arial Narrow"/>
              </a:rPr>
              <a:t>8,79</a:t>
            </a:r>
          </a:p>
        </p:txBody>
      </p:sp>
      <p:sp>
        <p:nvSpPr>
          <p:cNvPr id="56" name="Rectangle 55"/>
          <p:cNvSpPr/>
          <p:nvPr/>
        </p:nvSpPr>
        <p:spPr>
          <a:xfrm>
            <a:off x="6483803" y="5195071"/>
            <a:ext cx="261591" cy="611368"/>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7" name="TextBox 56"/>
          <p:cNvSpPr txBox="1"/>
          <p:nvPr/>
        </p:nvSpPr>
        <p:spPr>
          <a:xfrm rot="5400000">
            <a:off x="6255203" y="5103631"/>
            <a:ext cx="371319" cy="502920"/>
          </a:xfrm>
          <a:prstGeom prst="rect">
            <a:avLst/>
          </a:prstGeom>
          <a:noFill/>
        </p:spPr>
        <p:txBody>
          <a:bodyPr wrap="none" lIns="0" tIns="0" rIns="0" bIns="0">
            <a:spAutoFit/>
          </a:bodyPr>
          <a:lstStyle/>
          <a:p>
            <a:pPr algn="ctr"/>
            <a:r>
              <a:rPr sz="1000">
                <a:solidFill>
                  <a:srgbClr val="000000"/>
                </a:solidFill>
                <a:latin typeface="Arial Narrow"/>
              </a:rPr>
              <a:t>9,55</a:t>
            </a:r>
          </a:p>
        </p:txBody>
      </p:sp>
      <p:sp>
        <p:nvSpPr>
          <p:cNvPr id="58" name="Rectangle 57"/>
          <p:cNvSpPr/>
          <p:nvPr/>
        </p:nvSpPr>
        <p:spPr>
          <a:xfrm>
            <a:off x="6827142" y="5157347"/>
            <a:ext cx="261591" cy="649092"/>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9" name="TextBox 58"/>
          <p:cNvSpPr txBox="1"/>
          <p:nvPr/>
        </p:nvSpPr>
        <p:spPr>
          <a:xfrm rot="5400000">
            <a:off x="6598542" y="5065907"/>
            <a:ext cx="371319" cy="502920"/>
          </a:xfrm>
          <a:prstGeom prst="rect">
            <a:avLst/>
          </a:prstGeom>
          <a:noFill/>
        </p:spPr>
        <p:txBody>
          <a:bodyPr wrap="none" lIns="0" tIns="0" rIns="0" bIns="0">
            <a:spAutoFit/>
          </a:bodyPr>
          <a:lstStyle/>
          <a:p>
            <a:pPr algn="ctr"/>
            <a:r>
              <a:rPr sz="1000">
                <a:solidFill>
                  <a:srgbClr val="000000"/>
                </a:solidFill>
                <a:latin typeface="Arial Narrow"/>
              </a:rPr>
              <a:t>10,14</a:t>
            </a:r>
          </a:p>
        </p:txBody>
      </p:sp>
      <p:sp>
        <p:nvSpPr>
          <p:cNvPr id="60" name="TextBox 59"/>
          <p:cNvSpPr txBox="1"/>
          <p:nvPr/>
        </p:nvSpPr>
        <p:spPr>
          <a:xfrm>
            <a:off x="5135880" y="5852160"/>
            <a:ext cx="2270760" cy="411480"/>
          </a:xfrm>
          <a:prstGeom prst="rect">
            <a:avLst/>
          </a:prstGeom>
          <a:noFill/>
        </p:spPr>
        <p:txBody>
          <a:bodyPr wrap="square">
            <a:spAutoFit/>
          </a:bodyPr>
          <a:lstStyle/>
          <a:p>
            <a:pPr algn="ctr"/>
            <a:r>
              <a:rPr sz="1000">
                <a:solidFill>
                  <a:srgbClr val="777777"/>
                </a:solidFill>
                <a:latin typeface="Arial Narrow"/>
              </a:rPr>
              <a:t>TOTALE MERCATO</a:t>
            </a:r>
          </a:p>
        </p:txBody>
      </p:sp>
      <p:sp>
        <p:nvSpPr>
          <p:cNvPr id="61" name="Rectangle 60"/>
          <p:cNvSpPr/>
          <p:nvPr/>
        </p:nvSpPr>
        <p:spPr>
          <a:xfrm>
            <a:off x="594360" y="5806440"/>
            <a:ext cx="6812280" cy="127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2" name="TextBox 61"/>
          <p:cNvSpPr txBox="1"/>
          <p:nvPr/>
        </p:nvSpPr>
        <p:spPr>
          <a:xfrm>
            <a:off x="594360" y="4206240"/>
            <a:ext cx="6812280" cy="274320"/>
          </a:xfrm>
          <a:prstGeom prst="rect">
            <a:avLst/>
          </a:prstGeom>
          <a:noFill/>
        </p:spPr>
        <p:txBody>
          <a:bodyPr wrap="none">
            <a:spAutoFit/>
          </a:bodyPr>
          <a:lstStyle/>
          <a:p>
            <a:pPr algn="ctr">
              <a:defRPr sz="1000" b="1">
                <a:latin typeface="Arial Narrow"/>
              </a:defRPr>
            </a:pPr>
            <a:r>
              <a:t>ANDAMENTO PREZZO MEDIO ULTIME 5 SETTIMANE (32/2026 - 36/2026)</a:t>
            </a:r>
          </a:p>
        </p:txBody>
      </p:sp>
      <p:sp>
        <p:nvSpPr>
          <p:cNvPr id="63" name="Rectangle 62"/>
          <p:cNvSpPr/>
          <p:nvPr/>
        </p:nvSpPr>
        <p:spPr>
          <a:xfrm>
            <a:off x="2263140" y="6135624"/>
            <a:ext cx="91440" cy="91440"/>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4" name="TextBox 63"/>
          <p:cNvSpPr txBox="1"/>
          <p:nvPr/>
        </p:nvSpPr>
        <p:spPr>
          <a:xfrm>
            <a:off x="2382012" y="6099048"/>
            <a:ext cx="594360" cy="228600"/>
          </a:xfrm>
          <a:prstGeom prst="rect">
            <a:avLst/>
          </a:prstGeom>
          <a:noFill/>
        </p:spPr>
        <p:txBody>
          <a:bodyPr wrap="none">
            <a:spAutoFit/>
          </a:bodyPr>
          <a:lstStyle/>
          <a:p>
            <a:pPr>
              <a:defRPr sz="1000">
                <a:latin typeface="Arial Narrow"/>
              </a:defRPr>
            </a:pPr>
            <a:r>
              <a:t>32/2026</a:t>
            </a:r>
          </a:p>
        </p:txBody>
      </p:sp>
      <p:sp>
        <p:nvSpPr>
          <p:cNvPr id="65" name="Rectangle 64"/>
          <p:cNvSpPr/>
          <p:nvPr/>
        </p:nvSpPr>
        <p:spPr>
          <a:xfrm>
            <a:off x="2948940" y="6135624"/>
            <a:ext cx="91440" cy="91440"/>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6" name="TextBox 65"/>
          <p:cNvSpPr txBox="1"/>
          <p:nvPr/>
        </p:nvSpPr>
        <p:spPr>
          <a:xfrm>
            <a:off x="3067812" y="6099048"/>
            <a:ext cx="594360" cy="228600"/>
          </a:xfrm>
          <a:prstGeom prst="rect">
            <a:avLst/>
          </a:prstGeom>
          <a:noFill/>
        </p:spPr>
        <p:txBody>
          <a:bodyPr wrap="none">
            <a:spAutoFit/>
          </a:bodyPr>
          <a:lstStyle/>
          <a:p>
            <a:pPr>
              <a:defRPr sz="1000">
                <a:latin typeface="Arial Narrow"/>
              </a:defRPr>
            </a:pPr>
            <a:r>
              <a:t>33/2026</a:t>
            </a:r>
          </a:p>
        </p:txBody>
      </p:sp>
      <p:sp>
        <p:nvSpPr>
          <p:cNvPr id="67" name="Rectangle 66"/>
          <p:cNvSpPr/>
          <p:nvPr/>
        </p:nvSpPr>
        <p:spPr>
          <a:xfrm>
            <a:off x="3634740" y="6135624"/>
            <a:ext cx="91440" cy="91440"/>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8" name="TextBox 67"/>
          <p:cNvSpPr txBox="1"/>
          <p:nvPr/>
        </p:nvSpPr>
        <p:spPr>
          <a:xfrm>
            <a:off x="3753612" y="6099048"/>
            <a:ext cx="594360" cy="228600"/>
          </a:xfrm>
          <a:prstGeom prst="rect">
            <a:avLst/>
          </a:prstGeom>
          <a:noFill/>
        </p:spPr>
        <p:txBody>
          <a:bodyPr wrap="none">
            <a:spAutoFit/>
          </a:bodyPr>
          <a:lstStyle/>
          <a:p>
            <a:pPr>
              <a:defRPr sz="1000">
                <a:latin typeface="Arial Narrow"/>
              </a:defRPr>
            </a:pPr>
            <a:r>
              <a:t>34/2026</a:t>
            </a:r>
          </a:p>
        </p:txBody>
      </p:sp>
      <p:sp>
        <p:nvSpPr>
          <p:cNvPr id="69" name="Rectangle 68"/>
          <p:cNvSpPr/>
          <p:nvPr/>
        </p:nvSpPr>
        <p:spPr>
          <a:xfrm>
            <a:off x="4320540" y="6135624"/>
            <a:ext cx="91440" cy="91440"/>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0" name="TextBox 69"/>
          <p:cNvSpPr txBox="1"/>
          <p:nvPr/>
        </p:nvSpPr>
        <p:spPr>
          <a:xfrm>
            <a:off x="4439412" y="6099048"/>
            <a:ext cx="594360" cy="228600"/>
          </a:xfrm>
          <a:prstGeom prst="rect">
            <a:avLst/>
          </a:prstGeom>
          <a:noFill/>
        </p:spPr>
        <p:txBody>
          <a:bodyPr wrap="none">
            <a:spAutoFit/>
          </a:bodyPr>
          <a:lstStyle/>
          <a:p>
            <a:pPr>
              <a:defRPr sz="1000">
                <a:latin typeface="Arial Narrow"/>
              </a:defRPr>
            </a:pPr>
            <a:r>
              <a:t>35/2026</a:t>
            </a:r>
          </a:p>
        </p:txBody>
      </p:sp>
      <p:sp>
        <p:nvSpPr>
          <p:cNvPr id="71" name="Rectangle 70"/>
          <p:cNvSpPr/>
          <p:nvPr/>
        </p:nvSpPr>
        <p:spPr>
          <a:xfrm>
            <a:off x="5006340" y="6135624"/>
            <a:ext cx="91440" cy="91440"/>
          </a:xfrm>
          <a:prstGeom prst="rect">
            <a:avLst/>
          </a:prstGeom>
          <a:solidFill>
            <a:srgbClr val="B4B4B4"/>
          </a:solidFill>
          <a:ln>
            <a:solidFill>
              <a:srgbClr val="B4B4B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2" name="TextBox 71"/>
          <p:cNvSpPr txBox="1"/>
          <p:nvPr/>
        </p:nvSpPr>
        <p:spPr>
          <a:xfrm>
            <a:off x="5125212" y="6099048"/>
            <a:ext cx="594360" cy="228600"/>
          </a:xfrm>
          <a:prstGeom prst="rect">
            <a:avLst/>
          </a:prstGeom>
          <a:noFill/>
        </p:spPr>
        <p:txBody>
          <a:bodyPr wrap="none">
            <a:spAutoFit/>
          </a:bodyPr>
          <a:lstStyle/>
          <a:p>
            <a:pPr>
              <a:defRPr sz="1000">
                <a:latin typeface="Arial Narrow"/>
              </a:defRPr>
            </a:pPr>
            <a:r>
              <a:t>36/2026</a:t>
            </a:r>
          </a:p>
        </p:txBody>
      </p:sp>
      <p:sp>
        <p:nvSpPr>
          <p:cNvPr id="74" name="CasellaDiTesto 73">
            <a:extLst>
              <a:ext uri="{FF2B5EF4-FFF2-40B4-BE49-F238E27FC236}">
                <a16:creationId xmlns:a16="http://schemas.microsoft.com/office/drawing/2014/main" id="{C51D1ECF-FB0E-70C1-9722-FBE16EECAFED}"/>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14</a:t>
            </a:r>
          </a:p>
        </p:txBody>
      </p:sp>
    </p:spTree>
    <p:extLst>
      <p:ext uri="{BB962C8B-B14F-4D97-AF65-F5344CB8AC3E}">
        <p14:creationId xmlns:p14="http://schemas.microsoft.com/office/powerpoint/2010/main" val="34955455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45775"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631375"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716975"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Osservatorio prezzi</a:t>
            </a:r>
          </a:p>
        </p:txBody>
      </p:sp>
      <p:sp>
        <p:nvSpPr>
          <p:cNvPr id="11" name="TextBox 10"/>
          <p:cNvSpPr txBox="1"/>
          <p:nvPr/>
        </p:nvSpPr>
        <p:spPr>
          <a:xfrm>
            <a:off x="640080" y="1033272"/>
            <a:ext cx="10881360" cy="256032"/>
          </a:xfrm>
          <a:prstGeom prst="rect">
            <a:avLst/>
          </a:prstGeom>
          <a:noFill/>
        </p:spPr>
        <p:txBody>
          <a:bodyPr wrap="none">
            <a:spAutoFit/>
          </a:bodyPr>
          <a:lstStyle/>
          <a:p>
            <a:pPr algn="ctr"/>
            <a:r>
              <a:rPr sz="1200" b="1">
                <a:solidFill>
                  <a:srgbClr val="000000"/>
                </a:solidFill>
                <a:latin typeface="Arial Narrow"/>
              </a:rPr>
              <a:t>ANDAMENTO PREZZI MEDI</a:t>
            </a:r>
          </a:p>
        </p:txBody>
      </p:sp>
      <p:sp>
        <p:nvSpPr>
          <p:cNvPr id="12" name="Rectangle 11"/>
          <p:cNvSpPr/>
          <p:nvPr/>
        </p:nvSpPr>
        <p:spPr>
          <a:xfrm>
            <a:off x="640080" y="315468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109728" y="3035808"/>
            <a:ext cx="484632" cy="246888"/>
          </a:xfrm>
          <a:prstGeom prst="rect">
            <a:avLst/>
          </a:prstGeom>
          <a:noFill/>
        </p:spPr>
        <p:txBody>
          <a:bodyPr wrap="none">
            <a:spAutoFit/>
          </a:bodyPr>
          <a:lstStyle/>
          <a:p>
            <a:pPr algn="r"/>
            <a:r>
              <a:rPr sz="700">
                <a:solidFill>
                  <a:srgbClr val="777777"/>
                </a:solidFill>
              </a:rPr>
              <a:t>4,00</a:t>
            </a:r>
          </a:p>
        </p:txBody>
      </p:sp>
      <p:sp>
        <p:nvSpPr>
          <p:cNvPr id="14" name="Rectangle 13"/>
          <p:cNvSpPr/>
          <p:nvPr/>
        </p:nvSpPr>
        <p:spPr>
          <a:xfrm>
            <a:off x="640080" y="292608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109728" y="2807208"/>
            <a:ext cx="484632" cy="246888"/>
          </a:xfrm>
          <a:prstGeom prst="rect">
            <a:avLst/>
          </a:prstGeom>
          <a:noFill/>
        </p:spPr>
        <p:txBody>
          <a:bodyPr wrap="none">
            <a:spAutoFit/>
          </a:bodyPr>
          <a:lstStyle/>
          <a:p>
            <a:pPr algn="r"/>
            <a:r>
              <a:rPr sz="700">
                <a:solidFill>
                  <a:srgbClr val="777777"/>
                </a:solidFill>
              </a:rPr>
              <a:t>6,00</a:t>
            </a:r>
          </a:p>
        </p:txBody>
      </p:sp>
      <p:sp>
        <p:nvSpPr>
          <p:cNvPr id="16" name="Rectangle 15"/>
          <p:cNvSpPr/>
          <p:nvPr/>
        </p:nvSpPr>
        <p:spPr>
          <a:xfrm>
            <a:off x="640080" y="269748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109728" y="2578608"/>
            <a:ext cx="484632" cy="246888"/>
          </a:xfrm>
          <a:prstGeom prst="rect">
            <a:avLst/>
          </a:prstGeom>
          <a:noFill/>
        </p:spPr>
        <p:txBody>
          <a:bodyPr wrap="none">
            <a:spAutoFit/>
          </a:bodyPr>
          <a:lstStyle/>
          <a:p>
            <a:pPr algn="r"/>
            <a:r>
              <a:rPr sz="700">
                <a:solidFill>
                  <a:srgbClr val="777777"/>
                </a:solidFill>
              </a:rPr>
              <a:t>8,00</a:t>
            </a:r>
          </a:p>
        </p:txBody>
      </p:sp>
      <p:sp>
        <p:nvSpPr>
          <p:cNvPr id="18" name="Rectangle 17"/>
          <p:cNvSpPr/>
          <p:nvPr/>
        </p:nvSpPr>
        <p:spPr>
          <a:xfrm>
            <a:off x="640080" y="246888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109728" y="2350008"/>
            <a:ext cx="484632" cy="246888"/>
          </a:xfrm>
          <a:prstGeom prst="rect">
            <a:avLst/>
          </a:prstGeom>
          <a:noFill/>
        </p:spPr>
        <p:txBody>
          <a:bodyPr wrap="none">
            <a:spAutoFit/>
          </a:bodyPr>
          <a:lstStyle/>
          <a:p>
            <a:pPr algn="r"/>
            <a:r>
              <a:rPr sz="700">
                <a:solidFill>
                  <a:srgbClr val="777777"/>
                </a:solidFill>
              </a:rPr>
              <a:t>10,00</a:t>
            </a:r>
          </a:p>
        </p:txBody>
      </p:sp>
      <p:sp>
        <p:nvSpPr>
          <p:cNvPr id="20" name="Rectangle 19"/>
          <p:cNvSpPr/>
          <p:nvPr/>
        </p:nvSpPr>
        <p:spPr>
          <a:xfrm>
            <a:off x="640080" y="224028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109728" y="2121408"/>
            <a:ext cx="484632" cy="246888"/>
          </a:xfrm>
          <a:prstGeom prst="rect">
            <a:avLst/>
          </a:prstGeom>
          <a:noFill/>
        </p:spPr>
        <p:txBody>
          <a:bodyPr wrap="none">
            <a:spAutoFit/>
          </a:bodyPr>
          <a:lstStyle/>
          <a:p>
            <a:pPr algn="r"/>
            <a:r>
              <a:rPr sz="700">
                <a:solidFill>
                  <a:srgbClr val="777777"/>
                </a:solidFill>
              </a:rPr>
              <a:t>12,00</a:t>
            </a:r>
          </a:p>
        </p:txBody>
      </p:sp>
      <p:sp>
        <p:nvSpPr>
          <p:cNvPr id="22" name="Rectangle 21"/>
          <p:cNvSpPr/>
          <p:nvPr/>
        </p:nvSpPr>
        <p:spPr>
          <a:xfrm>
            <a:off x="640080" y="201168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109728" y="1892808"/>
            <a:ext cx="484632" cy="246888"/>
          </a:xfrm>
          <a:prstGeom prst="rect">
            <a:avLst/>
          </a:prstGeom>
          <a:noFill/>
        </p:spPr>
        <p:txBody>
          <a:bodyPr wrap="none">
            <a:spAutoFit/>
          </a:bodyPr>
          <a:lstStyle/>
          <a:p>
            <a:pPr algn="r"/>
            <a:r>
              <a:rPr sz="700">
                <a:solidFill>
                  <a:srgbClr val="777777"/>
                </a:solidFill>
              </a:rPr>
              <a:t>14,00</a:t>
            </a:r>
          </a:p>
        </p:txBody>
      </p:sp>
      <p:sp>
        <p:nvSpPr>
          <p:cNvPr id="24" name="Rectangle 23"/>
          <p:cNvSpPr/>
          <p:nvPr/>
        </p:nvSpPr>
        <p:spPr>
          <a:xfrm>
            <a:off x="640080" y="178308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109728" y="1664208"/>
            <a:ext cx="484632" cy="246888"/>
          </a:xfrm>
          <a:prstGeom prst="rect">
            <a:avLst/>
          </a:prstGeom>
          <a:noFill/>
        </p:spPr>
        <p:txBody>
          <a:bodyPr wrap="none">
            <a:spAutoFit/>
          </a:bodyPr>
          <a:lstStyle/>
          <a:p>
            <a:pPr algn="r"/>
            <a:r>
              <a:rPr sz="700">
                <a:solidFill>
                  <a:srgbClr val="777777"/>
                </a:solidFill>
              </a:rPr>
              <a:t>16,00</a:t>
            </a:r>
          </a:p>
        </p:txBody>
      </p:sp>
      <p:sp>
        <p:nvSpPr>
          <p:cNvPr id="26" name="Rectangle 25"/>
          <p:cNvSpPr/>
          <p:nvPr/>
        </p:nvSpPr>
        <p:spPr>
          <a:xfrm>
            <a:off x="640080" y="155448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109728" y="1435608"/>
            <a:ext cx="484632" cy="246888"/>
          </a:xfrm>
          <a:prstGeom prst="rect">
            <a:avLst/>
          </a:prstGeom>
          <a:noFill/>
        </p:spPr>
        <p:txBody>
          <a:bodyPr wrap="none">
            <a:spAutoFit/>
          </a:bodyPr>
          <a:lstStyle/>
          <a:p>
            <a:pPr algn="r"/>
            <a:r>
              <a:rPr sz="700">
                <a:solidFill>
                  <a:srgbClr val="777777"/>
                </a:solidFill>
              </a:rPr>
              <a:t>18,00</a:t>
            </a:r>
          </a:p>
        </p:txBody>
      </p:sp>
      <p:sp>
        <p:nvSpPr>
          <p:cNvPr id="28" name="Rectangle 27"/>
          <p:cNvSpPr/>
          <p:nvPr/>
        </p:nvSpPr>
        <p:spPr>
          <a:xfrm>
            <a:off x="640080" y="1325880"/>
            <a:ext cx="10881360" cy="6350"/>
          </a:xfrm>
          <a:prstGeom prst="rect">
            <a:avLst/>
          </a:prstGeom>
          <a:solidFill>
            <a:srgbClr val="D2D2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TextBox 28"/>
          <p:cNvSpPr txBox="1"/>
          <p:nvPr/>
        </p:nvSpPr>
        <p:spPr>
          <a:xfrm>
            <a:off x="109728" y="1207008"/>
            <a:ext cx="484632" cy="246888"/>
          </a:xfrm>
          <a:prstGeom prst="rect">
            <a:avLst/>
          </a:prstGeom>
          <a:noFill/>
        </p:spPr>
        <p:txBody>
          <a:bodyPr wrap="none">
            <a:spAutoFit/>
          </a:bodyPr>
          <a:lstStyle/>
          <a:p>
            <a:pPr algn="r"/>
            <a:r>
              <a:rPr sz="700">
                <a:solidFill>
                  <a:srgbClr val="777777"/>
                </a:solidFill>
              </a:rPr>
              <a:t>20,00</a:t>
            </a:r>
          </a:p>
        </p:txBody>
      </p:sp>
      <p:sp>
        <p:nvSpPr>
          <p:cNvPr id="30" name="TextBox 29"/>
          <p:cNvSpPr txBox="1"/>
          <p:nvPr/>
        </p:nvSpPr>
        <p:spPr>
          <a:xfrm>
            <a:off x="292608" y="3191256"/>
            <a:ext cx="694944" cy="228600"/>
          </a:xfrm>
          <a:prstGeom prst="rect">
            <a:avLst/>
          </a:prstGeom>
          <a:noFill/>
        </p:spPr>
        <p:txBody>
          <a:bodyPr wrap="none">
            <a:spAutoFit/>
          </a:bodyPr>
          <a:lstStyle/>
          <a:p>
            <a:pPr algn="ctr"/>
            <a:r>
              <a:rPr sz="700">
                <a:solidFill>
                  <a:srgbClr val="646464"/>
                </a:solidFill>
              </a:rPr>
              <a:t>22/2026</a:t>
            </a:r>
          </a:p>
        </p:txBody>
      </p:sp>
      <p:sp>
        <p:nvSpPr>
          <p:cNvPr id="31" name="TextBox 30"/>
          <p:cNvSpPr txBox="1"/>
          <p:nvPr/>
        </p:nvSpPr>
        <p:spPr>
          <a:xfrm>
            <a:off x="1069848" y="3191256"/>
            <a:ext cx="694944" cy="228600"/>
          </a:xfrm>
          <a:prstGeom prst="rect">
            <a:avLst/>
          </a:prstGeom>
          <a:noFill/>
        </p:spPr>
        <p:txBody>
          <a:bodyPr wrap="none">
            <a:spAutoFit/>
          </a:bodyPr>
          <a:lstStyle/>
          <a:p>
            <a:pPr algn="ctr"/>
            <a:r>
              <a:rPr sz="700">
                <a:solidFill>
                  <a:srgbClr val="646464"/>
                </a:solidFill>
              </a:rPr>
              <a:t>23/2026</a:t>
            </a:r>
          </a:p>
        </p:txBody>
      </p:sp>
      <p:sp>
        <p:nvSpPr>
          <p:cNvPr id="32" name="TextBox 31"/>
          <p:cNvSpPr txBox="1"/>
          <p:nvPr/>
        </p:nvSpPr>
        <p:spPr>
          <a:xfrm>
            <a:off x="1847088" y="3191256"/>
            <a:ext cx="694944" cy="228600"/>
          </a:xfrm>
          <a:prstGeom prst="rect">
            <a:avLst/>
          </a:prstGeom>
          <a:noFill/>
        </p:spPr>
        <p:txBody>
          <a:bodyPr wrap="none">
            <a:spAutoFit/>
          </a:bodyPr>
          <a:lstStyle/>
          <a:p>
            <a:pPr algn="ctr"/>
            <a:r>
              <a:rPr sz="700">
                <a:solidFill>
                  <a:srgbClr val="646464"/>
                </a:solidFill>
              </a:rPr>
              <a:t>24/2026</a:t>
            </a:r>
          </a:p>
        </p:txBody>
      </p:sp>
      <p:sp>
        <p:nvSpPr>
          <p:cNvPr id="33" name="TextBox 32"/>
          <p:cNvSpPr txBox="1"/>
          <p:nvPr/>
        </p:nvSpPr>
        <p:spPr>
          <a:xfrm>
            <a:off x="2624328" y="3191256"/>
            <a:ext cx="694944" cy="228600"/>
          </a:xfrm>
          <a:prstGeom prst="rect">
            <a:avLst/>
          </a:prstGeom>
          <a:noFill/>
        </p:spPr>
        <p:txBody>
          <a:bodyPr wrap="none">
            <a:spAutoFit/>
          </a:bodyPr>
          <a:lstStyle/>
          <a:p>
            <a:pPr algn="ctr"/>
            <a:r>
              <a:rPr sz="700">
                <a:solidFill>
                  <a:srgbClr val="646464"/>
                </a:solidFill>
              </a:rPr>
              <a:t>25/2026</a:t>
            </a:r>
          </a:p>
        </p:txBody>
      </p:sp>
      <p:sp>
        <p:nvSpPr>
          <p:cNvPr id="34" name="TextBox 33"/>
          <p:cNvSpPr txBox="1"/>
          <p:nvPr/>
        </p:nvSpPr>
        <p:spPr>
          <a:xfrm>
            <a:off x="3401568" y="3191256"/>
            <a:ext cx="694944" cy="228600"/>
          </a:xfrm>
          <a:prstGeom prst="rect">
            <a:avLst/>
          </a:prstGeom>
          <a:noFill/>
        </p:spPr>
        <p:txBody>
          <a:bodyPr wrap="none">
            <a:spAutoFit/>
          </a:bodyPr>
          <a:lstStyle/>
          <a:p>
            <a:pPr algn="ctr"/>
            <a:r>
              <a:rPr sz="700">
                <a:solidFill>
                  <a:srgbClr val="646464"/>
                </a:solidFill>
              </a:rPr>
              <a:t>26/2026</a:t>
            </a:r>
          </a:p>
        </p:txBody>
      </p:sp>
      <p:sp>
        <p:nvSpPr>
          <p:cNvPr id="35" name="TextBox 34"/>
          <p:cNvSpPr txBox="1"/>
          <p:nvPr/>
        </p:nvSpPr>
        <p:spPr>
          <a:xfrm>
            <a:off x="4178808" y="3191256"/>
            <a:ext cx="694944" cy="228600"/>
          </a:xfrm>
          <a:prstGeom prst="rect">
            <a:avLst/>
          </a:prstGeom>
          <a:noFill/>
        </p:spPr>
        <p:txBody>
          <a:bodyPr wrap="none">
            <a:spAutoFit/>
          </a:bodyPr>
          <a:lstStyle/>
          <a:p>
            <a:pPr algn="ctr"/>
            <a:r>
              <a:rPr sz="700">
                <a:solidFill>
                  <a:srgbClr val="646464"/>
                </a:solidFill>
              </a:rPr>
              <a:t>27/2026</a:t>
            </a:r>
          </a:p>
        </p:txBody>
      </p:sp>
      <p:sp>
        <p:nvSpPr>
          <p:cNvPr id="36" name="TextBox 35"/>
          <p:cNvSpPr txBox="1"/>
          <p:nvPr/>
        </p:nvSpPr>
        <p:spPr>
          <a:xfrm>
            <a:off x="4956048" y="3191256"/>
            <a:ext cx="694944" cy="228600"/>
          </a:xfrm>
          <a:prstGeom prst="rect">
            <a:avLst/>
          </a:prstGeom>
          <a:noFill/>
        </p:spPr>
        <p:txBody>
          <a:bodyPr wrap="none">
            <a:spAutoFit/>
          </a:bodyPr>
          <a:lstStyle/>
          <a:p>
            <a:pPr algn="ctr"/>
            <a:r>
              <a:rPr sz="700">
                <a:solidFill>
                  <a:srgbClr val="646464"/>
                </a:solidFill>
              </a:rPr>
              <a:t>28/2026</a:t>
            </a:r>
          </a:p>
        </p:txBody>
      </p:sp>
      <p:sp>
        <p:nvSpPr>
          <p:cNvPr id="37" name="TextBox 36"/>
          <p:cNvSpPr txBox="1"/>
          <p:nvPr/>
        </p:nvSpPr>
        <p:spPr>
          <a:xfrm>
            <a:off x="5733288" y="3191256"/>
            <a:ext cx="694944" cy="228600"/>
          </a:xfrm>
          <a:prstGeom prst="rect">
            <a:avLst/>
          </a:prstGeom>
          <a:noFill/>
        </p:spPr>
        <p:txBody>
          <a:bodyPr wrap="none">
            <a:spAutoFit/>
          </a:bodyPr>
          <a:lstStyle/>
          <a:p>
            <a:pPr algn="ctr"/>
            <a:r>
              <a:rPr sz="700">
                <a:solidFill>
                  <a:srgbClr val="646464"/>
                </a:solidFill>
              </a:rPr>
              <a:t>29/2026</a:t>
            </a:r>
          </a:p>
        </p:txBody>
      </p:sp>
      <p:sp>
        <p:nvSpPr>
          <p:cNvPr id="38" name="TextBox 37"/>
          <p:cNvSpPr txBox="1"/>
          <p:nvPr/>
        </p:nvSpPr>
        <p:spPr>
          <a:xfrm>
            <a:off x="6510528" y="3191256"/>
            <a:ext cx="694944" cy="228600"/>
          </a:xfrm>
          <a:prstGeom prst="rect">
            <a:avLst/>
          </a:prstGeom>
          <a:noFill/>
        </p:spPr>
        <p:txBody>
          <a:bodyPr wrap="none">
            <a:spAutoFit/>
          </a:bodyPr>
          <a:lstStyle/>
          <a:p>
            <a:pPr algn="ctr"/>
            <a:r>
              <a:rPr sz="700">
                <a:solidFill>
                  <a:srgbClr val="646464"/>
                </a:solidFill>
              </a:rPr>
              <a:t>30/2026</a:t>
            </a:r>
          </a:p>
        </p:txBody>
      </p:sp>
      <p:sp>
        <p:nvSpPr>
          <p:cNvPr id="39" name="TextBox 38"/>
          <p:cNvSpPr txBox="1"/>
          <p:nvPr/>
        </p:nvSpPr>
        <p:spPr>
          <a:xfrm>
            <a:off x="7287768" y="3191256"/>
            <a:ext cx="694944" cy="228600"/>
          </a:xfrm>
          <a:prstGeom prst="rect">
            <a:avLst/>
          </a:prstGeom>
          <a:noFill/>
        </p:spPr>
        <p:txBody>
          <a:bodyPr wrap="none">
            <a:spAutoFit/>
          </a:bodyPr>
          <a:lstStyle/>
          <a:p>
            <a:pPr algn="ctr"/>
            <a:r>
              <a:rPr sz="700">
                <a:solidFill>
                  <a:srgbClr val="646464"/>
                </a:solidFill>
              </a:rPr>
              <a:t>31/2026</a:t>
            </a:r>
          </a:p>
        </p:txBody>
      </p:sp>
      <p:sp>
        <p:nvSpPr>
          <p:cNvPr id="40" name="TextBox 39"/>
          <p:cNvSpPr txBox="1"/>
          <p:nvPr/>
        </p:nvSpPr>
        <p:spPr>
          <a:xfrm>
            <a:off x="8065008" y="3191256"/>
            <a:ext cx="694944" cy="228600"/>
          </a:xfrm>
          <a:prstGeom prst="rect">
            <a:avLst/>
          </a:prstGeom>
          <a:noFill/>
        </p:spPr>
        <p:txBody>
          <a:bodyPr wrap="none">
            <a:spAutoFit/>
          </a:bodyPr>
          <a:lstStyle/>
          <a:p>
            <a:pPr algn="ctr"/>
            <a:r>
              <a:rPr sz="700">
                <a:solidFill>
                  <a:srgbClr val="646464"/>
                </a:solidFill>
              </a:rPr>
              <a:t>32/2026</a:t>
            </a:r>
          </a:p>
        </p:txBody>
      </p:sp>
      <p:sp>
        <p:nvSpPr>
          <p:cNvPr id="41" name="TextBox 40"/>
          <p:cNvSpPr txBox="1"/>
          <p:nvPr/>
        </p:nvSpPr>
        <p:spPr>
          <a:xfrm>
            <a:off x="8842248" y="3191256"/>
            <a:ext cx="694944" cy="228600"/>
          </a:xfrm>
          <a:prstGeom prst="rect">
            <a:avLst/>
          </a:prstGeom>
          <a:noFill/>
        </p:spPr>
        <p:txBody>
          <a:bodyPr wrap="none">
            <a:spAutoFit/>
          </a:bodyPr>
          <a:lstStyle/>
          <a:p>
            <a:pPr algn="ctr"/>
            <a:r>
              <a:rPr sz="700">
                <a:solidFill>
                  <a:srgbClr val="646464"/>
                </a:solidFill>
              </a:rPr>
              <a:t>33/2026</a:t>
            </a:r>
          </a:p>
        </p:txBody>
      </p:sp>
      <p:sp>
        <p:nvSpPr>
          <p:cNvPr id="42" name="TextBox 41"/>
          <p:cNvSpPr txBox="1"/>
          <p:nvPr/>
        </p:nvSpPr>
        <p:spPr>
          <a:xfrm>
            <a:off x="9619488" y="3191256"/>
            <a:ext cx="694944" cy="228600"/>
          </a:xfrm>
          <a:prstGeom prst="rect">
            <a:avLst/>
          </a:prstGeom>
          <a:noFill/>
        </p:spPr>
        <p:txBody>
          <a:bodyPr wrap="none">
            <a:spAutoFit/>
          </a:bodyPr>
          <a:lstStyle/>
          <a:p>
            <a:pPr algn="ctr"/>
            <a:r>
              <a:rPr sz="700">
                <a:solidFill>
                  <a:srgbClr val="646464"/>
                </a:solidFill>
              </a:rPr>
              <a:t>34/2026</a:t>
            </a:r>
          </a:p>
        </p:txBody>
      </p:sp>
      <p:sp>
        <p:nvSpPr>
          <p:cNvPr id="43" name="TextBox 42"/>
          <p:cNvSpPr txBox="1"/>
          <p:nvPr/>
        </p:nvSpPr>
        <p:spPr>
          <a:xfrm>
            <a:off x="10396728" y="3191256"/>
            <a:ext cx="694944" cy="228600"/>
          </a:xfrm>
          <a:prstGeom prst="rect">
            <a:avLst/>
          </a:prstGeom>
          <a:noFill/>
        </p:spPr>
        <p:txBody>
          <a:bodyPr wrap="none">
            <a:spAutoFit/>
          </a:bodyPr>
          <a:lstStyle/>
          <a:p>
            <a:pPr algn="ctr"/>
            <a:r>
              <a:rPr sz="700">
                <a:solidFill>
                  <a:srgbClr val="646464"/>
                </a:solidFill>
              </a:rPr>
              <a:t>35/2026</a:t>
            </a:r>
          </a:p>
        </p:txBody>
      </p:sp>
      <p:sp>
        <p:nvSpPr>
          <p:cNvPr id="44" name="TextBox 43"/>
          <p:cNvSpPr txBox="1"/>
          <p:nvPr/>
        </p:nvSpPr>
        <p:spPr>
          <a:xfrm>
            <a:off x="11173968" y="3191256"/>
            <a:ext cx="694944" cy="228600"/>
          </a:xfrm>
          <a:prstGeom prst="rect">
            <a:avLst/>
          </a:prstGeom>
          <a:noFill/>
        </p:spPr>
        <p:txBody>
          <a:bodyPr wrap="none">
            <a:spAutoFit/>
          </a:bodyPr>
          <a:lstStyle/>
          <a:p>
            <a:pPr algn="ctr"/>
            <a:r>
              <a:rPr sz="700">
                <a:solidFill>
                  <a:srgbClr val="646464"/>
                </a:solidFill>
              </a:rPr>
              <a:t>36/2026</a:t>
            </a:r>
          </a:p>
        </p:txBody>
      </p:sp>
      <p:sp>
        <p:nvSpPr>
          <p:cNvPr id="45" name="Rectangle 44"/>
          <p:cNvSpPr/>
          <p:nvPr/>
        </p:nvSpPr>
        <p:spPr>
          <a:xfrm>
            <a:off x="1554480" y="3511296"/>
            <a:ext cx="91440" cy="9144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6" name="TextBox 45"/>
          <p:cNvSpPr txBox="1"/>
          <p:nvPr/>
        </p:nvSpPr>
        <p:spPr>
          <a:xfrm>
            <a:off x="1682496" y="3474720"/>
            <a:ext cx="1380744" cy="411480"/>
          </a:xfrm>
          <a:prstGeom prst="rect">
            <a:avLst/>
          </a:prstGeom>
          <a:noFill/>
        </p:spPr>
        <p:txBody>
          <a:bodyPr wrap="none">
            <a:spAutoFit/>
          </a:bodyPr>
          <a:lstStyle/>
          <a:p>
            <a:pPr algn="l">
              <a:defRPr sz="650">
                <a:latin typeface="Arial Narrow"/>
              </a:defRPr>
            </a:pPr>
            <a:r>
              <a:t>CROSTACEI</a:t>
            </a:r>
          </a:p>
        </p:txBody>
      </p:sp>
      <p:sp>
        <p:nvSpPr>
          <p:cNvPr id="47" name="Rectangle 46"/>
          <p:cNvSpPr/>
          <p:nvPr/>
        </p:nvSpPr>
        <p:spPr>
          <a:xfrm>
            <a:off x="3063240" y="3511296"/>
            <a:ext cx="91440" cy="9144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8" name="TextBox 47"/>
          <p:cNvSpPr txBox="1"/>
          <p:nvPr/>
        </p:nvSpPr>
        <p:spPr>
          <a:xfrm>
            <a:off x="3191256" y="3474720"/>
            <a:ext cx="1380744" cy="411480"/>
          </a:xfrm>
          <a:prstGeom prst="rect">
            <a:avLst/>
          </a:prstGeom>
          <a:noFill/>
        </p:spPr>
        <p:txBody>
          <a:bodyPr wrap="none">
            <a:spAutoFit/>
          </a:bodyPr>
          <a:lstStyle/>
          <a:p>
            <a:pPr algn="l">
              <a:defRPr sz="650">
                <a:latin typeface="Arial Narrow"/>
              </a:defRPr>
            </a:pPr>
            <a:r>
              <a:t>MOLLUSCHI</a:t>
            </a:r>
            <a:br/>
            <a:r>
              <a:t>BIVALVI-GASTEROPODI</a:t>
            </a:r>
          </a:p>
        </p:txBody>
      </p:sp>
      <p:sp>
        <p:nvSpPr>
          <p:cNvPr id="49" name="Rectangle 48"/>
          <p:cNvSpPr/>
          <p:nvPr/>
        </p:nvSpPr>
        <p:spPr>
          <a:xfrm>
            <a:off x="4572000" y="3511296"/>
            <a:ext cx="91440" cy="9144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0" name="TextBox 49"/>
          <p:cNvSpPr txBox="1"/>
          <p:nvPr/>
        </p:nvSpPr>
        <p:spPr>
          <a:xfrm>
            <a:off x="4700016" y="3474720"/>
            <a:ext cx="1380744" cy="411480"/>
          </a:xfrm>
          <a:prstGeom prst="rect">
            <a:avLst/>
          </a:prstGeom>
          <a:noFill/>
        </p:spPr>
        <p:txBody>
          <a:bodyPr wrap="none">
            <a:spAutoFit/>
          </a:bodyPr>
          <a:lstStyle/>
          <a:p>
            <a:pPr algn="l">
              <a:defRPr sz="650">
                <a:latin typeface="Arial Narrow"/>
              </a:defRPr>
            </a:pPr>
            <a:r>
              <a:t>MOLLUSCHI</a:t>
            </a:r>
            <a:br/>
            <a:r>
              <a:t>CEFALOPODI</a:t>
            </a:r>
          </a:p>
        </p:txBody>
      </p:sp>
      <p:sp>
        <p:nvSpPr>
          <p:cNvPr id="51" name="Rectangle 50"/>
          <p:cNvSpPr/>
          <p:nvPr/>
        </p:nvSpPr>
        <p:spPr>
          <a:xfrm>
            <a:off x="6080760" y="3511296"/>
            <a:ext cx="91440" cy="9144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2" name="TextBox 51"/>
          <p:cNvSpPr txBox="1"/>
          <p:nvPr/>
        </p:nvSpPr>
        <p:spPr>
          <a:xfrm>
            <a:off x="6208776" y="3474720"/>
            <a:ext cx="1380744" cy="411480"/>
          </a:xfrm>
          <a:prstGeom prst="rect">
            <a:avLst/>
          </a:prstGeom>
          <a:noFill/>
        </p:spPr>
        <p:txBody>
          <a:bodyPr wrap="none">
            <a:spAutoFit/>
          </a:bodyPr>
          <a:lstStyle/>
          <a:p>
            <a:pPr algn="l">
              <a:defRPr sz="650">
                <a:latin typeface="Arial Narrow"/>
              </a:defRPr>
            </a:pPr>
            <a:r>
              <a:t>PESCI</a:t>
            </a:r>
            <a:br/>
            <a:r>
              <a:t>ACQUA</a:t>
            </a:r>
            <a:br/>
            <a:r>
              <a:t>DOLCE</a:t>
            </a:r>
          </a:p>
        </p:txBody>
      </p:sp>
      <p:sp>
        <p:nvSpPr>
          <p:cNvPr id="53" name="Rectangle 52"/>
          <p:cNvSpPr/>
          <p:nvPr/>
        </p:nvSpPr>
        <p:spPr>
          <a:xfrm>
            <a:off x="7589520" y="3511296"/>
            <a:ext cx="91440" cy="9144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4" name="TextBox 53"/>
          <p:cNvSpPr txBox="1"/>
          <p:nvPr/>
        </p:nvSpPr>
        <p:spPr>
          <a:xfrm>
            <a:off x="7717536" y="3474720"/>
            <a:ext cx="1380744" cy="411480"/>
          </a:xfrm>
          <a:prstGeom prst="rect">
            <a:avLst/>
          </a:prstGeom>
          <a:noFill/>
        </p:spPr>
        <p:txBody>
          <a:bodyPr wrap="none">
            <a:spAutoFit/>
          </a:bodyPr>
          <a:lstStyle/>
          <a:p>
            <a:pPr algn="l">
              <a:defRPr sz="650">
                <a:latin typeface="Arial Narrow"/>
              </a:defRPr>
            </a:pPr>
            <a:r>
              <a:t>PESCI</a:t>
            </a:r>
            <a:br/>
            <a:r>
              <a:t>ACQUA</a:t>
            </a:r>
            <a:br/>
            <a:r>
              <a:t>SALATA</a:t>
            </a:r>
          </a:p>
        </p:txBody>
      </p:sp>
      <p:sp>
        <p:nvSpPr>
          <p:cNvPr id="55" name="Rectangle 54"/>
          <p:cNvSpPr/>
          <p:nvPr/>
        </p:nvSpPr>
        <p:spPr>
          <a:xfrm>
            <a:off x="9098280" y="3511296"/>
            <a:ext cx="91440" cy="9144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6" name="TextBox 55"/>
          <p:cNvSpPr txBox="1"/>
          <p:nvPr/>
        </p:nvSpPr>
        <p:spPr>
          <a:xfrm>
            <a:off x="9226296" y="3474720"/>
            <a:ext cx="1380744" cy="411480"/>
          </a:xfrm>
          <a:prstGeom prst="rect">
            <a:avLst/>
          </a:prstGeom>
          <a:noFill/>
        </p:spPr>
        <p:txBody>
          <a:bodyPr wrap="none">
            <a:spAutoFit/>
          </a:bodyPr>
          <a:lstStyle/>
          <a:p>
            <a:pPr algn="l">
              <a:defRPr sz="650">
                <a:latin typeface="Arial Narrow"/>
              </a:defRPr>
            </a:pPr>
            <a:r>
              <a:t>TOTALE</a:t>
            </a:r>
            <a:br/>
            <a:r>
              <a:t>MERCATO</a:t>
            </a:r>
          </a:p>
        </p:txBody>
      </p:sp>
      <p:sp>
        <p:nvSpPr>
          <p:cNvPr id="57" name="Rectangle 56"/>
          <p:cNvSpPr/>
          <p:nvPr/>
        </p:nvSpPr>
        <p:spPr>
          <a:xfrm rot="1177068">
            <a:off x="616131" y="2209561"/>
            <a:ext cx="825136"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8" name="Rectangle 57"/>
          <p:cNvSpPr/>
          <p:nvPr/>
        </p:nvSpPr>
        <p:spPr>
          <a:xfrm rot="19504336">
            <a:off x="1331940" y="2076694"/>
            <a:ext cx="947998"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9" name="Rectangle 58"/>
          <p:cNvSpPr/>
          <p:nvPr/>
        </p:nvSpPr>
        <p:spPr>
          <a:xfrm rot="1736206">
            <a:off x="2139121" y="2020165"/>
            <a:ext cx="888117"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0" name="Rectangle 59"/>
          <p:cNvSpPr/>
          <p:nvPr/>
        </p:nvSpPr>
        <p:spPr>
          <a:xfrm rot="21543747">
            <a:off x="2971747" y="2228660"/>
            <a:ext cx="777344"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1" name="Rectangle 60"/>
          <p:cNvSpPr/>
          <p:nvPr/>
        </p:nvSpPr>
        <p:spPr>
          <a:xfrm rot="21039032">
            <a:off x="3743808" y="2158317"/>
            <a:ext cx="787703"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2" name="Rectangle 61"/>
          <p:cNvSpPr/>
          <p:nvPr/>
        </p:nvSpPr>
        <p:spPr>
          <a:xfrm rot="82129">
            <a:off x="4526169" y="2103620"/>
            <a:ext cx="777461"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3" name="Rectangle 62"/>
          <p:cNvSpPr/>
          <p:nvPr/>
        </p:nvSpPr>
        <p:spPr>
          <a:xfrm rot="685395">
            <a:off x="5295666" y="2191429"/>
            <a:ext cx="792947"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4" name="Rectangle 63"/>
          <p:cNvSpPr/>
          <p:nvPr/>
        </p:nvSpPr>
        <p:spPr>
          <a:xfrm rot="20746800">
            <a:off x="6068476" y="2171473"/>
            <a:ext cx="801807"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5" name="Rectangle 64"/>
          <p:cNvSpPr/>
          <p:nvPr/>
        </p:nvSpPr>
        <p:spPr>
          <a:xfrm rot="21146056">
            <a:off x="6854587" y="2021376"/>
            <a:ext cx="784065"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6" name="Rectangle 65"/>
          <p:cNvSpPr/>
          <p:nvPr/>
        </p:nvSpPr>
        <p:spPr>
          <a:xfrm rot="1034583">
            <a:off x="7616951" y="2090378"/>
            <a:ext cx="813816"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7" name="Rectangle 66"/>
          <p:cNvSpPr/>
          <p:nvPr/>
        </p:nvSpPr>
        <p:spPr>
          <a:xfrm rot="18981060">
            <a:off x="8264021" y="1840283"/>
            <a:ext cx="1074156"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8" name="Rectangle 67"/>
          <p:cNvSpPr/>
          <p:nvPr/>
        </p:nvSpPr>
        <p:spPr>
          <a:xfrm rot="3408898">
            <a:off x="8868330" y="2063784"/>
            <a:ext cx="1420019"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9" name="Rectangle 68"/>
          <p:cNvSpPr/>
          <p:nvPr/>
        </p:nvSpPr>
        <p:spPr>
          <a:xfrm rot="20666676">
            <a:off x="9952184" y="2549818"/>
            <a:ext cx="806791"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0" name="Rectangle 69"/>
          <p:cNvSpPr/>
          <p:nvPr/>
        </p:nvSpPr>
        <p:spPr>
          <a:xfrm rot="20537979">
            <a:off x="10724888" y="2317612"/>
            <a:ext cx="815863" cy="25400"/>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1" name="Rectangle 70"/>
          <p:cNvSpPr/>
          <p:nvPr/>
        </p:nvSpPr>
        <p:spPr>
          <a:xfrm rot="16517">
            <a:off x="640075" y="2909777"/>
            <a:ext cx="777248"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2" name="Rectangle 71"/>
          <p:cNvSpPr/>
          <p:nvPr/>
        </p:nvSpPr>
        <p:spPr>
          <a:xfrm rot="20865587">
            <a:off x="1408280" y="2827336"/>
            <a:ext cx="795319"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3" name="Rectangle 72"/>
          <p:cNvSpPr/>
          <p:nvPr/>
        </p:nvSpPr>
        <p:spPr>
          <a:xfrm rot="588089">
            <a:off x="2188803" y="2810164"/>
            <a:ext cx="788753"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4" name="Rectangle 73"/>
          <p:cNvSpPr/>
          <p:nvPr/>
        </p:nvSpPr>
        <p:spPr>
          <a:xfrm rot="317990">
            <a:off x="2970131" y="2913351"/>
            <a:ext cx="780576"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5" name="Rectangle 74"/>
          <p:cNvSpPr/>
          <p:nvPr/>
        </p:nvSpPr>
        <p:spPr>
          <a:xfrm rot="21326326">
            <a:off x="3747805" y="2918398"/>
            <a:ext cx="779709"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6" name="Rectangle 75"/>
          <p:cNvSpPr/>
          <p:nvPr/>
        </p:nvSpPr>
        <p:spPr>
          <a:xfrm rot="102988">
            <a:off x="4526105" y="2899041"/>
            <a:ext cx="777588"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7" name="Rectangle 76"/>
          <p:cNvSpPr/>
          <p:nvPr/>
        </p:nvSpPr>
        <p:spPr>
          <a:xfrm rot="21558975">
            <a:off x="5303492" y="2906049"/>
            <a:ext cx="777295"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8" name="Rectangle 77"/>
          <p:cNvSpPr/>
          <p:nvPr/>
        </p:nvSpPr>
        <p:spPr>
          <a:xfrm rot="272869">
            <a:off x="6079532" y="2932322"/>
            <a:ext cx="779694"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9" name="Rectangle 78"/>
          <p:cNvSpPr/>
          <p:nvPr/>
        </p:nvSpPr>
        <p:spPr>
          <a:xfrm rot="160516">
            <a:off x="6857575" y="2981392"/>
            <a:ext cx="778088"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0" name="Rectangle 79"/>
          <p:cNvSpPr/>
          <p:nvPr/>
        </p:nvSpPr>
        <p:spPr>
          <a:xfrm rot="21467245">
            <a:off x="7634950" y="2984536"/>
            <a:ext cx="777819"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1" name="Rectangle 80"/>
          <p:cNvSpPr/>
          <p:nvPr/>
        </p:nvSpPr>
        <p:spPr>
          <a:xfrm rot="21412114">
            <a:off x="8411898" y="2948261"/>
            <a:ext cx="778402"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2" name="Rectangle 81"/>
          <p:cNvSpPr/>
          <p:nvPr/>
        </p:nvSpPr>
        <p:spPr>
          <a:xfrm rot="102803">
            <a:off x="9189546" y="2938625"/>
            <a:ext cx="777587"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3" name="Rectangle 82"/>
          <p:cNvSpPr/>
          <p:nvPr/>
        </p:nvSpPr>
        <p:spPr>
          <a:xfrm rot="21563070">
            <a:off x="9966937" y="2946075"/>
            <a:ext cx="777284"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4" name="Rectangle 83"/>
          <p:cNvSpPr/>
          <p:nvPr/>
        </p:nvSpPr>
        <p:spPr>
          <a:xfrm rot="21440386">
            <a:off x="10743780" y="2923843"/>
            <a:ext cx="778078" cy="2540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5" name="Rectangle 84"/>
          <p:cNvSpPr/>
          <p:nvPr/>
        </p:nvSpPr>
        <p:spPr>
          <a:xfrm rot="74050">
            <a:off x="639989" y="2270809"/>
            <a:ext cx="777420"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6" name="Rectangle 85"/>
          <p:cNvSpPr/>
          <p:nvPr/>
        </p:nvSpPr>
        <p:spPr>
          <a:xfrm rot="21315139">
            <a:off x="1415981" y="2246905"/>
            <a:ext cx="779916"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7" name="Rectangle 86"/>
          <p:cNvSpPr/>
          <p:nvPr/>
        </p:nvSpPr>
        <p:spPr>
          <a:xfrm rot="178269">
            <a:off x="2194036" y="2234800"/>
            <a:ext cx="778286"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8" name="Rectangle 87"/>
          <p:cNvSpPr/>
          <p:nvPr/>
        </p:nvSpPr>
        <p:spPr>
          <a:xfrm rot="258526">
            <a:off x="2970698" y="2284251"/>
            <a:ext cx="779442"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9" name="Rectangle 88"/>
          <p:cNvSpPr/>
          <p:nvPr/>
        </p:nvSpPr>
        <p:spPr>
          <a:xfrm rot="21508502">
            <a:off x="3748902" y="2303185"/>
            <a:ext cx="777515"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0" name="Rectangle 89"/>
          <p:cNvSpPr/>
          <p:nvPr/>
        </p:nvSpPr>
        <p:spPr>
          <a:xfrm rot="21527785">
            <a:off x="4526194" y="2284675"/>
            <a:ext cx="777411"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1" name="Rectangle 90"/>
          <p:cNvSpPr/>
          <p:nvPr/>
        </p:nvSpPr>
        <p:spPr>
          <a:xfrm rot="325320">
            <a:off x="5301773" y="2313396"/>
            <a:ext cx="780733"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2" name="Rectangle 91"/>
          <p:cNvSpPr/>
          <p:nvPr/>
        </p:nvSpPr>
        <p:spPr>
          <a:xfrm rot="21106181">
            <a:off x="6076715" y="2294071"/>
            <a:ext cx="785328"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3" name="Rectangle 92"/>
          <p:cNvSpPr/>
          <p:nvPr/>
        </p:nvSpPr>
        <p:spPr>
          <a:xfrm rot="571765">
            <a:off x="6852562" y="2303098"/>
            <a:ext cx="788115"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4" name="Rectangle 93"/>
          <p:cNvSpPr/>
          <p:nvPr/>
        </p:nvSpPr>
        <p:spPr>
          <a:xfrm rot="44259">
            <a:off x="7635207" y="2373339"/>
            <a:ext cx="777304"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5" name="Rectangle 94"/>
          <p:cNvSpPr/>
          <p:nvPr/>
        </p:nvSpPr>
        <p:spPr>
          <a:xfrm rot="20817213">
            <a:off x="8402182" y="2288291"/>
            <a:ext cx="797834"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6" name="Rectangle 95"/>
          <p:cNvSpPr/>
          <p:nvPr/>
        </p:nvSpPr>
        <p:spPr>
          <a:xfrm rot="827112">
            <a:off x="9178194" y="2293587"/>
            <a:ext cx="800291"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7" name="Rectangle 96"/>
          <p:cNvSpPr/>
          <p:nvPr/>
        </p:nvSpPr>
        <p:spPr>
          <a:xfrm rot="21197045">
            <a:off x="9964274" y="2343172"/>
            <a:ext cx="782610"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8" name="Rectangle 97"/>
          <p:cNvSpPr/>
          <p:nvPr/>
        </p:nvSpPr>
        <p:spPr>
          <a:xfrm rot="377802">
            <a:off x="10741841" y="2340292"/>
            <a:ext cx="781957" cy="254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9" name="Rectangle 98"/>
          <p:cNvSpPr/>
          <p:nvPr/>
        </p:nvSpPr>
        <p:spPr>
          <a:xfrm rot="21531178">
            <a:off x="640002" y="2514436"/>
            <a:ext cx="777395"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0" name="Rectangle 99"/>
          <p:cNvSpPr/>
          <p:nvPr/>
        </p:nvSpPr>
        <p:spPr>
          <a:xfrm rot="16277">
            <a:off x="1417315" y="2508495"/>
            <a:ext cx="777248"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1" name="Rectangle 100"/>
          <p:cNvSpPr/>
          <p:nvPr/>
        </p:nvSpPr>
        <p:spPr>
          <a:xfrm rot="232405">
            <a:off x="2193670" y="2536648"/>
            <a:ext cx="779019"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2" name="Rectangle 101"/>
          <p:cNvSpPr/>
          <p:nvPr/>
        </p:nvSpPr>
        <p:spPr>
          <a:xfrm rot="134509">
            <a:off x="2971502" y="2578173"/>
            <a:ext cx="777835"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3" name="Rectangle 102"/>
          <p:cNvSpPr/>
          <p:nvPr/>
        </p:nvSpPr>
        <p:spPr>
          <a:xfrm rot="21454644">
            <a:off x="3748692" y="2576945"/>
            <a:ext cx="777935"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4" name="Rectangle 103"/>
          <p:cNvSpPr/>
          <p:nvPr/>
        </p:nvSpPr>
        <p:spPr>
          <a:xfrm rot="290874">
            <a:off x="4524884" y="2593464"/>
            <a:ext cx="780030"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5" name="Rectangle 104"/>
          <p:cNvSpPr/>
          <p:nvPr/>
        </p:nvSpPr>
        <p:spPr>
          <a:xfrm rot="21553364">
            <a:off x="5303484" y="2621152"/>
            <a:ext cx="777311"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6" name="Rectangle 105"/>
          <p:cNvSpPr/>
          <p:nvPr/>
        </p:nvSpPr>
        <p:spPr>
          <a:xfrm rot="29833">
            <a:off x="6080745" y="2619253"/>
            <a:ext cx="777269"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7" name="Rectangle 106"/>
          <p:cNvSpPr/>
          <p:nvPr/>
        </p:nvSpPr>
        <p:spPr>
          <a:xfrm rot="21564054">
            <a:off x="6857978" y="2618561"/>
            <a:ext cx="777282"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8" name="Rectangle 107"/>
          <p:cNvSpPr/>
          <p:nvPr/>
        </p:nvSpPr>
        <p:spPr>
          <a:xfrm rot="21364533">
            <a:off x="7634326" y="2587838"/>
            <a:ext cx="779066"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9" name="Rectangle 108"/>
          <p:cNvSpPr/>
          <p:nvPr/>
        </p:nvSpPr>
        <p:spPr>
          <a:xfrm rot="21298872">
            <a:off x="8410984" y="2527049"/>
            <a:ext cx="780231"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0" name="Rectangle 109"/>
          <p:cNvSpPr/>
          <p:nvPr/>
        </p:nvSpPr>
        <p:spPr>
          <a:xfrm rot="381839">
            <a:off x="9187310" y="2536264"/>
            <a:ext cx="782059"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1" name="Rectangle 110"/>
          <p:cNvSpPr/>
          <p:nvPr/>
        </p:nvSpPr>
        <p:spPr>
          <a:xfrm rot="99761">
            <a:off x="9966796" y="2590888"/>
            <a:ext cx="777567"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2" name="Rectangle 111"/>
          <p:cNvSpPr/>
          <p:nvPr/>
        </p:nvSpPr>
        <p:spPr>
          <a:xfrm rot="24009">
            <a:off x="10744190" y="2604883"/>
            <a:ext cx="777258" cy="2540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3" name="Rectangle 112"/>
          <p:cNvSpPr/>
          <p:nvPr/>
        </p:nvSpPr>
        <p:spPr>
          <a:xfrm rot="235477">
            <a:off x="639166" y="1911516"/>
            <a:ext cx="779066"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4" name="Rectangle 113"/>
          <p:cNvSpPr/>
          <p:nvPr/>
        </p:nvSpPr>
        <p:spPr>
          <a:xfrm rot="16670">
            <a:off x="1417315" y="1940062"/>
            <a:ext cx="777249"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5" name="Rectangle 114"/>
          <p:cNvSpPr/>
          <p:nvPr/>
        </p:nvSpPr>
        <p:spPr>
          <a:xfrm rot="21176551">
            <a:off x="2191593" y="1893834"/>
            <a:ext cx="783173"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6" name="Rectangle 115"/>
          <p:cNvSpPr/>
          <p:nvPr/>
        </p:nvSpPr>
        <p:spPr>
          <a:xfrm rot="299794">
            <a:off x="2970317" y="1879698"/>
            <a:ext cx="780204"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7" name="Rectangle 116"/>
          <p:cNvSpPr/>
          <p:nvPr/>
        </p:nvSpPr>
        <p:spPr>
          <a:xfrm rot="222345">
            <a:off x="3748225" y="1938845"/>
            <a:ext cx="778868"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8" name="Rectangle 117"/>
          <p:cNvSpPr/>
          <p:nvPr/>
        </p:nvSpPr>
        <p:spPr>
          <a:xfrm rot="20988446">
            <a:off x="4520048" y="1894143"/>
            <a:ext cx="789702"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9" name="Rectangle 118"/>
          <p:cNvSpPr/>
          <p:nvPr/>
        </p:nvSpPr>
        <p:spPr>
          <a:xfrm rot="21535975">
            <a:off x="5303452" y="1817033"/>
            <a:ext cx="777374"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0" name="Rectangle 119"/>
          <p:cNvSpPr/>
          <p:nvPr/>
        </p:nvSpPr>
        <p:spPr>
          <a:xfrm rot="362142">
            <a:off x="6078593" y="1850885"/>
            <a:ext cx="781572"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1" name="Rectangle 120"/>
          <p:cNvSpPr/>
          <p:nvPr/>
        </p:nvSpPr>
        <p:spPr>
          <a:xfrm rot="594862">
            <a:off x="6852108" y="1959901"/>
            <a:ext cx="789023"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2" name="Rectangle 121"/>
          <p:cNvSpPr/>
          <p:nvPr/>
        </p:nvSpPr>
        <p:spPr>
          <a:xfrm rot="779635">
            <a:off x="7625027" y="2117503"/>
            <a:ext cx="797665"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3" name="Rectangle 122"/>
          <p:cNvSpPr/>
          <p:nvPr/>
        </p:nvSpPr>
        <p:spPr>
          <a:xfrm rot="19024695">
            <a:off x="8270404" y="1845776"/>
            <a:ext cx="1061390"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4" name="Rectangle 123"/>
          <p:cNvSpPr/>
          <p:nvPr/>
        </p:nvSpPr>
        <p:spPr>
          <a:xfrm rot="2443668">
            <a:off x="9065525" y="1818967"/>
            <a:ext cx="1025629"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5" name="Rectangle 124"/>
          <p:cNvSpPr/>
          <p:nvPr/>
        </p:nvSpPr>
        <p:spPr>
          <a:xfrm rot="21110047">
            <a:off x="9962979" y="2097797"/>
            <a:ext cx="785201"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6" name="Rectangle 125"/>
          <p:cNvSpPr/>
          <p:nvPr/>
        </p:nvSpPr>
        <p:spPr>
          <a:xfrm rot="609616">
            <a:off x="10738008" y="2111678"/>
            <a:ext cx="789622" cy="2540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7" name="Rectangle 126"/>
          <p:cNvSpPr/>
          <p:nvPr/>
        </p:nvSpPr>
        <p:spPr>
          <a:xfrm rot="267219">
            <a:off x="717392" y="2203041"/>
            <a:ext cx="27285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8" name="Rectangle 127"/>
          <p:cNvSpPr/>
          <p:nvPr/>
        </p:nvSpPr>
        <p:spPr>
          <a:xfrm rot="267219">
            <a:off x="1067150" y="2230283"/>
            <a:ext cx="27285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9" name="Rectangle 128"/>
          <p:cNvSpPr/>
          <p:nvPr/>
        </p:nvSpPr>
        <p:spPr>
          <a:xfrm rot="21158232">
            <a:off x="1493913" y="2219312"/>
            <a:ext cx="274295"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0" name="Rectangle 129"/>
          <p:cNvSpPr/>
          <p:nvPr/>
        </p:nvSpPr>
        <p:spPr>
          <a:xfrm rot="21158232">
            <a:off x="1843671" y="2174117"/>
            <a:ext cx="274295"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1" name="Rectangle 130"/>
          <p:cNvSpPr/>
          <p:nvPr/>
        </p:nvSpPr>
        <p:spPr>
          <a:xfrm rot="239304">
            <a:off x="2271953" y="2161401"/>
            <a:ext cx="272694"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2" name="Rectangle 131"/>
          <p:cNvSpPr/>
          <p:nvPr/>
        </p:nvSpPr>
        <p:spPr>
          <a:xfrm rot="239304">
            <a:off x="2621711" y="2185787"/>
            <a:ext cx="272694"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3" name="Rectangle 132"/>
          <p:cNvSpPr/>
          <p:nvPr/>
        </p:nvSpPr>
        <p:spPr>
          <a:xfrm rot="332192">
            <a:off x="3048886" y="2221408"/>
            <a:ext cx="273309"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4" name="Rectangle 133"/>
          <p:cNvSpPr/>
          <p:nvPr/>
        </p:nvSpPr>
        <p:spPr>
          <a:xfrm rot="332192">
            <a:off x="3398644" y="2255311"/>
            <a:ext cx="273309"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5" name="Rectangle 134"/>
          <p:cNvSpPr/>
          <p:nvPr/>
        </p:nvSpPr>
        <p:spPr>
          <a:xfrm rot="21511904">
            <a:off x="3826719" y="2270551"/>
            <a:ext cx="272123"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6" name="Rectangle 135"/>
          <p:cNvSpPr/>
          <p:nvPr/>
        </p:nvSpPr>
        <p:spPr>
          <a:xfrm rot="21511904">
            <a:off x="4176477" y="2261586"/>
            <a:ext cx="272123"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7" name="Rectangle 136"/>
          <p:cNvSpPr/>
          <p:nvPr/>
        </p:nvSpPr>
        <p:spPr>
          <a:xfrm rot="21367430">
            <a:off x="4603692" y="2241625"/>
            <a:ext cx="27265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8" name="Rectangle 137"/>
          <p:cNvSpPr/>
          <p:nvPr/>
        </p:nvSpPr>
        <p:spPr>
          <a:xfrm rot="21367430">
            <a:off x="4953450" y="2217928"/>
            <a:ext cx="27265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9" name="Rectangle 138"/>
          <p:cNvSpPr/>
          <p:nvPr/>
        </p:nvSpPr>
        <p:spPr>
          <a:xfrm rot="94851">
            <a:off x="5381192" y="2209344"/>
            <a:ext cx="27213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0" name="Rectangle 139"/>
          <p:cNvSpPr/>
          <p:nvPr/>
        </p:nvSpPr>
        <p:spPr>
          <a:xfrm rot="94851">
            <a:off x="5730950" y="2218997"/>
            <a:ext cx="272137"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1" name="Rectangle 140"/>
          <p:cNvSpPr/>
          <p:nvPr/>
        </p:nvSpPr>
        <p:spPr>
          <a:xfrm rot="141324">
            <a:off x="6158368" y="2233687"/>
            <a:ext cx="272264"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2" name="Rectangle 141"/>
          <p:cNvSpPr/>
          <p:nvPr/>
        </p:nvSpPr>
        <p:spPr>
          <a:xfrm rot="141324">
            <a:off x="6508126" y="2248074"/>
            <a:ext cx="272264"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3" name="Rectangle 142"/>
          <p:cNvSpPr/>
          <p:nvPr/>
        </p:nvSpPr>
        <p:spPr>
          <a:xfrm rot="312312">
            <a:off x="6935160" y="2276337"/>
            <a:ext cx="273160"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4" name="Rectangle 143"/>
          <p:cNvSpPr/>
          <p:nvPr/>
        </p:nvSpPr>
        <p:spPr>
          <a:xfrm rot="312312">
            <a:off x="7284918" y="2308200"/>
            <a:ext cx="273160"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5" name="Rectangle 144"/>
          <p:cNvSpPr/>
          <p:nvPr/>
        </p:nvSpPr>
        <p:spPr>
          <a:xfrm rot="489449">
            <a:off x="7711573" y="2358310"/>
            <a:ext cx="274814"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6" name="Rectangle 145"/>
          <p:cNvSpPr/>
          <p:nvPr/>
        </p:nvSpPr>
        <p:spPr>
          <a:xfrm rot="489449">
            <a:off x="8061331" y="2408446"/>
            <a:ext cx="274814"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7" name="Rectangle 146"/>
          <p:cNvSpPr/>
          <p:nvPr/>
        </p:nvSpPr>
        <p:spPr>
          <a:xfrm rot="20496866">
            <a:off x="8482887" y="2368042"/>
            <a:ext cx="286666"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8" name="Rectangle 147"/>
          <p:cNvSpPr/>
          <p:nvPr/>
        </p:nvSpPr>
        <p:spPr>
          <a:xfrm rot="20496866">
            <a:off x="8832645" y="2251791"/>
            <a:ext cx="286666"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9" name="Rectangle 148"/>
          <p:cNvSpPr/>
          <p:nvPr/>
        </p:nvSpPr>
        <p:spPr>
          <a:xfrm rot="1217657">
            <a:off x="9258441" y="2259790"/>
            <a:ext cx="290038"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0" name="Rectangle 149"/>
          <p:cNvSpPr/>
          <p:nvPr/>
        </p:nvSpPr>
        <p:spPr>
          <a:xfrm rot="1217657">
            <a:off x="9608199" y="2389129"/>
            <a:ext cx="290038"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1" name="Rectangle 150"/>
          <p:cNvSpPr/>
          <p:nvPr/>
        </p:nvSpPr>
        <p:spPr>
          <a:xfrm rot="21109238">
            <a:off x="10043286" y="2437448"/>
            <a:ext cx="274829"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2" name="Rectangle 151"/>
          <p:cNvSpPr/>
          <p:nvPr/>
        </p:nvSpPr>
        <p:spPr>
          <a:xfrm rot="21109238">
            <a:off x="10393044" y="2387176"/>
            <a:ext cx="274829"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3" name="Rectangle 152"/>
          <p:cNvSpPr/>
          <p:nvPr/>
        </p:nvSpPr>
        <p:spPr>
          <a:xfrm rot="21557551">
            <a:off x="10821913" y="2353815"/>
            <a:ext cx="272054"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4" name="Rectangle 153"/>
          <p:cNvSpPr/>
          <p:nvPr/>
        </p:nvSpPr>
        <p:spPr>
          <a:xfrm rot="21557551">
            <a:off x="11171671" y="2349496"/>
            <a:ext cx="272054" cy="25400"/>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5" name="TextBox 154"/>
          <p:cNvSpPr txBox="1"/>
          <p:nvPr/>
        </p:nvSpPr>
        <p:spPr>
          <a:xfrm>
            <a:off x="347472" y="1979637"/>
            <a:ext cx="585216" cy="201168"/>
          </a:xfrm>
          <a:prstGeom prst="rect">
            <a:avLst/>
          </a:prstGeom>
          <a:noFill/>
        </p:spPr>
        <p:txBody>
          <a:bodyPr wrap="none">
            <a:spAutoFit/>
          </a:bodyPr>
          <a:lstStyle/>
          <a:p>
            <a:pPr algn="ctr"/>
            <a:r>
              <a:rPr sz="1100" b="1">
                <a:solidFill>
                  <a:srgbClr val="000000"/>
                </a:solidFill>
              </a:rPr>
              <a:t>12,36</a:t>
            </a:r>
          </a:p>
        </p:txBody>
      </p:sp>
      <p:sp>
        <p:nvSpPr>
          <p:cNvPr id="156" name="TextBox 155"/>
          <p:cNvSpPr txBox="1"/>
          <p:nvPr/>
        </p:nvSpPr>
        <p:spPr>
          <a:xfrm>
            <a:off x="1124712" y="2040175"/>
            <a:ext cx="585216" cy="201168"/>
          </a:xfrm>
          <a:prstGeom prst="rect">
            <a:avLst/>
          </a:prstGeom>
          <a:noFill/>
        </p:spPr>
        <p:txBody>
          <a:bodyPr wrap="none">
            <a:spAutoFit/>
          </a:bodyPr>
          <a:lstStyle/>
          <a:p>
            <a:pPr algn="ctr"/>
            <a:r>
              <a:rPr sz="1100" b="1">
                <a:solidFill>
                  <a:srgbClr val="000000"/>
                </a:solidFill>
              </a:rPr>
              <a:t>11,83</a:t>
            </a:r>
          </a:p>
        </p:txBody>
      </p:sp>
      <p:sp>
        <p:nvSpPr>
          <p:cNvPr id="157" name="TextBox 156"/>
          <p:cNvSpPr txBox="1"/>
          <p:nvPr/>
        </p:nvSpPr>
        <p:spPr>
          <a:xfrm>
            <a:off x="1901952" y="1939742"/>
            <a:ext cx="585216" cy="201168"/>
          </a:xfrm>
          <a:prstGeom prst="rect">
            <a:avLst/>
          </a:prstGeom>
          <a:noFill/>
        </p:spPr>
        <p:txBody>
          <a:bodyPr wrap="none">
            <a:spAutoFit/>
          </a:bodyPr>
          <a:lstStyle/>
          <a:p>
            <a:pPr algn="ctr"/>
            <a:r>
              <a:rPr sz="1100" b="1">
                <a:solidFill>
                  <a:srgbClr val="000000"/>
                </a:solidFill>
              </a:rPr>
              <a:t>12,71</a:t>
            </a:r>
          </a:p>
        </p:txBody>
      </p:sp>
      <p:sp>
        <p:nvSpPr>
          <p:cNvPr id="158" name="TextBox 157"/>
          <p:cNvSpPr txBox="1"/>
          <p:nvPr/>
        </p:nvSpPr>
        <p:spPr>
          <a:xfrm>
            <a:off x="2679192" y="1993934"/>
            <a:ext cx="585216" cy="201168"/>
          </a:xfrm>
          <a:prstGeom prst="rect">
            <a:avLst/>
          </a:prstGeom>
          <a:noFill/>
        </p:spPr>
        <p:txBody>
          <a:bodyPr wrap="none">
            <a:spAutoFit/>
          </a:bodyPr>
          <a:lstStyle/>
          <a:p>
            <a:pPr algn="ctr"/>
            <a:r>
              <a:rPr sz="1100" b="1">
                <a:solidFill>
                  <a:srgbClr val="000000"/>
                </a:solidFill>
              </a:rPr>
              <a:t>12,24</a:t>
            </a:r>
          </a:p>
        </p:txBody>
      </p:sp>
      <p:sp>
        <p:nvSpPr>
          <p:cNvPr id="159" name="TextBox 158"/>
          <p:cNvSpPr txBox="1"/>
          <p:nvPr/>
        </p:nvSpPr>
        <p:spPr>
          <a:xfrm>
            <a:off x="3456432" y="2069273"/>
            <a:ext cx="585216" cy="201168"/>
          </a:xfrm>
          <a:prstGeom prst="rect">
            <a:avLst/>
          </a:prstGeom>
          <a:noFill/>
        </p:spPr>
        <p:txBody>
          <a:bodyPr wrap="none">
            <a:spAutoFit/>
          </a:bodyPr>
          <a:lstStyle/>
          <a:p>
            <a:pPr algn="ctr"/>
            <a:r>
              <a:rPr sz="1100" b="1">
                <a:solidFill>
                  <a:srgbClr val="000000"/>
                </a:solidFill>
              </a:rPr>
              <a:t>11,58</a:t>
            </a:r>
          </a:p>
        </p:txBody>
      </p:sp>
      <p:sp>
        <p:nvSpPr>
          <p:cNvPr id="160" name="TextBox 159"/>
          <p:cNvSpPr txBox="1"/>
          <p:nvPr/>
        </p:nvSpPr>
        <p:spPr>
          <a:xfrm>
            <a:off x="4233672" y="2049352"/>
            <a:ext cx="585216" cy="201168"/>
          </a:xfrm>
          <a:prstGeom prst="rect">
            <a:avLst/>
          </a:prstGeom>
          <a:noFill/>
        </p:spPr>
        <p:txBody>
          <a:bodyPr wrap="none">
            <a:spAutoFit/>
          </a:bodyPr>
          <a:lstStyle/>
          <a:p>
            <a:pPr algn="ctr"/>
            <a:r>
              <a:rPr sz="1100" b="1">
                <a:solidFill>
                  <a:srgbClr val="000000"/>
                </a:solidFill>
              </a:rPr>
              <a:t>11,75</a:t>
            </a:r>
          </a:p>
        </p:txBody>
      </p:sp>
      <p:sp>
        <p:nvSpPr>
          <p:cNvPr id="161" name="TextBox 160"/>
          <p:cNvSpPr txBox="1"/>
          <p:nvPr/>
        </p:nvSpPr>
        <p:spPr>
          <a:xfrm>
            <a:off x="5010912" y="1996689"/>
            <a:ext cx="585216" cy="201168"/>
          </a:xfrm>
          <a:prstGeom prst="rect">
            <a:avLst/>
          </a:prstGeom>
          <a:noFill/>
        </p:spPr>
        <p:txBody>
          <a:bodyPr wrap="none">
            <a:spAutoFit/>
          </a:bodyPr>
          <a:lstStyle/>
          <a:p>
            <a:pPr algn="ctr"/>
            <a:r>
              <a:rPr sz="1100" b="1">
                <a:solidFill>
                  <a:srgbClr val="000000"/>
                </a:solidFill>
              </a:rPr>
              <a:t>12,21</a:t>
            </a:r>
          </a:p>
        </p:txBody>
      </p:sp>
      <p:sp>
        <p:nvSpPr>
          <p:cNvPr id="162" name="TextBox 161"/>
          <p:cNvSpPr txBox="1"/>
          <p:nvPr/>
        </p:nvSpPr>
        <p:spPr>
          <a:xfrm>
            <a:off x="5788152" y="2018140"/>
            <a:ext cx="585216" cy="201168"/>
          </a:xfrm>
          <a:prstGeom prst="rect">
            <a:avLst/>
          </a:prstGeom>
          <a:noFill/>
        </p:spPr>
        <p:txBody>
          <a:bodyPr wrap="none">
            <a:spAutoFit/>
          </a:bodyPr>
          <a:lstStyle/>
          <a:p>
            <a:pPr algn="ctr"/>
            <a:r>
              <a:rPr sz="1100" b="1">
                <a:solidFill>
                  <a:srgbClr val="000000"/>
                </a:solidFill>
              </a:rPr>
              <a:t>12,02</a:t>
            </a:r>
          </a:p>
        </p:txBody>
      </p:sp>
      <p:sp>
        <p:nvSpPr>
          <p:cNvPr id="163" name="TextBox 162"/>
          <p:cNvSpPr txBox="1"/>
          <p:nvPr/>
        </p:nvSpPr>
        <p:spPr>
          <a:xfrm>
            <a:off x="6565392" y="2050110"/>
            <a:ext cx="585216" cy="201168"/>
          </a:xfrm>
          <a:prstGeom prst="rect">
            <a:avLst/>
          </a:prstGeom>
          <a:noFill/>
        </p:spPr>
        <p:txBody>
          <a:bodyPr wrap="none">
            <a:spAutoFit/>
          </a:bodyPr>
          <a:lstStyle/>
          <a:p>
            <a:pPr algn="ctr"/>
            <a:r>
              <a:rPr sz="1100" b="1">
                <a:solidFill>
                  <a:srgbClr val="000000"/>
                </a:solidFill>
              </a:rPr>
              <a:t>11,74</a:t>
            </a:r>
          </a:p>
        </p:txBody>
      </p:sp>
      <p:sp>
        <p:nvSpPr>
          <p:cNvPr id="164" name="TextBox 163"/>
          <p:cNvSpPr txBox="1"/>
          <p:nvPr/>
        </p:nvSpPr>
        <p:spPr>
          <a:xfrm>
            <a:off x="7342632" y="2120915"/>
            <a:ext cx="585216" cy="201168"/>
          </a:xfrm>
          <a:prstGeom prst="rect">
            <a:avLst/>
          </a:prstGeom>
          <a:noFill/>
        </p:spPr>
        <p:txBody>
          <a:bodyPr wrap="none">
            <a:spAutoFit/>
          </a:bodyPr>
          <a:lstStyle/>
          <a:p>
            <a:pPr algn="ctr"/>
            <a:r>
              <a:rPr sz="1100" b="1">
                <a:solidFill>
                  <a:srgbClr val="000000"/>
                </a:solidFill>
              </a:rPr>
              <a:t>11,12</a:t>
            </a:r>
          </a:p>
        </p:txBody>
      </p:sp>
      <p:sp>
        <p:nvSpPr>
          <p:cNvPr id="165" name="TextBox 164"/>
          <p:cNvSpPr txBox="1"/>
          <p:nvPr/>
        </p:nvSpPr>
        <p:spPr>
          <a:xfrm>
            <a:off x="8119872" y="2232329"/>
            <a:ext cx="585216" cy="201168"/>
          </a:xfrm>
          <a:prstGeom prst="rect">
            <a:avLst/>
          </a:prstGeom>
          <a:noFill/>
        </p:spPr>
        <p:txBody>
          <a:bodyPr wrap="none">
            <a:spAutoFit/>
          </a:bodyPr>
          <a:lstStyle/>
          <a:p>
            <a:pPr algn="ctr"/>
            <a:r>
              <a:rPr sz="1100" b="1">
                <a:solidFill>
                  <a:srgbClr val="000000"/>
                </a:solidFill>
              </a:rPr>
              <a:t>10,15</a:t>
            </a:r>
          </a:p>
        </p:txBody>
      </p:sp>
      <p:sp>
        <p:nvSpPr>
          <p:cNvPr id="166" name="TextBox 165"/>
          <p:cNvSpPr txBox="1"/>
          <p:nvPr/>
        </p:nvSpPr>
        <p:spPr>
          <a:xfrm>
            <a:off x="8897112" y="1973993"/>
            <a:ext cx="585216" cy="201168"/>
          </a:xfrm>
          <a:prstGeom prst="rect">
            <a:avLst/>
          </a:prstGeom>
          <a:noFill/>
        </p:spPr>
        <p:txBody>
          <a:bodyPr wrap="none">
            <a:spAutoFit/>
          </a:bodyPr>
          <a:lstStyle/>
          <a:p>
            <a:pPr algn="ctr"/>
            <a:r>
              <a:rPr sz="1100" b="1">
                <a:solidFill>
                  <a:srgbClr val="000000"/>
                </a:solidFill>
              </a:rPr>
              <a:t>12,41</a:t>
            </a:r>
          </a:p>
        </p:txBody>
      </p:sp>
      <p:sp>
        <p:nvSpPr>
          <p:cNvPr id="167" name="TextBox 166"/>
          <p:cNvSpPr txBox="1"/>
          <p:nvPr/>
        </p:nvSpPr>
        <p:spPr>
          <a:xfrm>
            <a:off x="9674352" y="2261414"/>
            <a:ext cx="585216" cy="201168"/>
          </a:xfrm>
          <a:prstGeom prst="rect">
            <a:avLst/>
          </a:prstGeom>
          <a:noFill/>
        </p:spPr>
        <p:txBody>
          <a:bodyPr wrap="none">
            <a:spAutoFit/>
          </a:bodyPr>
          <a:lstStyle/>
          <a:p>
            <a:pPr algn="ctr"/>
            <a:r>
              <a:rPr sz="1100" b="1">
                <a:solidFill>
                  <a:srgbClr val="000000"/>
                </a:solidFill>
              </a:rPr>
              <a:t>9,90</a:t>
            </a:r>
          </a:p>
        </p:txBody>
      </p:sp>
      <p:sp>
        <p:nvSpPr>
          <p:cNvPr id="168" name="TextBox 167"/>
          <p:cNvSpPr txBox="1"/>
          <p:nvPr/>
        </p:nvSpPr>
        <p:spPr>
          <a:xfrm>
            <a:off x="10451592" y="2149698"/>
            <a:ext cx="585216" cy="201168"/>
          </a:xfrm>
          <a:prstGeom prst="rect">
            <a:avLst/>
          </a:prstGeom>
          <a:noFill/>
        </p:spPr>
        <p:txBody>
          <a:bodyPr wrap="none">
            <a:spAutoFit/>
          </a:bodyPr>
          <a:lstStyle/>
          <a:p>
            <a:pPr algn="ctr"/>
            <a:r>
              <a:rPr sz="1100" b="1">
                <a:solidFill>
                  <a:srgbClr val="000000"/>
                </a:solidFill>
              </a:rPr>
              <a:t>10,87</a:t>
            </a:r>
          </a:p>
        </p:txBody>
      </p:sp>
      <p:sp>
        <p:nvSpPr>
          <p:cNvPr id="169" name="TextBox 168"/>
          <p:cNvSpPr txBox="1"/>
          <p:nvPr/>
        </p:nvSpPr>
        <p:spPr>
          <a:xfrm>
            <a:off x="11228832" y="2140100"/>
            <a:ext cx="585216" cy="201168"/>
          </a:xfrm>
          <a:prstGeom prst="rect">
            <a:avLst/>
          </a:prstGeom>
          <a:noFill/>
        </p:spPr>
        <p:txBody>
          <a:bodyPr wrap="none">
            <a:spAutoFit/>
          </a:bodyPr>
          <a:lstStyle/>
          <a:p>
            <a:pPr algn="ctr"/>
            <a:r>
              <a:rPr sz="1100" b="1">
                <a:solidFill>
                  <a:srgbClr val="000000"/>
                </a:solidFill>
              </a:rPr>
              <a:t>10,96</a:t>
            </a:r>
          </a:p>
        </p:txBody>
      </p:sp>
      <p:sp>
        <p:nvSpPr>
          <p:cNvPr id="170" name="Rectangle 169"/>
          <p:cNvSpPr/>
          <p:nvPr/>
        </p:nvSpPr>
        <p:spPr>
          <a:xfrm>
            <a:off x="640080" y="3154680"/>
            <a:ext cx="10881360" cy="12700"/>
          </a:xfrm>
          <a:prstGeom prst="rect">
            <a:avLst/>
          </a:prstGeom>
          <a:solidFill>
            <a:srgbClr val="B4B4B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171" name="Table 170"/>
          <p:cNvGraphicFramePr>
            <a:graphicFrameLocks noGrp="1"/>
          </p:cNvGraphicFramePr>
          <p:nvPr/>
        </p:nvGraphicFramePr>
        <p:xfrm>
          <a:off x="525780" y="4069080"/>
          <a:ext cx="11137380" cy="1923288"/>
        </p:xfrm>
        <a:graphic>
          <a:graphicData uri="http://schemas.openxmlformats.org/drawingml/2006/table">
            <a:tbl>
              <a:tblPr firstRow="1" bandRow="1">
                <a:tableStyleId>{5C22544A-7EE6-4342-B048-85BDC9FD1C3A}</a:tableStyleId>
              </a:tblPr>
              <a:tblGrid>
                <a:gridCol w="2011680">
                  <a:extLst>
                    <a:ext uri="{9D8B030D-6E8A-4147-A177-3AD203B41FA5}">
                      <a16:colId xmlns:a16="http://schemas.microsoft.com/office/drawing/2014/main" val="20000"/>
                    </a:ext>
                  </a:extLst>
                </a:gridCol>
                <a:gridCol w="608380">
                  <a:extLst>
                    <a:ext uri="{9D8B030D-6E8A-4147-A177-3AD203B41FA5}">
                      <a16:colId xmlns:a16="http://schemas.microsoft.com/office/drawing/2014/main" val="20001"/>
                    </a:ext>
                  </a:extLst>
                </a:gridCol>
                <a:gridCol w="608380">
                  <a:extLst>
                    <a:ext uri="{9D8B030D-6E8A-4147-A177-3AD203B41FA5}">
                      <a16:colId xmlns:a16="http://schemas.microsoft.com/office/drawing/2014/main" val="20002"/>
                    </a:ext>
                  </a:extLst>
                </a:gridCol>
                <a:gridCol w="608380">
                  <a:extLst>
                    <a:ext uri="{9D8B030D-6E8A-4147-A177-3AD203B41FA5}">
                      <a16:colId xmlns:a16="http://schemas.microsoft.com/office/drawing/2014/main" val="20003"/>
                    </a:ext>
                  </a:extLst>
                </a:gridCol>
                <a:gridCol w="608380">
                  <a:extLst>
                    <a:ext uri="{9D8B030D-6E8A-4147-A177-3AD203B41FA5}">
                      <a16:colId xmlns:a16="http://schemas.microsoft.com/office/drawing/2014/main" val="20004"/>
                    </a:ext>
                  </a:extLst>
                </a:gridCol>
                <a:gridCol w="608380">
                  <a:extLst>
                    <a:ext uri="{9D8B030D-6E8A-4147-A177-3AD203B41FA5}">
                      <a16:colId xmlns:a16="http://schemas.microsoft.com/office/drawing/2014/main" val="20005"/>
                    </a:ext>
                  </a:extLst>
                </a:gridCol>
                <a:gridCol w="608380">
                  <a:extLst>
                    <a:ext uri="{9D8B030D-6E8A-4147-A177-3AD203B41FA5}">
                      <a16:colId xmlns:a16="http://schemas.microsoft.com/office/drawing/2014/main" val="20006"/>
                    </a:ext>
                  </a:extLst>
                </a:gridCol>
                <a:gridCol w="608380">
                  <a:extLst>
                    <a:ext uri="{9D8B030D-6E8A-4147-A177-3AD203B41FA5}">
                      <a16:colId xmlns:a16="http://schemas.microsoft.com/office/drawing/2014/main" val="20007"/>
                    </a:ext>
                  </a:extLst>
                </a:gridCol>
                <a:gridCol w="608380">
                  <a:extLst>
                    <a:ext uri="{9D8B030D-6E8A-4147-A177-3AD203B41FA5}">
                      <a16:colId xmlns:a16="http://schemas.microsoft.com/office/drawing/2014/main" val="20008"/>
                    </a:ext>
                  </a:extLst>
                </a:gridCol>
                <a:gridCol w="608380">
                  <a:extLst>
                    <a:ext uri="{9D8B030D-6E8A-4147-A177-3AD203B41FA5}">
                      <a16:colId xmlns:a16="http://schemas.microsoft.com/office/drawing/2014/main" val="20009"/>
                    </a:ext>
                  </a:extLst>
                </a:gridCol>
                <a:gridCol w="608380">
                  <a:extLst>
                    <a:ext uri="{9D8B030D-6E8A-4147-A177-3AD203B41FA5}">
                      <a16:colId xmlns:a16="http://schemas.microsoft.com/office/drawing/2014/main" val="20010"/>
                    </a:ext>
                  </a:extLst>
                </a:gridCol>
                <a:gridCol w="608380">
                  <a:extLst>
                    <a:ext uri="{9D8B030D-6E8A-4147-A177-3AD203B41FA5}">
                      <a16:colId xmlns:a16="http://schemas.microsoft.com/office/drawing/2014/main" val="20011"/>
                    </a:ext>
                  </a:extLst>
                </a:gridCol>
                <a:gridCol w="608380">
                  <a:extLst>
                    <a:ext uri="{9D8B030D-6E8A-4147-A177-3AD203B41FA5}">
                      <a16:colId xmlns:a16="http://schemas.microsoft.com/office/drawing/2014/main" val="20012"/>
                    </a:ext>
                  </a:extLst>
                </a:gridCol>
                <a:gridCol w="608380">
                  <a:extLst>
                    <a:ext uri="{9D8B030D-6E8A-4147-A177-3AD203B41FA5}">
                      <a16:colId xmlns:a16="http://schemas.microsoft.com/office/drawing/2014/main" val="20013"/>
                    </a:ext>
                  </a:extLst>
                </a:gridCol>
                <a:gridCol w="608380">
                  <a:extLst>
                    <a:ext uri="{9D8B030D-6E8A-4147-A177-3AD203B41FA5}">
                      <a16:colId xmlns:a16="http://schemas.microsoft.com/office/drawing/2014/main" val="20014"/>
                    </a:ext>
                  </a:extLst>
                </a:gridCol>
                <a:gridCol w="608380">
                  <a:extLst>
                    <a:ext uri="{9D8B030D-6E8A-4147-A177-3AD203B41FA5}">
                      <a16:colId xmlns:a16="http://schemas.microsoft.com/office/drawing/2014/main" val="20015"/>
                    </a:ext>
                  </a:extLst>
                </a:gridCol>
              </a:tblGrid>
              <a:tr h="347472">
                <a:tc>
                  <a:txBody>
                    <a:bodyPr/>
                    <a:lstStyle/>
                    <a:p>
                      <a:pPr algn="ctr"/>
                      <a:r>
                        <a:rPr sz="1000" b="1">
                          <a:solidFill>
                            <a:srgbClr val="FFFFFF"/>
                          </a:solidFill>
                          <a:latin typeface="Arial Narrow"/>
                        </a:rPr>
                        <a:t>FAMIGLIA</a:t>
                      </a:r>
                    </a:p>
                  </a:txBody>
                  <a:tcPr marL="210312" marR="27432" marT="18288" marB="18288" anchor="ctr">
                    <a:solidFill>
                      <a:srgbClr val="001F5F"/>
                    </a:solidFill>
                  </a:tcPr>
                </a:tc>
                <a:tc>
                  <a:txBody>
                    <a:bodyPr/>
                    <a:lstStyle/>
                    <a:p>
                      <a:pPr algn="ctr"/>
                      <a:r>
                        <a:rPr sz="1000" b="1">
                          <a:solidFill>
                            <a:srgbClr val="FFFFFF"/>
                          </a:solidFill>
                          <a:latin typeface="Arial Narrow"/>
                        </a:rPr>
                        <a:t>22/2026</a:t>
                      </a:r>
                    </a:p>
                  </a:txBody>
                  <a:tcPr marL="27432" marR="27432" marT="18288" marB="18288" anchor="ctr">
                    <a:solidFill>
                      <a:srgbClr val="001F5F"/>
                    </a:solidFill>
                  </a:tcPr>
                </a:tc>
                <a:tc>
                  <a:txBody>
                    <a:bodyPr/>
                    <a:lstStyle/>
                    <a:p>
                      <a:pPr algn="ctr"/>
                      <a:r>
                        <a:rPr sz="1000" b="1">
                          <a:solidFill>
                            <a:srgbClr val="FFFFFF"/>
                          </a:solidFill>
                          <a:latin typeface="Arial Narrow"/>
                        </a:rPr>
                        <a:t>23/2026</a:t>
                      </a:r>
                    </a:p>
                  </a:txBody>
                  <a:tcPr marL="27432" marR="27432" marT="18288" marB="18288" anchor="ctr">
                    <a:solidFill>
                      <a:srgbClr val="001F5F"/>
                    </a:solidFill>
                  </a:tcPr>
                </a:tc>
                <a:tc>
                  <a:txBody>
                    <a:bodyPr/>
                    <a:lstStyle/>
                    <a:p>
                      <a:pPr algn="ctr"/>
                      <a:r>
                        <a:rPr sz="1000" b="1">
                          <a:solidFill>
                            <a:srgbClr val="FFFFFF"/>
                          </a:solidFill>
                          <a:latin typeface="Arial Narrow"/>
                        </a:rPr>
                        <a:t>24/2026</a:t>
                      </a:r>
                    </a:p>
                  </a:txBody>
                  <a:tcPr marL="27432" marR="27432" marT="18288" marB="18288" anchor="ctr">
                    <a:solidFill>
                      <a:srgbClr val="001F5F"/>
                    </a:solidFill>
                  </a:tcPr>
                </a:tc>
                <a:tc>
                  <a:txBody>
                    <a:bodyPr/>
                    <a:lstStyle/>
                    <a:p>
                      <a:pPr algn="ctr"/>
                      <a:r>
                        <a:rPr sz="1000" b="1">
                          <a:solidFill>
                            <a:srgbClr val="FFFFFF"/>
                          </a:solidFill>
                          <a:latin typeface="Arial Narrow"/>
                        </a:rPr>
                        <a:t>25/2026</a:t>
                      </a:r>
                    </a:p>
                  </a:txBody>
                  <a:tcPr marL="27432" marR="27432" marT="18288" marB="18288" anchor="ctr">
                    <a:solidFill>
                      <a:srgbClr val="001F5F"/>
                    </a:solidFill>
                  </a:tcPr>
                </a:tc>
                <a:tc>
                  <a:txBody>
                    <a:bodyPr/>
                    <a:lstStyle/>
                    <a:p>
                      <a:pPr algn="ctr"/>
                      <a:r>
                        <a:rPr sz="1000" b="1">
                          <a:solidFill>
                            <a:srgbClr val="FFFFFF"/>
                          </a:solidFill>
                          <a:latin typeface="Arial Narrow"/>
                        </a:rPr>
                        <a:t>26/2026</a:t>
                      </a:r>
                    </a:p>
                  </a:txBody>
                  <a:tcPr marL="27432" marR="27432" marT="18288" marB="18288" anchor="ctr">
                    <a:solidFill>
                      <a:srgbClr val="001F5F"/>
                    </a:solidFill>
                  </a:tcPr>
                </a:tc>
                <a:tc>
                  <a:txBody>
                    <a:bodyPr/>
                    <a:lstStyle/>
                    <a:p>
                      <a:pPr algn="ctr"/>
                      <a:r>
                        <a:rPr sz="1000" b="1">
                          <a:solidFill>
                            <a:srgbClr val="FFFFFF"/>
                          </a:solidFill>
                          <a:latin typeface="Arial Narrow"/>
                        </a:rPr>
                        <a:t>27/2026</a:t>
                      </a:r>
                    </a:p>
                  </a:txBody>
                  <a:tcPr marL="27432" marR="27432" marT="18288" marB="18288" anchor="ctr">
                    <a:solidFill>
                      <a:srgbClr val="001F5F"/>
                    </a:solidFill>
                  </a:tcPr>
                </a:tc>
                <a:tc>
                  <a:txBody>
                    <a:bodyPr/>
                    <a:lstStyle/>
                    <a:p>
                      <a:pPr algn="ctr"/>
                      <a:r>
                        <a:rPr sz="1000" b="1">
                          <a:solidFill>
                            <a:srgbClr val="FFFFFF"/>
                          </a:solidFill>
                          <a:latin typeface="Arial Narrow"/>
                        </a:rPr>
                        <a:t>28/2026</a:t>
                      </a:r>
                    </a:p>
                  </a:txBody>
                  <a:tcPr marL="27432" marR="27432" marT="18288" marB="18288" anchor="ctr">
                    <a:solidFill>
                      <a:srgbClr val="001F5F"/>
                    </a:solidFill>
                  </a:tcPr>
                </a:tc>
                <a:tc>
                  <a:txBody>
                    <a:bodyPr/>
                    <a:lstStyle/>
                    <a:p>
                      <a:pPr algn="ctr"/>
                      <a:r>
                        <a:rPr sz="1000" b="1">
                          <a:solidFill>
                            <a:srgbClr val="FFFFFF"/>
                          </a:solidFill>
                          <a:latin typeface="Arial Narrow"/>
                        </a:rPr>
                        <a:t>29/2026</a:t>
                      </a:r>
                    </a:p>
                  </a:txBody>
                  <a:tcPr marL="27432" marR="27432" marT="18288" marB="18288" anchor="ctr">
                    <a:solidFill>
                      <a:srgbClr val="001F5F"/>
                    </a:solidFill>
                  </a:tcPr>
                </a:tc>
                <a:tc>
                  <a:txBody>
                    <a:bodyPr/>
                    <a:lstStyle/>
                    <a:p>
                      <a:pPr algn="ctr"/>
                      <a:r>
                        <a:rPr sz="1000" b="1">
                          <a:solidFill>
                            <a:srgbClr val="FFFFFF"/>
                          </a:solidFill>
                          <a:latin typeface="Arial Narrow"/>
                        </a:rPr>
                        <a:t>30/2026</a:t>
                      </a:r>
                    </a:p>
                  </a:txBody>
                  <a:tcPr marL="27432" marR="27432" marT="18288" marB="18288" anchor="ctr">
                    <a:solidFill>
                      <a:srgbClr val="001F5F"/>
                    </a:solidFill>
                  </a:tcPr>
                </a:tc>
                <a:tc>
                  <a:txBody>
                    <a:bodyPr/>
                    <a:lstStyle/>
                    <a:p>
                      <a:pPr algn="ctr"/>
                      <a:r>
                        <a:rPr sz="1000" b="1">
                          <a:solidFill>
                            <a:srgbClr val="FFFFFF"/>
                          </a:solidFill>
                          <a:latin typeface="Arial Narrow"/>
                        </a:rPr>
                        <a:t>31/2026</a:t>
                      </a:r>
                    </a:p>
                  </a:txBody>
                  <a:tcPr marL="27432" marR="27432" marT="18288" marB="18288" anchor="ctr">
                    <a:solidFill>
                      <a:srgbClr val="001F5F"/>
                    </a:solidFill>
                  </a:tcPr>
                </a:tc>
                <a:tc>
                  <a:txBody>
                    <a:bodyPr/>
                    <a:lstStyle/>
                    <a:p>
                      <a:pPr algn="ctr"/>
                      <a:r>
                        <a:rPr sz="1000" b="1">
                          <a:solidFill>
                            <a:srgbClr val="FFFFFF"/>
                          </a:solidFill>
                          <a:latin typeface="Arial Narrow"/>
                        </a:rPr>
                        <a:t>32/2026</a:t>
                      </a:r>
                    </a:p>
                  </a:txBody>
                  <a:tcPr marL="27432" marR="27432" marT="18288" marB="18288" anchor="ctr">
                    <a:solidFill>
                      <a:srgbClr val="001F5F"/>
                    </a:solidFill>
                  </a:tcPr>
                </a:tc>
                <a:tc>
                  <a:txBody>
                    <a:bodyPr/>
                    <a:lstStyle/>
                    <a:p>
                      <a:pPr algn="ctr"/>
                      <a:r>
                        <a:rPr sz="1000" b="1">
                          <a:solidFill>
                            <a:srgbClr val="FFFFFF"/>
                          </a:solidFill>
                          <a:latin typeface="Arial Narrow"/>
                        </a:rPr>
                        <a:t>33/2026</a:t>
                      </a:r>
                    </a:p>
                  </a:txBody>
                  <a:tcPr marL="27432" marR="27432" marT="18288" marB="18288" anchor="ctr">
                    <a:solidFill>
                      <a:srgbClr val="001F5F"/>
                    </a:solidFill>
                  </a:tcPr>
                </a:tc>
                <a:tc>
                  <a:txBody>
                    <a:bodyPr/>
                    <a:lstStyle/>
                    <a:p>
                      <a:pPr algn="ctr"/>
                      <a:r>
                        <a:rPr sz="1000" b="1">
                          <a:solidFill>
                            <a:srgbClr val="FFFFFF"/>
                          </a:solidFill>
                          <a:latin typeface="Arial Narrow"/>
                        </a:rPr>
                        <a:t>34/2026</a:t>
                      </a:r>
                    </a:p>
                  </a:txBody>
                  <a:tcPr marL="27432" marR="27432" marT="18288" marB="18288" anchor="ctr">
                    <a:solidFill>
                      <a:srgbClr val="001F5F"/>
                    </a:solidFill>
                  </a:tcPr>
                </a:tc>
                <a:tc>
                  <a:txBody>
                    <a:bodyPr/>
                    <a:lstStyle/>
                    <a:p>
                      <a:pPr algn="ctr"/>
                      <a:r>
                        <a:rPr sz="1000" b="1">
                          <a:solidFill>
                            <a:srgbClr val="FFFFFF"/>
                          </a:solidFill>
                          <a:latin typeface="Arial Narrow"/>
                        </a:rPr>
                        <a:t>35/2026</a:t>
                      </a:r>
                    </a:p>
                  </a:txBody>
                  <a:tcPr marL="27432" marR="27432" marT="18288" marB="18288" anchor="ctr">
                    <a:solidFill>
                      <a:srgbClr val="001F5F"/>
                    </a:solidFill>
                  </a:tcPr>
                </a:tc>
                <a:tc>
                  <a:txBody>
                    <a:bodyPr/>
                    <a:lstStyle/>
                    <a:p>
                      <a:pPr algn="ctr"/>
                      <a:r>
                        <a:rPr sz="1000" b="1">
                          <a:solidFill>
                            <a:srgbClr val="FFFFFF"/>
                          </a:solidFill>
                          <a:latin typeface="Arial Narrow"/>
                        </a:rPr>
                        <a:t>36/2026</a:t>
                      </a:r>
                    </a:p>
                  </a:txBody>
                  <a:tcPr marL="27432" marR="27432" marT="18288" marB="18288" anchor="ctr">
                    <a:solidFill>
                      <a:srgbClr val="001F5F"/>
                    </a:solidFill>
                  </a:tcPr>
                </a:tc>
                <a:extLst>
                  <a:ext uri="{0D108BD9-81ED-4DB2-BD59-A6C34878D82A}">
                    <a16:rowId xmlns:a16="http://schemas.microsoft.com/office/drawing/2014/main" val="10000"/>
                  </a:ext>
                </a:extLst>
              </a:tr>
              <a:tr h="246888">
                <a:tc>
                  <a:txBody>
                    <a:bodyPr/>
                    <a:lstStyle/>
                    <a:p>
                      <a:pPr algn="l"/>
                      <a:r>
                        <a:rPr sz="1000" b="0">
                          <a:solidFill>
                            <a:srgbClr val="000000"/>
                          </a:solidFill>
                          <a:latin typeface="Arial Narrow"/>
                        </a:rPr>
                        <a:t>CROSTACEI</a:t>
                      </a:r>
                    </a:p>
                  </a:txBody>
                  <a:tcPr marL="210312" marR="27432" marT="18288" marB="18288" anchor="ctr">
                    <a:noFill/>
                  </a:tcPr>
                </a:tc>
                <a:tc>
                  <a:txBody>
                    <a:bodyPr/>
                    <a:lstStyle/>
                    <a:p>
                      <a:pPr algn="ctr"/>
                      <a:r>
                        <a:rPr sz="1000" b="0">
                          <a:solidFill>
                            <a:srgbClr val="000000"/>
                          </a:solidFill>
                          <a:latin typeface="Arial Narrow"/>
                        </a:rPr>
                        <a:t>13,37</a:t>
                      </a:r>
                    </a:p>
                  </a:txBody>
                  <a:tcPr marL="27432" marR="27432" marT="18288" marB="18288" anchor="ctr">
                    <a:noFill/>
                  </a:tcPr>
                </a:tc>
                <a:tc>
                  <a:txBody>
                    <a:bodyPr/>
                    <a:lstStyle/>
                    <a:p>
                      <a:pPr algn="ctr"/>
                      <a:r>
                        <a:rPr sz="1000" b="0">
                          <a:solidFill>
                            <a:srgbClr val="000000"/>
                          </a:solidFill>
                          <a:latin typeface="Arial Narrow"/>
                        </a:rPr>
                        <a:t>10,95</a:t>
                      </a:r>
                    </a:p>
                  </a:txBody>
                  <a:tcPr marL="27432" marR="27432" marT="18288" marB="18288" anchor="ctr">
                    <a:noFill/>
                  </a:tcPr>
                </a:tc>
                <a:tc>
                  <a:txBody>
                    <a:bodyPr/>
                    <a:lstStyle/>
                    <a:p>
                      <a:pPr algn="ctr"/>
                      <a:r>
                        <a:rPr sz="1000" b="0">
                          <a:solidFill>
                            <a:srgbClr val="000000"/>
                          </a:solidFill>
                          <a:latin typeface="Arial Narrow"/>
                        </a:rPr>
                        <a:t>15,69</a:t>
                      </a:r>
                    </a:p>
                  </a:txBody>
                  <a:tcPr marL="27432" marR="27432" marT="18288" marB="18288" anchor="ctr">
                    <a:noFill/>
                  </a:tcPr>
                </a:tc>
                <a:tc>
                  <a:txBody>
                    <a:bodyPr/>
                    <a:lstStyle/>
                    <a:p>
                      <a:pPr algn="ctr"/>
                      <a:r>
                        <a:rPr sz="1000" b="0">
                          <a:solidFill>
                            <a:srgbClr val="000000"/>
                          </a:solidFill>
                          <a:latin typeface="Arial Narrow"/>
                        </a:rPr>
                        <a:t>11,93</a:t>
                      </a:r>
                    </a:p>
                  </a:txBody>
                  <a:tcPr marL="27432" marR="27432" marT="18288" marB="18288" anchor="ctr">
                    <a:noFill/>
                  </a:tcPr>
                </a:tc>
                <a:tc>
                  <a:txBody>
                    <a:bodyPr/>
                    <a:lstStyle/>
                    <a:p>
                      <a:pPr algn="ctr"/>
                      <a:r>
                        <a:rPr sz="1000" b="0">
                          <a:solidFill>
                            <a:srgbClr val="000000"/>
                          </a:solidFill>
                          <a:latin typeface="Arial Narrow"/>
                        </a:rPr>
                        <a:t>12,05</a:t>
                      </a:r>
                    </a:p>
                  </a:txBody>
                  <a:tcPr marL="27432" marR="27432" marT="18288" marB="18288" anchor="ctr">
                    <a:noFill/>
                  </a:tcPr>
                </a:tc>
                <a:tc>
                  <a:txBody>
                    <a:bodyPr/>
                    <a:lstStyle/>
                    <a:p>
                      <a:pPr algn="ctr"/>
                      <a:r>
                        <a:rPr sz="1000" b="0">
                          <a:solidFill>
                            <a:srgbClr val="000000"/>
                          </a:solidFill>
                          <a:latin typeface="Arial Narrow"/>
                        </a:rPr>
                        <a:t>13,17</a:t>
                      </a:r>
                    </a:p>
                  </a:txBody>
                  <a:tcPr marL="27432" marR="27432" marT="18288" marB="18288" anchor="ctr">
                    <a:noFill/>
                  </a:tcPr>
                </a:tc>
                <a:tc>
                  <a:txBody>
                    <a:bodyPr/>
                    <a:lstStyle/>
                    <a:p>
                      <a:pPr algn="ctr"/>
                      <a:r>
                        <a:rPr sz="1000" b="0">
                          <a:solidFill>
                            <a:srgbClr val="000000"/>
                          </a:solidFill>
                          <a:latin typeface="Arial Narrow"/>
                        </a:rPr>
                        <a:t>13,00</a:t>
                      </a:r>
                    </a:p>
                  </a:txBody>
                  <a:tcPr marL="27432" marR="27432" marT="18288" marB="18288" anchor="ctr">
                    <a:noFill/>
                  </a:tcPr>
                </a:tc>
                <a:tc>
                  <a:txBody>
                    <a:bodyPr/>
                    <a:lstStyle/>
                    <a:p>
                      <a:pPr algn="ctr"/>
                      <a:r>
                        <a:rPr sz="1000" b="0">
                          <a:solidFill>
                            <a:srgbClr val="000000"/>
                          </a:solidFill>
                          <a:latin typeface="Arial Narrow"/>
                        </a:rPr>
                        <a:t>11,63</a:t>
                      </a:r>
                    </a:p>
                  </a:txBody>
                  <a:tcPr marL="27432" marR="27432" marT="18288" marB="18288" anchor="ctr">
                    <a:noFill/>
                  </a:tcPr>
                </a:tc>
                <a:tc>
                  <a:txBody>
                    <a:bodyPr/>
                    <a:lstStyle/>
                    <a:p>
                      <a:pPr algn="ctr"/>
                      <a:r>
                        <a:rPr sz="1000" b="0">
                          <a:solidFill>
                            <a:srgbClr val="000000"/>
                          </a:solidFill>
                          <a:latin typeface="Arial Narrow"/>
                        </a:rPr>
                        <a:t>13,35</a:t>
                      </a:r>
                    </a:p>
                  </a:txBody>
                  <a:tcPr marL="27432" marR="27432" marT="18288" marB="18288" anchor="ctr">
                    <a:noFill/>
                  </a:tcPr>
                </a:tc>
                <a:tc>
                  <a:txBody>
                    <a:bodyPr/>
                    <a:lstStyle/>
                    <a:p>
                      <a:pPr algn="ctr"/>
                      <a:r>
                        <a:rPr sz="1000" b="0">
                          <a:solidFill>
                            <a:srgbClr val="000000"/>
                          </a:solidFill>
                          <a:latin typeface="Arial Narrow"/>
                        </a:rPr>
                        <a:t>14,26</a:t>
                      </a:r>
                    </a:p>
                  </a:txBody>
                  <a:tcPr marL="27432" marR="27432" marT="18288" marB="18288" anchor="ctr">
                    <a:noFill/>
                  </a:tcPr>
                </a:tc>
                <a:tc>
                  <a:txBody>
                    <a:bodyPr/>
                    <a:lstStyle/>
                    <a:p>
                      <a:pPr algn="ctr"/>
                      <a:r>
                        <a:rPr sz="1000" b="0">
                          <a:solidFill>
                            <a:srgbClr val="000000"/>
                          </a:solidFill>
                          <a:latin typeface="Arial Narrow"/>
                        </a:rPr>
                        <a:t>12,15</a:t>
                      </a:r>
                    </a:p>
                  </a:txBody>
                  <a:tcPr marL="27432" marR="27432" marT="18288" marB="18288" anchor="ctr">
                    <a:noFill/>
                  </a:tcPr>
                </a:tc>
                <a:tc>
                  <a:txBody>
                    <a:bodyPr/>
                    <a:lstStyle/>
                    <a:p>
                      <a:pPr algn="ctr"/>
                      <a:r>
                        <a:rPr sz="1000" b="0">
                          <a:solidFill>
                            <a:srgbClr val="000000"/>
                          </a:solidFill>
                          <a:latin typeface="Arial Narrow"/>
                        </a:rPr>
                        <a:t>18,63</a:t>
                      </a:r>
                    </a:p>
                  </a:txBody>
                  <a:tcPr marL="27432" marR="27432" marT="18288" marB="18288" anchor="ctr">
                    <a:noFill/>
                  </a:tcPr>
                </a:tc>
                <a:tc>
                  <a:txBody>
                    <a:bodyPr/>
                    <a:lstStyle/>
                    <a:p>
                      <a:pPr algn="ctr"/>
                      <a:r>
                        <a:rPr sz="1000" b="0">
                          <a:solidFill>
                            <a:srgbClr val="000000"/>
                          </a:solidFill>
                          <a:latin typeface="Arial Narrow"/>
                        </a:rPr>
                        <a:t>8,23</a:t>
                      </a:r>
                    </a:p>
                  </a:txBody>
                  <a:tcPr marL="27432" marR="27432" marT="18288" marB="18288" anchor="ctr">
                    <a:noFill/>
                  </a:tcPr>
                </a:tc>
                <a:tc>
                  <a:txBody>
                    <a:bodyPr/>
                    <a:lstStyle/>
                    <a:p>
                      <a:pPr algn="ctr"/>
                      <a:r>
                        <a:rPr sz="1000" b="0">
                          <a:solidFill>
                            <a:srgbClr val="000000"/>
                          </a:solidFill>
                          <a:latin typeface="Arial Narrow"/>
                        </a:rPr>
                        <a:t>10,13</a:t>
                      </a:r>
                    </a:p>
                  </a:txBody>
                  <a:tcPr marL="27432" marR="27432" marT="18288" marB="18288" anchor="ctr">
                    <a:noFill/>
                  </a:tcPr>
                </a:tc>
                <a:tc>
                  <a:txBody>
                    <a:bodyPr/>
                    <a:lstStyle/>
                    <a:p>
                      <a:pPr algn="ctr"/>
                      <a:r>
                        <a:rPr sz="1000" b="0">
                          <a:solidFill>
                            <a:srgbClr val="000000"/>
                          </a:solidFill>
                          <a:latin typeface="Arial Narrow"/>
                        </a:rPr>
                        <a:t>12,30</a:t>
                      </a:r>
                    </a:p>
                  </a:txBody>
                  <a:tcPr marL="27432" marR="27432" marT="18288" marB="18288" anchor="ctr">
                    <a:noFill/>
                  </a:tcPr>
                </a:tc>
                <a:extLst>
                  <a:ext uri="{0D108BD9-81ED-4DB2-BD59-A6C34878D82A}">
                    <a16:rowId xmlns:a16="http://schemas.microsoft.com/office/drawing/2014/main" val="10001"/>
                  </a:ext>
                </a:extLst>
              </a:tr>
              <a:tr h="246888">
                <a:tc>
                  <a:txBody>
                    <a:bodyPr/>
                    <a:lstStyle/>
                    <a:p>
                      <a:pPr algn="l"/>
                      <a:r>
                        <a:rPr sz="1000" b="0">
                          <a:solidFill>
                            <a:srgbClr val="000000"/>
                          </a:solidFill>
                          <a:latin typeface="Arial Narrow"/>
                        </a:rPr>
                        <a:t>MOLLUSCHI BIVALVI-GASTEROPODI</a:t>
                      </a:r>
                    </a:p>
                  </a:txBody>
                  <a:tcPr marL="210312" marR="27432" marT="18288" marB="18288" anchor="ctr">
                    <a:solidFill>
                      <a:srgbClr val="F2F2F2"/>
                    </a:solidFill>
                  </a:tcPr>
                </a:tc>
                <a:tc>
                  <a:txBody>
                    <a:bodyPr/>
                    <a:lstStyle/>
                    <a:p>
                      <a:pPr algn="ctr"/>
                      <a:r>
                        <a:rPr sz="1000" b="0">
                          <a:solidFill>
                            <a:srgbClr val="000000"/>
                          </a:solidFill>
                          <a:latin typeface="Arial Narrow"/>
                        </a:rPr>
                        <a:t>6,05</a:t>
                      </a:r>
                    </a:p>
                  </a:txBody>
                  <a:tcPr marL="27432" marR="27432" marT="18288" marB="18288" anchor="ctr">
                    <a:solidFill>
                      <a:srgbClr val="F2F2F2"/>
                    </a:solidFill>
                  </a:tcPr>
                </a:tc>
                <a:tc>
                  <a:txBody>
                    <a:bodyPr/>
                    <a:lstStyle/>
                    <a:p>
                      <a:pPr algn="ctr"/>
                      <a:r>
                        <a:rPr sz="1000" b="0">
                          <a:solidFill>
                            <a:srgbClr val="000000"/>
                          </a:solidFill>
                          <a:latin typeface="Arial Narrow"/>
                        </a:rPr>
                        <a:t>6,02</a:t>
                      </a:r>
                    </a:p>
                  </a:txBody>
                  <a:tcPr marL="27432" marR="27432" marT="18288" marB="18288" anchor="ctr">
                    <a:solidFill>
                      <a:srgbClr val="F2F2F2"/>
                    </a:solidFill>
                  </a:tcPr>
                </a:tc>
                <a:tc>
                  <a:txBody>
                    <a:bodyPr/>
                    <a:lstStyle/>
                    <a:p>
                      <a:pPr algn="ctr"/>
                      <a:r>
                        <a:rPr sz="1000" b="0">
                          <a:solidFill>
                            <a:srgbClr val="000000"/>
                          </a:solidFill>
                          <a:latin typeface="Arial Narrow"/>
                        </a:rPr>
                        <a:t>7,49</a:t>
                      </a:r>
                    </a:p>
                  </a:txBody>
                  <a:tcPr marL="27432" marR="27432" marT="18288" marB="18288" anchor="ctr">
                    <a:solidFill>
                      <a:srgbClr val="F2F2F2"/>
                    </a:solidFill>
                  </a:tcPr>
                </a:tc>
                <a:tc>
                  <a:txBody>
                    <a:bodyPr/>
                    <a:lstStyle/>
                    <a:p>
                      <a:pPr algn="ctr"/>
                      <a:r>
                        <a:rPr sz="1000" b="0">
                          <a:solidFill>
                            <a:srgbClr val="000000"/>
                          </a:solidFill>
                          <a:latin typeface="Arial Narrow"/>
                        </a:rPr>
                        <a:t>6,32</a:t>
                      </a:r>
                    </a:p>
                  </a:txBody>
                  <a:tcPr marL="27432" marR="27432" marT="18288" marB="18288" anchor="ctr">
                    <a:solidFill>
                      <a:srgbClr val="F2F2F2"/>
                    </a:solidFill>
                  </a:tcPr>
                </a:tc>
                <a:tc>
                  <a:txBody>
                    <a:bodyPr/>
                    <a:lstStyle/>
                    <a:p>
                      <a:pPr algn="ctr"/>
                      <a:r>
                        <a:rPr sz="1000" b="0">
                          <a:solidFill>
                            <a:srgbClr val="000000"/>
                          </a:solidFill>
                          <a:latin typeface="Arial Narrow"/>
                        </a:rPr>
                        <a:t>5,68</a:t>
                      </a:r>
                    </a:p>
                  </a:txBody>
                  <a:tcPr marL="27432" marR="27432" marT="18288" marB="18288" anchor="ctr">
                    <a:solidFill>
                      <a:srgbClr val="F2F2F2"/>
                    </a:solidFill>
                  </a:tcPr>
                </a:tc>
                <a:tc>
                  <a:txBody>
                    <a:bodyPr/>
                    <a:lstStyle/>
                    <a:p>
                      <a:pPr algn="ctr"/>
                      <a:r>
                        <a:rPr sz="1000" b="0">
                          <a:solidFill>
                            <a:srgbClr val="000000"/>
                          </a:solidFill>
                          <a:latin typeface="Arial Narrow"/>
                        </a:rPr>
                        <a:t>6,23</a:t>
                      </a:r>
                    </a:p>
                  </a:txBody>
                  <a:tcPr marL="27432" marR="27432" marT="18288" marB="18288" anchor="ctr">
                    <a:solidFill>
                      <a:srgbClr val="F2F2F2"/>
                    </a:solidFill>
                  </a:tcPr>
                </a:tc>
                <a:tc>
                  <a:txBody>
                    <a:bodyPr/>
                    <a:lstStyle/>
                    <a:p>
                      <a:pPr algn="ctr"/>
                      <a:r>
                        <a:rPr sz="1000" b="0">
                          <a:solidFill>
                            <a:srgbClr val="000000"/>
                          </a:solidFill>
                          <a:latin typeface="Arial Narrow"/>
                        </a:rPr>
                        <a:t>6,02</a:t>
                      </a:r>
                    </a:p>
                  </a:txBody>
                  <a:tcPr marL="27432" marR="27432" marT="18288" marB="18288" anchor="ctr">
                    <a:solidFill>
                      <a:srgbClr val="F2F2F2"/>
                    </a:solidFill>
                  </a:tcPr>
                </a:tc>
                <a:tc>
                  <a:txBody>
                    <a:bodyPr/>
                    <a:lstStyle/>
                    <a:p>
                      <a:pPr algn="ctr"/>
                      <a:r>
                        <a:rPr sz="1000" b="0">
                          <a:solidFill>
                            <a:srgbClr val="000000"/>
                          </a:solidFill>
                          <a:latin typeface="Arial Narrow"/>
                        </a:rPr>
                        <a:t>6,10</a:t>
                      </a:r>
                    </a:p>
                  </a:txBody>
                  <a:tcPr marL="27432" marR="27432" marT="18288" marB="18288" anchor="ctr">
                    <a:solidFill>
                      <a:srgbClr val="F2F2F2"/>
                    </a:solidFill>
                  </a:tcPr>
                </a:tc>
                <a:tc>
                  <a:txBody>
                    <a:bodyPr/>
                    <a:lstStyle/>
                    <a:p>
                      <a:pPr algn="ctr"/>
                      <a:r>
                        <a:rPr sz="1000" b="0">
                          <a:solidFill>
                            <a:srgbClr val="000000"/>
                          </a:solidFill>
                          <a:latin typeface="Arial Narrow"/>
                        </a:rPr>
                        <a:t>5,56</a:t>
                      </a:r>
                    </a:p>
                  </a:txBody>
                  <a:tcPr marL="27432" marR="27432" marT="18288" marB="18288" anchor="ctr">
                    <a:solidFill>
                      <a:srgbClr val="F2F2F2"/>
                    </a:solidFill>
                  </a:tcPr>
                </a:tc>
                <a:tc>
                  <a:txBody>
                    <a:bodyPr/>
                    <a:lstStyle/>
                    <a:p>
                      <a:pPr algn="ctr"/>
                      <a:r>
                        <a:rPr sz="1000" b="0">
                          <a:solidFill>
                            <a:srgbClr val="000000"/>
                          </a:solidFill>
                          <a:latin typeface="Arial Narrow"/>
                        </a:rPr>
                        <a:t>5,25</a:t>
                      </a:r>
                    </a:p>
                  </a:txBody>
                  <a:tcPr marL="27432" marR="27432" marT="18288" marB="18288" anchor="ctr">
                    <a:solidFill>
                      <a:srgbClr val="F2F2F2"/>
                    </a:solidFill>
                  </a:tcPr>
                </a:tc>
                <a:tc>
                  <a:txBody>
                    <a:bodyPr/>
                    <a:lstStyle/>
                    <a:p>
                      <a:pPr algn="ctr"/>
                      <a:r>
                        <a:rPr sz="1000" b="0">
                          <a:solidFill>
                            <a:srgbClr val="000000"/>
                          </a:solidFill>
                          <a:latin typeface="Arial Narrow"/>
                        </a:rPr>
                        <a:t>5,51</a:t>
                      </a:r>
                    </a:p>
                  </a:txBody>
                  <a:tcPr marL="27432" marR="27432" marT="18288" marB="18288" anchor="ctr">
                    <a:solidFill>
                      <a:srgbClr val="F2F2F2"/>
                    </a:solidFill>
                  </a:tcPr>
                </a:tc>
                <a:tc>
                  <a:txBody>
                    <a:bodyPr/>
                    <a:lstStyle/>
                    <a:p>
                      <a:pPr algn="ctr"/>
                      <a:r>
                        <a:rPr sz="1000" b="0">
                          <a:solidFill>
                            <a:srgbClr val="000000"/>
                          </a:solidFill>
                          <a:latin typeface="Arial Narrow"/>
                        </a:rPr>
                        <a:t>5,88</a:t>
                      </a:r>
                    </a:p>
                  </a:txBody>
                  <a:tcPr marL="27432" marR="27432" marT="18288" marB="18288" anchor="ctr">
                    <a:solidFill>
                      <a:srgbClr val="F2F2F2"/>
                    </a:solidFill>
                  </a:tcPr>
                </a:tc>
                <a:tc>
                  <a:txBody>
                    <a:bodyPr/>
                    <a:lstStyle/>
                    <a:p>
                      <a:pPr algn="ctr"/>
                      <a:r>
                        <a:rPr sz="1000" b="0">
                          <a:solidFill>
                            <a:srgbClr val="000000"/>
                          </a:solidFill>
                          <a:latin typeface="Arial Narrow"/>
                        </a:rPr>
                        <a:t>5,68</a:t>
                      </a:r>
                    </a:p>
                  </a:txBody>
                  <a:tcPr marL="27432" marR="27432" marT="18288" marB="18288" anchor="ctr">
                    <a:solidFill>
                      <a:srgbClr val="F2F2F2"/>
                    </a:solidFill>
                  </a:tcPr>
                </a:tc>
                <a:tc>
                  <a:txBody>
                    <a:bodyPr/>
                    <a:lstStyle/>
                    <a:p>
                      <a:pPr algn="ctr"/>
                      <a:r>
                        <a:rPr sz="1000" b="0">
                          <a:solidFill>
                            <a:srgbClr val="000000"/>
                          </a:solidFill>
                          <a:latin typeface="Arial Narrow"/>
                        </a:rPr>
                        <a:t>5,75</a:t>
                      </a:r>
                    </a:p>
                  </a:txBody>
                  <a:tcPr marL="27432" marR="27432" marT="18288" marB="18288" anchor="ctr">
                    <a:solidFill>
                      <a:srgbClr val="F2F2F2"/>
                    </a:solidFill>
                  </a:tcPr>
                </a:tc>
                <a:tc>
                  <a:txBody>
                    <a:bodyPr/>
                    <a:lstStyle/>
                    <a:p>
                      <a:pPr algn="ctr"/>
                      <a:r>
                        <a:rPr sz="1000" b="0">
                          <a:solidFill>
                            <a:srgbClr val="000000"/>
                          </a:solidFill>
                          <a:latin typeface="Arial Narrow"/>
                        </a:rPr>
                        <a:t>6,07</a:t>
                      </a:r>
                    </a:p>
                  </a:txBody>
                  <a:tcPr marL="27432" marR="27432" marT="18288" marB="18288" anchor="ctr">
                    <a:solidFill>
                      <a:srgbClr val="F2F2F2"/>
                    </a:solidFill>
                  </a:tcPr>
                </a:tc>
                <a:extLst>
                  <a:ext uri="{0D108BD9-81ED-4DB2-BD59-A6C34878D82A}">
                    <a16:rowId xmlns:a16="http://schemas.microsoft.com/office/drawing/2014/main" val="10002"/>
                  </a:ext>
                </a:extLst>
              </a:tr>
              <a:tr h="246888">
                <a:tc>
                  <a:txBody>
                    <a:bodyPr/>
                    <a:lstStyle/>
                    <a:p>
                      <a:pPr algn="l"/>
                      <a:r>
                        <a:rPr sz="1000" b="0">
                          <a:solidFill>
                            <a:srgbClr val="000000"/>
                          </a:solidFill>
                          <a:latin typeface="Arial Narrow"/>
                        </a:rPr>
                        <a:t>MOLLUSCHI CEFALOPODI</a:t>
                      </a:r>
                    </a:p>
                  </a:txBody>
                  <a:tcPr marL="210312" marR="27432" marT="18288" marB="18288" anchor="ctr">
                    <a:noFill/>
                  </a:tcPr>
                </a:tc>
                <a:tc>
                  <a:txBody>
                    <a:bodyPr/>
                    <a:lstStyle/>
                    <a:p>
                      <a:pPr algn="ctr"/>
                      <a:r>
                        <a:rPr sz="1000" b="0">
                          <a:solidFill>
                            <a:srgbClr val="000000"/>
                          </a:solidFill>
                          <a:latin typeface="Arial Narrow"/>
                        </a:rPr>
                        <a:t>11,70</a:t>
                      </a:r>
                    </a:p>
                  </a:txBody>
                  <a:tcPr marL="27432" marR="27432" marT="18288" marB="18288" anchor="ctr">
                    <a:noFill/>
                  </a:tcPr>
                </a:tc>
                <a:tc>
                  <a:txBody>
                    <a:bodyPr/>
                    <a:lstStyle/>
                    <a:p>
                      <a:pPr algn="ctr"/>
                      <a:r>
                        <a:rPr sz="1000" b="0">
                          <a:solidFill>
                            <a:srgbClr val="000000"/>
                          </a:solidFill>
                          <a:latin typeface="Arial Narrow"/>
                        </a:rPr>
                        <a:t>11,55</a:t>
                      </a:r>
                    </a:p>
                  </a:txBody>
                  <a:tcPr marL="27432" marR="27432" marT="18288" marB="18288" anchor="ctr">
                    <a:noFill/>
                  </a:tcPr>
                </a:tc>
                <a:tc>
                  <a:txBody>
                    <a:bodyPr/>
                    <a:lstStyle/>
                    <a:p>
                      <a:pPr algn="ctr"/>
                      <a:r>
                        <a:rPr sz="1000" b="0">
                          <a:solidFill>
                            <a:srgbClr val="000000"/>
                          </a:solidFill>
                          <a:latin typeface="Arial Narrow"/>
                        </a:rPr>
                        <a:t>12,11</a:t>
                      </a:r>
                    </a:p>
                  </a:txBody>
                  <a:tcPr marL="27432" marR="27432" marT="18288" marB="18288" anchor="ctr">
                    <a:noFill/>
                  </a:tcPr>
                </a:tc>
                <a:tc>
                  <a:txBody>
                    <a:bodyPr/>
                    <a:lstStyle/>
                    <a:p>
                      <a:pPr algn="ctr"/>
                      <a:r>
                        <a:rPr sz="1000" b="0">
                          <a:solidFill>
                            <a:srgbClr val="000000"/>
                          </a:solidFill>
                          <a:latin typeface="Arial Narrow"/>
                        </a:rPr>
                        <a:t>11,76</a:t>
                      </a:r>
                    </a:p>
                  </a:txBody>
                  <a:tcPr marL="27432" marR="27432" marT="18288" marB="18288" anchor="ctr">
                    <a:noFill/>
                  </a:tcPr>
                </a:tc>
                <a:tc>
                  <a:txBody>
                    <a:bodyPr/>
                    <a:lstStyle/>
                    <a:p>
                      <a:pPr algn="ctr"/>
                      <a:r>
                        <a:rPr sz="1000" b="0">
                          <a:solidFill>
                            <a:srgbClr val="000000"/>
                          </a:solidFill>
                          <a:latin typeface="Arial Narrow"/>
                        </a:rPr>
                        <a:t>11,25</a:t>
                      </a:r>
                    </a:p>
                  </a:txBody>
                  <a:tcPr marL="27432" marR="27432" marT="18288" marB="18288" anchor="ctr">
                    <a:noFill/>
                  </a:tcPr>
                </a:tc>
                <a:tc>
                  <a:txBody>
                    <a:bodyPr/>
                    <a:lstStyle/>
                    <a:p>
                      <a:pPr algn="ctr"/>
                      <a:r>
                        <a:rPr sz="1000" b="0">
                          <a:solidFill>
                            <a:srgbClr val="000000"/>
                          </a:solidFill>
                          <a:latin typeface="Arial Narrow"/>
                        </a:rPr>
                        <a:t>11,43</a:t>
                      </a:r>
                    </a:p>
                  </a:txBody>
                  <a:tcPr marL="27432" marR="27432" marT="18288" marB="18288" anchor="ctr">
                    <a:noFill/>
                  </a:tcPr>
                </a:tc>
                <a:tc>
                  <a:txBody>
                    <a:bodyPr/>
                    <a:lstStyle/>
                    <a:p>
                      <a:pPr algn="ctr"/>
                      <a:r>
                        <a:rPr sz="1000" b="0">
                          <a:solidFill>
                            <a:srgbClr val="000000"/>
                          </a:solidFill>
                          <a:latin typeface="Arial Narrow"/>
                        </a:rPr>
                        <a:t>11,57</a:t>
                      </a:r>
                    </a:p>
                  </a:txBody>
                  <a:tcPr marL="27432" marR="27432" marT="18288" marB="18288" anchor="ctr">
                    <a:noFill/>
                  </a:tcPr>
                </a:tc>
                <a:tc>
                  <a:txBody>
                    <a:bodyPr/>
                    <a:lstStyle/>
                    <a:p>
                      <a:pPr algn="ctr"/>
                      <a:r>
                        <a:rPr sz="1000" b="0">
                          <a:solidFill>
                            <a:srgbClr val="000000"/>
                          </a:solidFill>
                          <a:latin typeface="Arial Narrow"/>
                        </a:rPr>
                        <a:t>10,93</a:t>
                      </a:r>
                    </a:p>
                  </a:txBody>
                  <a:tcPr marL="27432" marR="27432" marT="18288" marB="18288" anchor="ctr">
                    <a:noFill/>
                  </a:tcPr>
                </a:tc>
                <a:tc>
                  <a:txBody>
                    <a:bodyPr/>
                    <a:lstStyle/>
                    <a:p>
                      <a:pPr algn="ctr"/>
                      <a:r>
                        <a:rPr sz="1000" b="0">
                          <a:solidFill>
                            <a:srgbClr val="000000"/>
                          </a:solidFill>
                          <a:latin typeface="Arial Narrow"/>
                        </a:rPr>
                        <a:t>11,91</a:t>
                      </a:r>
                    </a:p>
                  </a:txBody>
                  <a:tcPr marL="27432" marR="27432" marT="18288" marB="18288" anchor="ctr">
                    <a:noFill/>
                  </a:tcPr>
                </a:tc>
                <a:tc>
                  <a:txBody>
                    <a:bodyPr/>
                    <a:lstStyle/>
                    <a:p>
                      <a:pPr algn="ctr"/>
                      <a:r>
                        <a:rPr sz="1000" b="0">
                          <a:solidFill>
                            <a:srgbClr val="000000"/>
                          </a:solidFill>
                          <a:latin typeface="Arial Narrow"/>
                        </a:rPr>
                        <a:t>10,77</a:t>
                      </a:r>
                    </a:p>
                  </a:txBody>
                  <a:tcPr marL="27432" marR="27432" marT="18288" marB="18288" anchor="ctr">
                    <a:noFill/>
                  </a:tcPr>
                </a:tc>
                <a:tc>
                  <a:txBody>
                    <a:bodyPr/>
                    <a:lstStyle/>
                    <a:p>
                      <a:pPr algn="ctr"/>
                      <a:r>
                        <a:rPr sz="1000" b="0">
                          <a:solidFill>
                            <a:srgbClr val="000000"/>
                          </a:solidFill>
                          <a:latin typeface="Arial Narrow"/>
                        </a:rPr>
                        <a:t>10,68</a:t>
                      </a:r>
                    </a:p>
                  </a:txBody>
                  <a:tcPr marL="27432" marR="27432" marT="18288" marB="18288" anchor="ctr">
                    <a:noFill/>
                  </a:tcPr>
                </a:tc>
                <a:tc>
                  <a:txBody>
                    <a:bodyPr/>
                    <a:lstStyle/>
                    <a:p>
                      <a:pPr algn="ctr"/>
                      <a:r>
                        <a:rPr sz="1000" b="0">
                          <a:solidFill>
                            <a:srgbClr val="000000"/>
                          </a:solidFill>
                          <a:latin typeface="Arial Narrow"/>
                        </a:rPr>
                        <a:t>12,26</a:t>
                      </a:r>
                    </a:p>
                  </a:txBody>
                  <a:tcPr marL="27432" marR="27432" marT="18288" marB="18288" anchor="ctr">
                    <a:noFill/>
                  </a:tcPr>
                </a:tc>
                <a:tc>
                  <a:txBody>
                    <a:bodyPr/>
                    <a:lstStyle/>
                    <a:p>
                      <a:pPr algn="ctr"/>
                      <a:r>
                        <a:rPr sz="1000" b="0">
                          <a:solidFill>
                            <a:srgbClr val="000000"/>
                          </a:solidFill>
                          <a:latin typeface="Arial Narrow"/>
                        </a:rPr>
                        <a:t>10,59</a:t>
                      </a:r>
                    </a:p>
                  </a:txBody>
                  <a:tcPr marL="27432" marR="27432" marT="18288" marB="18288" anchor="ctr">
                    <a:noFill/>
                  </a:tcPr>
                </a:tc>
                <a:tc>
                  <a:txBody>
                    <a:bodyPr/>
                    <a:lstStyle/>
                    <a:p>
                      <a:pPr algn="ctr"/>
                      <a:r>
                        <a:rPr sz="1000" b="0">
                          <a:solidFill>
                            <a:srgbClr val="000000"/>
                          </a:solidFill>
                          <a:latin typeface="Arial Narrow"/>
                        </a:rPr>
                        <a:t>11,39</a:t>
                      </a:r>
                    </a:p>
                  </a:txBody>
                  <a:tcPr marL="27432" marR="27432" marT="18288" marB="18288" anchor="ctr">
                    <a:noFill/>
                  </a:tcPr>
                </a:tc>
                <a:tc>
                  <a:txBody>
                    <a:bodyPr/>
                    <a:lstStyle/>
                    <a:p>
                      <a:pPr algn="ctr"/>
                      <a:r>
                        <a:rPr sz="1000" b="0">
                          <a:solidFill>
                            <a:srgbClr val="000000"/>
                          </a:solidFill>
                          <a:latin typeface="Arial Narrow"/>
                        </a:rPr>
                        <a:t>10,64</a:t>
                      </a:r>
                    </a:p>
                  </a:txBody>
                  <a:tcPr marL="27432" marR="27432" marT="18288" marB="18288" anchor="ctr">
                    <a:noFill/>
                  </a:tcPr>
                </a:tc>
                <a:extLst>
                  <a:ext uri="{0D108BD9-81ED-4DB2-BD59-A6C34878D82A}">
                    <a16:rowId xmlns:a16="http://schemas.microsoft.com/office/drawing/2014/main" val="10003"/>
                  </a:ext>
                </a:extLst>
              </a:tr>
              <a:tr h="246888">
                <a:tc>
                  <a:txBody>
                    <a:bodyPr/>
                    <a:lstStyle/>
                    <a:p>
                      <a:pPr algn="l"/>
                      <a:r>
                        <a:rPr sz="1000" b="0">
                          <a:solidFill>
                            <a:srgbClr val="000000"/>
                          </a:solidFill>
                          <a:latin typeface="Arial Narrow"/>
                        </a:rPr>
                        <a:t>PESCI ACQUA DOLCE</a:t>
                      </a:r>
                    </a:p>
                  </a:txBody>
                  <a:tcPr marL="210312" marR="27432" marT="18288" marB="18288" anchor="ctr">
                    <a:solidFill>
                      <a:srgbClr val="F2F2F2"/>
                    </a:solidFill>
                  </a:tcPr>
                </a:tc>
                <a:tc>
                  <a:txBody>
                    <a:bodyPr/>
                    <a:lstStyle/>
                    <a:p>
                      <a:pPr algn="ctr"/>
                      <a:r>
                        <a:rPr sz="1000" b="0">
                          <a:solidFill>
                            <a:srgbClr val="000000"/>
                          </a:solidFill>
                          <a:latin typeface="Arial Narrow"/>
                        </a:rPr>
                        <a:t>9,42</a:t>
                      </a:r>
                    </a:p>
                  </a:txBody>
                  <a:tcPr marL="27432" marR="27432" marT="18288" marB="18288" anchor="ctr">
                    <a:solidFill>
                      <a:srgbClr val="F2F2F2"/>
                    </a:solidFill>
                  </a:tcPr>
                </a:tc>
                <a:tc>
                  <a:txBody>
                    <a:bodyPr/>
                    <a:lstStyle/>
                    <a:p>
                      <a:pPr algn="ctr"/>
                      <a:r>
                        <a:rPr sz="1000" b="0">
                          <a:solidFill>
                            <a:srgbClr val="000000"/>
                          </a:solidFill>
                          <a:latin typeface="Arial Narrow"/>
                        </a:rPr>
                        <a:t>9,56</a:t>
                      </a:r>
                    </a:p>
                  </a:txBody>
                  <a:tcPr marL="27432" marR="27432" marT="18288" marB="18288" anchor="ctr">
                    <a:solidFill>
                      <a:srgbClr val="F2F2F2"/>
                    </a:solidFill>
                  </a:tcPr>
                </a:tc>
                <a:tc>
                  <a:txBody>
                    <a:bodyPr/>
                    <a:lstStyle/>
                    <a:p>
                      <a:pPr algn="ctr"/>
                      <a:r>
                        <a:rPr sz="1000" b="0">
                          <a:solidFill>
                            <a:srgbClr val="000000"/>
                          </a:solidFill>
                          <a:latin typeface="Arial Narrow"/>
                        </a:rPr>
                        <a:t>9,53</a:t>
                      </a:r>
                    </a:p>
                  </a:txBody>
                  <a:tcPr marL="27432" marR="27432" marT="18288" marB="18288" anchor="ctr">
                    <a:solidFill>
                      <a:srgbClr val="F2F2F2"/>
                    </a:solidFill>
                  </a:tcPr>
                </a:tc>
                <a:tc>
                  <a:txBody>
                    <a:bodyPr/>
                    <a:lstStyle/>
                    <a:p>
                      <a:pPr algn="ctr"/>
                      <a:r>
                        <a:rPr sz="1000" b="0">
                          <a:solidFill>
                            <a:srgbClr val="000000"/>
                          </a:solidFill>
                          <a:latin typeface="Arial Narrow"/>
                        </a:rPr>
                        <a:t>9,07</a:t>
                      </a:r>
                    </a:p>
                  </a:txBody>
                  <a:tcPr marL="27432" marR="27432" marT="18288" marB="18288" anchor="ctr">
                    <a:solidFill>
                      <a:srgbClr val="F2F2F2"/>
                    </a:solidFill>
                  </a:tcPr>
                </a:tc>
                <a:tc>
                  <a:txBody>
                    <a:bodyPr/>
                    <a:lstStyle/>
                    <a:p>
                      <a:pPr algn="ctr"/>
                      <a:r>
                        <a:rPr sz="1000" b="0">
                          <a:solidFill>
                            <a:srgbClr val="000000"/>
                          </a:solidFill>
                          <a:latin typeface="Arial Narrow"/>
                        </a:rPr>
                        <a:t>8,80</a:t>
                      </a:r>
                    </a:p>
                  </a:txBody>
                  <a:tcPr marL="27432" marR="27432" marT="18288" marB="18288" anchor="ctr">
                    <a:solidFill>
                      <a:srgbClr val="F2F2F2"/>
                    </a:solidFill>
                  </a:tcPr>
                </a:tc>
                <a:tc>
                  <a:txBody>
                    <a:bodyPr/>
                    <a:lstStyle/>
                    <a:p>
                      <a:pPr algn="ctr"/>
                      <a:r>
                        <a:rPr sz="1000" b="0">
                          <a:solidFill>
                            <a:srgbClr val="000000"/>
                          </a:solidFill>
                          <a:latin typeface="Arial Narrow"/>
                        </a:rPr>
                        <a:t>9,09</a:t>
                      </a:r>
                    </a:p>
                  </a:txBody>
                  <a:tcPr marL="27432" marR="27432" marT="18288" marB="18288" anchor="ctr">
                    <a:solidFill>
                      <a:srgbClr val="F2F2F2"/>
                    </a:solidFill>
                  </a:tcPr>
                </a:tc>
                <a:tc>
                  <a:txBody>
                    <a:bodyPr/>
                    <a:lstStyle/>
                    <a:p>
                      <a:pPr algn="ctr"/>
                      <a:r>
                        <a:rPr sz="1000" b="0">
                          <a:solidFill>
                            <a:srgbClr val="000000"/>
                          </a:solidFill>
                          <a:latin typeface="Arial Narrow"/>
                        </a:rPr>
                        <a:t>8,51</a:t>
                      </a:r>
                    </a:p>
                  </a:txBody>
                  <a:tcPr marL="27432" marR="27432" marT="18288" marB="18288" anchor="ctr">
                    <a:solidFill>
                      <a:srgbClr val="F2F2F2"/>
                    </a:solidFill>
                  </a:tcPr>
                </a:tc>
                <a:tc>
                  <a:txBody>
                    <a:bodyPr/>
                    <a:lstStyle/>
                    <a:p>
                      <a:pPr algn="ctr"/>
                      <a:r>
                        <a:rPr sz="1000" b="0">
                          <a:solidFill>
                            <a:srgbClr val="000000"/>
                          </a:solidFill>
                          <a:latin typeface="Arial Narrow"/>
                        </a:rPr>
                        <a:t>8,60</a:t>
                      </a:r>
                    </a:p>
                  </a:txBody>
                  <a:tcPr marL="27432" marR="27432" marT="18288" marB="18288" anchor="ctr">
                    <a:solidFill>
                      <a:srgbClr val="F2F2F2"/>
                    </a:solidFill>
                  </a:tcPr>
                </a:tc>
                <a:tc>
                  <a:txBody>
                    <a:bodyPr/>
                    <a:lstStyle/>
                    <a:p>
                      <a:pPr algn="ctr"/>
                      <a:r>
                        <a:rPr sz="1000" b="0">
                          <a:solidFill>
                            <a:srgbClr val="000000"/>
                          </a:solidFill>
                          <a:latin typeface="Arial Narrow"/>
                        </a:rPr>
                        <a:t>8,54</a:t>
                      </a:r>
                    </a:p>
                  </a:txBody>
                  <a:tcPr marL="27432" marR="27432" marT="18288" marB="18288" anchor="ctr">
                    <a:solidFill>
                      <a:srgbClr val="F2F2F2"/>
                    </a:solidFill>
                  </a:tcPr>
                </a:tc>
                <a:tc>
                  <a:txBody>
                    <a:bodyPr/>
                    <a:lstStyle/>
                    <a:p>
                      <a:pPr algn="ctr"/>
                      <a:r>
                        <a:rPr sz="1000" b="0">
                          <a:solidFill>
                            <a:srgbClr val="000000"/>
                          </a:solidFill>
                          <a:latin typeface="Arial Narrow"/>
                        </a:rPr>
                        <a:t>8,61</a:t>
                      </a:r>
                    </a:p>
                  </a:txBody>
                  <a:tcPr marL="27432" marR="27432" marT="18288" marB="18288" anchor="ctr">
                    <a:solidFill>
                      <a:srgbClr val="F2F2F2"/>
                    </a:solidFill>
                  </a:tcPr>
                </a:tc>
                <a:tc>
                  <a:txBody>
                    <a:bodyPr/>
                    <a:lstStyle/>
                    <a:p>
                      <a:pPr algn="ctr"/>
                      <a:r>
                        <a:rPr sz="1000" b="0">
                          <a:solidFill>
                            <a:srgbClr val="000000"/>
                          </a:solidFill>
                          <a:latin typeface="Arial Narrow"/>
                        </a:rPr>
                        <a:t>9,08</a:t>
                      </a:r>
                    </a:p>
                  </a:txBody>
                  <a:tcPr marL="27432" marR="27432" marT="18288" marB="18288" anchor="ctr">
                    <a:solidFill>
                      <a:srgbClr val="F2F2F2"/>
                    </a:solidFill>
                  </a:tcPr>
                </a:tc>
                <a:tc>
                  <a:txBody>
                    <a:bodyPr/>
                    <a:lstStyle/>
                    <a:p>
                      <a:pPr algn="ctr"/>
                      <a:r>
                        <a:rPr sz="1000" b="0">
                          <a:solidFill>
                            <a:srgbClr val="000000"/>
                          </a:solidFill>
                          <a:latin typeface="Arial Narrow"/>
                        </a:rPr>
                        <a:t>9,68</a:t>
                      </a:r>
                    </a:p>
                  </a:txBody>
                  <a:tcPr marL="27432" marR="27432" marT="18288" marB="18288" anchor="ctr">
                    <a:solidFill>
                      <a:srgbClr val="F2F2F2"/>
                    </a:solidFill>
                  </a:tcPr>
                </a:tc>
                <a:tc>
                  <a:txBody>
                    <a:bodyPr/>
                    <a:lstStyle/>
                    <a:p>
                      <a:pPr algn="ctr"/>
                      <a:r>
                        <a:rPr sz="1000" b="0">
                          <a:solidFill>
                            <a:srgbClr val="000000"/>
                          </a:solidFill>
                          <a:latin typeface="Arial Narrow"/>
                        </a:rPr>
                        <a:t>8,92</a:t>
                      </a:r>
                    </a:p>
                  </a:txBody>
                  <a:tcPr marL="27432" marR="27432" marT="18288" marB="18288" anchor="ctr">
                    <a:solidFill>
                      <a:srgbClr val="F2F2F2"/>
                    </a:solidFill>
                  </a:tcPr>
                </a:tc>
                <a:tc>
                  <a:txBody>
                    <a:bodyPr/>
                    <a:lstStyle/>
                    <a:p>
                      <a:pPr algn="ctr"/>
                      <a:r>
                        <a:rPr sz="1000" b="0">
                          <a:solidFill>
                            <a:srgbClr val="000000"/>
                          </a:solidFill>
                          <a:latin typeface="Arial Narrow"/>
                        </a:rPr>
                        <a:t>8,72</a:t>
                      </a:r>
                    </a:p>
                  </a:txBody>
                  <a:tcPr marL="27432" marR="27432" marT="18288" marB="18288" anchor="ctr">
                    <a:solidFill>
                      <a:srgbClr val="F2F2F2"/>
                    </a:solidFill>
                  </a:tcPr>
                </a:tc>
                <a:tc>
                  <a:txBody>
                    <a:bodyPr/>
                    <a:lstStyle/>
                    <a:p>
                      <a:pPr algn="ctr"/>
                      <a:r>
                        <a:rPr sz="1000" b="0">
                          <a:solidFill>
                            <a:srgbClr val="000000"/>
                          </a:solidFill>
                          <a:latin typeface="Arial Narrow"/>
                        </a:rPr>
                        <a:t>8,68</a:t>
                      </a:r>
                    </a:p>
                  </a:txBody>
                  <a:tcPr marL="27432" marR="27432" marT="18288" marB="18288" anchor="ctr">
                    <a:solidFill>
                      <a:srgbClr val="F2F2F2"/>
                    </a:solidFill>
                  </a:tcPr>
                </a:tc>
                <a:extLst>
                  <a:ext uri="{0D108BD9-81ED-4DB2-BD59-A6C34878D82A}">
                    <a16:rowId xmlns:a16="http://schemas.microsoft.com/office/drawing/2014/main" val="10004"/>
                  </a:ext>
                </a:extLst>
              </a:tr>
              <a:tr h="246888">
                <a:tc>
                  <a:txBody>
                    <a:bodyPr/>
                    <a:lstStyle/>
                    <a:p>
                      <a:pPr algn="l"/>
                      <a:r>
                        <a:rPr sz="1000" b="0">
                          <a:solidFill>
                            <a:srgbClr val="000000"/>
                          </a:solidFill>
                          <a:latin typeface="Arial Narrow"/>
                        </a:rPr>
                        <a:t>PESCI ACQUA SALATA</a:t>
                      </a:r>
                    </a:p>
                  </a:txBody>
                  <a:tcPr marL="210312" marR="27432" marT="18288" marB="18288" anchor="ctr">
                    <a:noFill/>
                  </a:tcPr>
                </a:tc>
                <a:tc>
                  <a:txBody>
                    <a:bodyPr/>
                    <a:lstStyle/>
                    <a:p>
                      <a:pPr algn="ctr"/>
                      <a:r>
                        <a:rPr sz="1000" b="0">
                          <a:solidFill>
                            <a:srgbClr val="000000"/>
                          </a:solidFill>
                          <a:latin typeface="Arial Narrow"/>
                        </a:rPr>
                        <a:t>15,00</a:t>
                      </a:r>
                    </a:p>
                  </a:txBody>
                  <a:tcPr marL="27432" marR="27432" marT="18288" marB="18288" anchor="ctr">
                    <a:noFill/>
                  </a:tcPr>
                </a:tc>
                <a:tc>
                  <a:txBody>
                    <a:bodyPr/>
                    <a:lstStyle/>
                    <a:p>
                      <a:pPr algn="ctr"/>
                      <a:r>
                        <a:rPr sz="1000" b="0">
                          <a:solidFill>
                            <a:srgbClr val="000000"/>
                          </a:solidFill>
                          <a:latin typeface="Arial Narrow"/>
                        </a:rPr>
                        <a:t>14,53</a:t>
                      </a:r>
                    </a:p>
                  </a:txBody>
                  <a:tcPr marL="27432" marR="27432" marT="18288" marB="18288" anchor="ctr">
                    <a:noFill/>
                  </a:tcPr>
                </a:tc>
                <a:tc>
                  <a:txBody>
                    <a:bodyPr/>
                    <a:lstStyle/>
                    <a:p>
                      <a:pPr algn="ctr"/>
                      <a:r>
                        <a:rPr sz="1000" b="0">
                          <a:solidFill>
                            <a:srgbClr val="000000"/>
                          </a:solidFill>
                          <a:latin typeface="Arial Narrow"/>
                        </a:rPr>
                        <a:t>14,50</a:t>
                      </a:r>
                    </a:p>
                  </a:txBody>
                  <a:tcPr marL="27432" marR="27432" marT="18288" marB="18288" anchor="ctr">
                    <a:noFill/>
                  </a:tcPr>
                </a:tc>
                <a:tc>
                  <a:txBody>
                    <a:bodyPr/>
                    <a:lstStyle/>
                    <a:p>
                      <a:pPr algn="ctr"/>
                      <a:r>
                        <a:rPr sz="1000" b="0">
                          <a:solidFill>
                            <a:srgbClr val="000000"/>
                          </a:solidFill>
                          <a:latin typeface="Arial Narrow"/>
                        </a:rPr>
                        <a:t>15,34</a:t>
                      </a:r>
                    </a:p>
                  </a:txBody>
                  <a:tcPr marL="27432" marR="27432" marT="18288" marB="18288" anchor="ctr">
                    <a:noFill/>
                  </a:tcPr>
                </a:tc>
                <a:tc>
                  <a:txBody>
                    <a:bodyPr/>
                    <a:lstStyle/>
                    <a:p>
                      <a:pPr algn="ctr"/>
                      <a:r>
                        <a:rPr sz="1000" b="0">
                          <a:solidFill>
                            <a:srgbClr val="000000"/>
                          </a:solidFill>
                          <a:latin typeface="Arial Narrow"/>
                        </a:rPr>
                        <a:t>14,75</a:t>
                      </a:r>
                    </a:p>
                  </a:txBody>
                  <a:tcPr marL="27432" marR="27432" marT="18288" marB="18288" anchor="ctr">
                    <a:noFill/>
                  </a:tcPr>
                </a:tc>
                <a:tc>
                  <a:txBody>
                    <a:bodyPr/>
                    <a:lstStyle/>
                    <a:p>
                      <a:pPr algn="ctr"/>
                      <a:r>
                        <a:rPr sz="1000" b="0">
                          <a:solidFill>
                            <a:srgbClr val="000000"/>
                          </a:solidFill>
                          <a:latin typeface="Arial Narrow"/>
                        </a:rPr>
                        <a:t>14,31</a:t>
                      </a:r>
                    </a:p>
                  </a:txBody>
                  <a:tcPr marL="27432" marR="27432" marT="18288" marB="18288" anchor="ctr">
                    <a:noFill/>
                  </a:tcPr>
                </a:tc>
                <a:tc>
                  <a:txBody>
                    <a:bodyPr/>
                    <a:lstStyle/>
                    <a:p>
                      <a:pPr algn="ctr"/>
                      <a:r>
                        <a:rPr sz="1000" b="0">
                          <a:solidFill>
                            <a:srgbClr val="000000"/>
                          </a:solidFill>
                          <a:latin typeface="Arial Narrow"/>
                        </a:rPr>
                        <a:t>15,53</a:t>
                      </a:r>
                    </a:p>
                  </a:txBody>
                  <a:tcPr marL="27432" marR="27432" marT="18288" marB="18288" anchor="ctr">
                    <a:noFill/>
                  </a:tcPr>
                </a:tc>
                <a:tc>
                  <a:txBody>
                    <a:bodyPr/>
                    <a:lstStyle/>
                    <a:p>
                      <a:pPr algn="ctr"/>
                      <a:r>
                        <a:rPr sz="1000" b="0">
                          <a:solidFill>
                            <a:srgbClr val="000000"/>
                          </a:solidFill>
                          <a:latin typeface="Arial Narrow"/>
                        </a:rPr>
                        <a:t>15,66</a:t>
                      </a:r>
                    </a:p>
                  </a:txBody>
                  <a:tcPr marL="27432" marR="27432" marT="18288" marB="18288" anchor="ctr">
                    <a:noFill/>
                  </a:tcPr>
                </a:tc>
                <a:tc>
                  <a:txBody>
                    <a:bodyPr/>
                    <a:lstStyle/>
                    <a:p>
                      <a:pPr algn="ctr"/>
                      <a:r>
                        <a:rPr sz="1000" b="0">
                          <a:solidFill>
                            <a:srgbClr val="000000"/>
                          </a:solidFill>
                          <a:latin typeface="Arial Narrow"/>
                        </a:rPr>
                        <a:t>14,94</a:t>
                      </a:r>
                    </a:p>
                  </a:txBody>
                  <a:tcPr marL="27432" marR="27432" marT="18288" marB="18288" anchor="ctr">
                    <a:noFill/>
                  </a:tcPr>
                </a:tc>
                <a:tc>
                  <a:txBody>
                    <a:bodyPr/>
                    <a:lstStyle/>
                    <a:p>
                      <a:pPr algn="ctr"/>
                      <a:r>
                        <a:rPr sz="1000" b="0">
                          <a:solidFill>
                            <a:srgbClr val="000000"/>
                          </a:solidFill>
                          <a:latin typeface="Arial Narrow"/>
                        </a:rPr>
                        <a:t>13,75</a:t>
                      </a:r>
                    </a:p>
                  </a:txBody>
                  <a:tcPr marL="27432" marR="27432" marT="18288" marB="18288" anchor="ctr">
                    <a:noFill/>
                  </a:tcPr>
                </a:tc>
                <a:tc>
                  <a:txBody>
                    <a:bodyPr/>
                    <a:lstStyle/>
                    <a:p>
                      <a:pPr algn="ctr"/>
                      <a:r>
                        <a:rPr sz="1000" b="0">
                          <a:solidFill>
                            <a:srgbClr val="000000"/>
                          </a:solidFill>
                          <a:latin typeface="Arial Narrow"/>
                        </a:rPr>
                        <a:t>12,18</a:t>
                      </a:r>
                    </a:p>
                  </a:txBody>
                  <a:tcPr marL="27432" marR="27432" marT="18288" marB="18288" anchor="ctr">
                    <a:noFill/>
                  </a:tcPr>
                </a:tc>
                <a:tc>
                  <a:txBody>
                    <a:bodyPr/>
                    <a:lstStyle/>
                    <a:p>
                      <a:pPr algn="ctr"/>
                      <a:r>
                        <a:rPr sz="1000" b="0">
                          <a:solidFill>
                            <a:srgbClr val="000000"/>
                          </a:solidFill>
                          <a:latin typeface="Arial Narrow"/>
                        </a:rPr>
                        <a:t>18,50</a:t>
                      </a:r>
                    </a:p>
                  </a:txBody>
                  <a:tcPr marL="27432" marR="27432" marT="18288" marB="18288" anchor="ctr">
                    <a:noFill/>
                  </a:tcPr>
                </a:tc>
                <a:tc>
                  <a:txBody>
                    <a:bodyPr/>
                    <a:lstStyle/>
                    <a:p>
                      <a:pPr algn="ctr"/>
                      <a:r>
                        <a:rPr sz="1000" b="0">
                          <a:solidFill>
                            <a:srgbClr val="000000"/>
                          </a:solidFill>
                          <a:latin typeface="Arial Narrow"/>
                        </a:rPr>
                        <a:t>12,65</a:t>
                      </a:r>
                    </a:p>
                  </a:txBody>
                  <a:tcPr marL="27432" marR="27432" marT="18288" marB="18288" anchor="ctr">
                    <a:noFill/>
                  </a:tcPr>
                </a:tc>
                <a:tc>
                  <a:txBody>
                    <a:bodyPr/>
                    <a:lstStyle/>
                    <a:p>
                      <a:pPr algn="ctr"/>
                      <a:r>
                        <a:rPr sz="1000" b="0">
                          <a:solidFill>
                            <a:srgbClr val="000000"/>
                          </a:solidFill>
                          <a:latin typeface="Arial Narrow"/>
                        </a:rPr>
                        <a:t>13,62</a:t>
                      </a:r>
                    </a:p>
                  </a:txBody>
                  <a:tcPr marL="27432" marR="27432" marT="18288" marB="18288" anchor="ctr">
                    <a:noFill/>
                  </a:tcPr>
                </a:tc>
                <a:tc>
                  <a:txBody>
                    <a:bodyPr/>
                    <a:lstStyle/>
                    <a:p>
                      <a:pPr algn="ctr"/>
                      <a:r>
                        <a:rPr sz="1000" b="0">
                          <a:solidFill>
                            <a:srgbClr val="000000"/>
                          </a:solidFill>
                          <a:latin typeface="Arial Narrow"/>
                        </a:rPr>
                        <a:t>12,40</a:t>
                      </a:r>
                    </a:p>
                  </a:txBody>
                  <a:tcPr marL="27432" marR="27432" marT="18288" marB="18288" anchor="ctr">
                    <a:noFill/>
                  </a:tcPr>
                </a:tc>
                <a:extLst>
                  <a:ext uri="{0D108BD9-81ED-4DB2-BD59-A6C34878D82A}">
                    <a16:rowId xmlns:a16="http://schemas.microsoft.com/office/drawing/2014/main" val="10005"/>
                  </a:ext>
                </a:extLst>
              </a:tr>
              <a:tr h="246888">
                <a:tc>
                  <a:txBody>
                    <a:bodyPr/>
                    <a:lstStyle/>
                    <a:p>
                      <a:pPr algn="l"/>
                      <a:r>
                        <a:rPr sz="1000" b="1">
                          <a:solidFill>
                            <a:srgbClr val="000000"/>
                          </a:solidFill>
                          <a:latin typeface="Arial Narrow"/>
                        </a:rPr>
                        <a:t>TOTALE MERCATO</a:t>
                      </a:r>
                    </a:p>
                  </a:txBody>
                  <a:tcPr marL="210312" marR="27432" marT="18288" marB="18288" anchor="ctr">
                    <a:solidFill>
                      <a:srgbClr val="F2F2F2"/>
                    </a:solidFill>
                  </a:tcPr>
                </a:tc>
                <a:tc>
                  <a:txBody>
                    <a:bodyPr/>
                    <a:lstStyle/>
                    <a:p>
                      <a:pPr algn="ctr"/>
                      <a:r>
                        <a:rPr sz="1000" b="1">
                          <a:solidFill>
                            <a:srgbClr val="000000"/>
                          </a:solidFill>
                          <a:latin typeface="Arial Narrow"/>
                        </a:rPr>
                        <a:t>12,36</a:t>
                      </a:r>
                    </a:p>
                  </a:txBody>
                  <a:tcPr marL="27432" marR="27432" marT="18288" marB="18288" anchor="ctr">
                    <a:solidFill>
                      <a:srgbClr val="F2F2F2"/>
                    </a:solidFill>
                  </a:tcPr>
                </a:tc>
                <a:tc>
                  <a:txBody>
                    <a:bodyPr/>
                    <a:lstStyle/>
                    <a:p>
                      <a:pPr algn="ctr"/>
                      <a:r>
                        <a:rPr sz="1000" b="1">
                          <a:solidFill>
                            <a:srgbClr val="000000"/>
                          </a:solidFill>
                          <a:latin typeface="Arial Narrow"/>
                        </a:rPr>
                        <a:t>11,83</a:t>
                      </a:r>
                    </a:p>
                  </a:txBody>
                  <a:tcPr marL="27432" marR="27432" marT="18288" marB="18288" anchor="ctr">
                    <a:solidFill>
                      <a:srgbClr val="F2F2F2"/>
                    </a:solidFill>
                  </a:tcPr>
                </a:tc>
                <a:tc>
                  <a:txBody>
                    <a:bodyPr/>
                    <a:lstStyle/>
                    <a:p>
                      <a:pPr algn="ctr"/>
                      <a:r>
                        <a:rPr sz="1000" b="1">
                          <a:solidFill>
                            <a:srgbClr val="000000"/>
                          </a:solidFill>
                          <a:latin typeface="Arial Narrow"/>
                        </a:rPr>
                        <a:t>12,71</a:t>
                      </a:r>
                    </a:p>
                  </a:txBody>
                  <a:tcPr marL="27432" marR="27432" marT="18288" marB="18288" anchor="ctr">
                    <a:solidFill>
                      <a:srgbClr val="F2F2F2"/>
                    </a:solidFill>
                  </a:tcPr>
                </a:tc>
                <a:tc>
                  <a:txBody>
                    <a:bodyPr/>
                    <a:lstStyle/>
                    <a:p>
                      <a:pPr algn="ctr"/>
                      <a:r>
                        <a:rPr sz="1000" b="1">
                          <a:solidFill>
                            <a:srgbClr val="000000"/>
                          </a:solidFill>
                          <a:latin typeface="Arial Narrow"/>
                        </a:rPr>
                        <a:t>12,24</a:t>
                      </a:r>
                    </a:p>
                  </a:txBody>
                  <a:tcPr marL="27432" marR="27432" marT="18288" marB="18288" anchor="ctr">
                    <a:solidFill>
                      <a:srgbClr val="F2F2F2"/>
                    </a:solidFill>
                  </a:tcPr>
                </a:tc>
                <a:tc>
                  <a:txBody>
                    <a:bodyPr/>
                    <a:lstStyle/>
                    <a:p>
                      <a:pPr algn="ctr"/>
                      <a:r>
                        <a:rPr sz="1000" b="1">
                          <a:solidFill>
                            <a:srgbClr val="000000"/>
                          </a:solidFill>
                          <a:latin typeface="Arial Narrow"/>
                        </a:rPr>
                        <a:t>11,58</a:t>
                      </a:r>
                    </a:p>
                  </a:txBody>
                  <a:tcPr marL="27432" marR="27432" marT="18288" marB="18288" anchor="ctr">
                    <a:solidFill>
                      <a:srgbClr val="F2F2F2"/>
                    </a:solidFill>
                  </a:tcPr>
                </a:tc>
                <a:tc>
                  <a:txBody>
                    <a:bodyPr/>
                    <a:lstStyle/>
                    <a:p>
                      <a:pPr algn="ctr"/>
                      <a:r>
                        <a:rPr sz="1000" b="1">
                          <a:solidFill>
                            <a:srgbClr val="000000"/>
                          </a:solidFill>
                          <a:latin typeface="Arial Narrow"/>
                        </a:rPr>
                        <a:t>11,75</a:t>
                      </a:r>
                    </a:p>
                  </a:txBody>
                  <a:tcPr marL="27432" marR="27432" marT="18288" marB="18288" anchor="ctr">
                    <a:solidFill>
                      <a:srgbClr val="F2F2F2"/>
                    </a:solidFill>
                  </a:tcPr>
                </a:tc>
                <a:tc>
                  <a:txBody>
                    <a:bodyPr/>
                    <a:lstStyle/>
                    <a:p>
                      <a:pPr algn="ctr"/>
                      <a:r>
                        <a:rPr sz="1000" b="1">
                          <a:solidFill>
                            <a:srgbClr val="000000"/>
                          </a:solidFill>
                          <a:latin typeface="Arial Narrow"/>
                        </a:rPr>
                        <a:t>12,21</a:t>
                      </a:r>
                    </a:p>
                  </a:txBody>
                  <a:tcPr marL="27432" marR="27432" marT="18288" marB="18288" anchor="ctr">
                    <a:solidFill>
                      <a:srgbClr val="F2F2F2"/>
                    </a:solidFill>
                  </a:tcPr>
                </a:tc>
                <a:tc>
                  <a:txBody>
                    <a:bodyPr/>
                    <a:lstStyle/>
                    <a:p>
                      <a:pPr algn="ctr"/>
                      <a:r>
                        <a:rPr sz="1000" b="1">
                          <a:solidFill>
                            <a:srgbClr val="000000"/>
                          </a:solidFill>
                          <a:latin typeface="Arial Narrow"/>
                        </a:rPr>
                        <a:t>12,02</a:t>
                      </a:r>
                    </a:p>
                  </a:txBody>
                  <a:tcPr marL="27432" marR="27432" marT="18288" marB="18288" anchor="ctr">
                    <a:solidFill>
                      <a:srgbClr val="F2F2F2"/>
                    </a:solidFill>
                  </a:tcPr>
                </a:tc>
                <a:tc>
                  <a:txBody>
                    <a:bodyPr/>
                    <a:lstStyle/>
                    <a:p>
                      <a:pPr algn="ctr"/>
                      <a:r>
                        <a:rPr sz="1000" b="1">
                          <a:solidFill>
                            <a:srgbClr val="000000"/>
                          </a:solidFill>
                          <a:latin typeface="Arial Narrow"/>
                        </a:rPr>
                        <a:t>11,74</a:t>
                      </a:r>
                    </a:p>
                  </a:txBody>
                  <a:tcPr marL="27432" marR="27432" marT="18288" marB="18288" anchor="ctr">
                    <a:solidFill>
                      <a:srgbClr val="F2F2F2"/>
                    </a:solidFill>
                  </a:tcPr>
                </a:tc>
                <a:tc>
                  <a:txBody>
                    <a:bodyPr/>
                    <a:lstStyle/>
                    <a:p>
                      <a:pPr algn="ctr"/>
                      <a:r>
                        <a:rPr sz="1000" b="1">
                          <a:solidFill>
                            <a:srgbClr val="000000"/>
                          </a:solidFill>
                          <a:latin typeface="Arial Narrow"/>
                        </a:rPr>
                        <a:t>11,12</a:t>
                      </a:r>
                    </a:p>
                  </a:txBody>
                  <a:tcPr marL="27432" marR="27432" marT="18288" marB="18288" anchor="ctr">
                    <a:solidFill>
                      <a:srgbClr val="F2F2F2"/>
                    </a:solidFill>
                  </a:tcPr>
                </a:tc>
                <a:tc>
                  <a:txBody>
                    <a:bodyPr/>
                    <a:lstStyle/>
                    <a:p>
                      <a:pPr algn="ctr"/>
                      <a:r>
                        <a:rPr sz="1000" b="1">
                          <a:solidFill>
                            <a:srgbClr val="000000"/>
                          </a:solidFill>
                          <a:latin typeface="Arial Narrow"/>
                        </a:rPr>
                        <a:t>10,15</a:t>
                      </a:r>
                    </a:p>
                  </a:txBody>
                  <a:tcPr marL="27432" marR="27432" marT="18288" marB="18288" anchor="ctr">
                    <a:solidFill>
                      <a:srgbClr val="F2F2F2"/>
                    </a:solidFill>
                  </a:tcPr>
                </a:tc>
                <a:tc>
                  <a:txBody>
                    <a:bodyPr/>
                    <a:lstStyle/>
                    <a:p>
                      <a:pPr algn="ctr"/>
                      <a:r>
                        <a:rPr sz="1000" b="1">
                          <a:solidFill>
                            <a:srgbClr val="000000"/>
                          </a:solidFill>
                          <a:latin typeface="Arial Narrow"/>
                        </a:rPr>
                        <a:t>12,41</a:t>
                      </a:r>
                    </a:p>
                  </a:txBody>
                  <a:tcPr marL="27432" marR="27432" marT="18288" marB="18288" anchor="ctr">
                    <a:solidFill>
                      <a:srgbClr val="F2F2F2"/>
                    </a:solidFill>
                  </a:tcPr>
                </a:tc>
                <a:tc>
                  <a:txBody>
                    <a:bodyPr/>
                    <a:lstStyle/>
                    <a:p>
                      <a:pPr algn="ctr"/>
                      <a:r>
                        <a:rPr sz="1000" b="1">
                          <a:solidFill>
                            <a:srgbClr val="000000"/>
                          </a:solidFill>
                          <a:latin typeface="Arial Narrow"/>
                        </a:rPr>
                        <a:t>9,90</a:t>
                      </a:r>
                    </a:p>
                  </a:txBody>
                  <a:tcPr marL="27432" marR="27432" marT="18288" marB="18288" anchor="ctr">
                    <a:solidFill>
                      <a:srgbClr val="F2F2F2"/>
                    </a:solidFill>
                  </a:tcPr>
                </a:tc>
                <a:tc>
                  <a:txBody>
                    <a:bodyPr/>
                    <a:lstStyle/>
                    <a:p>
                      <a:pPr algn="ctr"/>
                      <a:r>
                        <a:rPr sz="1000" b="1">
                          <a:solidFill>
                            <a:srgbClr val="000000"/>
                          </a:solidFill>
                          <a:latin typeface="Arial Narrow"/>
                        </a:rPr>
                        <a:t>10,87</a:t>
                      </a:r>
                    </a:p>
                  </a:txBody>
                  <a:tcPr marL="27432" marR="27432" marT="18288" marB="18288" anchor="ctr">
                    <a:solidFill>
                      <a:srgbClr val="F2F2F2"/>
                    </a:solidFill>
                  </a:tcPr>
                </a:tc>
                <a:tc>
                  <a:txBody>
                    <a:bodyPr/>
                    <a:lstStyle/>
                    <a:p>
                      <a:pPr algn="ctr"/>
                      <a:r>
                        <a:rPr sz="1000" b="1">
                          <a:solidFill>
                            <a:srgbClr val="000000"/>
                          </a:solidFill>
                          <a:latin typeface="Arial Narrow"/>
                        </a:rPr>
                        <a:t>10,96</a:t>
                      </a:r>
                    </a:p>
                  </a:txBody>
                  <a:tcPr marL="27432" marR="27432" marT="18288" marB="18288" anchor="ctr">
                    <a:solidFill>
                      <a:srgbClr val="F2F2F2"/>
                    </a:solidFill>
                  </a:tcPr>
                </a:tc>
                <a:extLst>
                  <a:ext uri="{0D108BD9-81ED-4DB2-BD59-A6C34878D82A}">
                    <a16:rowId xmlns:a16="http://schemas.microsoft.com/office/drawing/2014/main" val="10006"/>
                  </a:ext>
                </a:extLst>
              </a:tr>
            </a:tbl>
          </a:graphicData>
        </a:graphic>
      </p:graphicFrame>
      <p:sp>
        <p:nvSpPr>
          <p:cNvPr id="172" name="Rectangle 171"/>
          <p:cNvSpPr/>
          <p:nvPr/>
        </p:nvSpPr>
        <p:spPr>
          <a:xfrm>
            <a:off x="571500" y="4480560"/>
            <a:ext cx="118872" cy="118872"/>
          </a:xfrm>
          <a:prstGeom prst="rect">
            <a:avLst/>
          </a:prstGeom>
          <a:solidFill>
            <a:srgbClr val="009D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3" name="Rectangle 172"/>
          <p:cNvSpPr/>
          <p:nvPr/>
        </p:nvSpPr>
        <p:spPr>
          <a:xfrm>
            <a:off x="571500" y="4727448"/>
            <a:ext cx="118872" cy="118872"/>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4" name="Rectangle 173"/>
          <p:cNvSpPr/>
          <p:nvPr/>
        </p:nvSpPr>
        <p:spPr>
          <a:xfrm>
            <a:off x="571500" y="4974336"/>
            <a:ext cx="118872" cy="118872"/>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5" name="Rectangle 174"/>
          <p:cNvSpPr/>
          <p:nvPr/>
        </p:nvSpPr>
        <p:spPr>
          <a:xfrm>
            <a:off x="571500" y="5221224"/>
            <a:ext cx="118872" cy="118872"/>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6" name="Rectangle 175"/>
          <p:cNvSpPr/>
          <p:nvPr/>
        </p:nvSpPr>
        <p:spPr>
          <a:xfrm>
            <a:off x="571500" y="5468112"/>
            <a:ext cx="118872" cy="118872"/>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7" name="Rectangle 176"/>
          <p:cNvSpPr/>
          <p:nvPr/>
        </p:nvSpPr>
        <p:spPr>
          <a:xfrm>
            <a:off x="571500" y="5715000"/>
            <a:ext cx="118872" cy="118872"/>
          </a:xfrm>
          <a:prstGeom prst="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9" name="CasellaDiTesto 178">
            <a:extLst>
              <a:ext uri="{FF2B5EF4-FFF2-40B4-BE49-F238E27FC236}">
                <a16:creationId xmlns:a16="http://schemas.microsoft.com/office/drawing/2014/main" id="{F78719C0-BB66-7019-D17F-FAD1836F6FED}"/>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15</a:t>
            </a:r>
          </a:p>
        </p:txBody>
      </p:sp>
    </p:spTree>
    <p:extLst>
      <p:ext uri="{BB962C8B-B14F-4D97-AF65-F5344CB8AC3E}">
        <p14:creationId xmlns:p14="http://schemas.microsoft.com/office/powerpoint/2010/main" val="3783947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45775"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631375"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716975"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Osservatorio prezzi – top 10</a:t>
            </a:r>
          </a:p>
        </p:txBody>
      </p:sp>
      <p:sp>
        <p:nvSpPr>
          <p:cNvPr id="11" name="TextBox 10"/>
          <p:cNvSpPr txBox="1"/>
          <p:nvPr/>
        </p:nvSpPr>
        <p:spPr>
          <a:xfrm>
            <a:off x="822960" y="685800"/>
            <a:ext cx="6675120" cy="301752"/>
          </a:xfrm>
          <a:prstGeom prst="rect">
            <a:avLst/>
          </a:prstGeom>
          <a:noFill/>
          <a:ln>
            <a:noFill/>
          </a:ln>
          <a:effectLst/>
        </p:spPr>
        <p:txBody>
          <a:bodyPr wrap="none">
            <a:spAutoFit/>
          </a:bodyPr>
          <a:lstStyle/>
          <a:p>
            <a:pPr algn="l"/>
            <a:r>
              <a:rPr sz="1400" b="0">
                <a:solidFill>
                  <a:srgbClr val="000000"/>
                </a:solidFill>
                <a:latin typeface="Helvetica"/>
              </a:rPr>
              <a:t>Andamento dei prezzi medi degli ultimi 5 periodi</a:t>
            </a:r>
          </a:p>
        </p:txBody>
      </p:sp>
      <p:graphicFrame>
        <p:nvGraphicFramePr>
          <p:cNvPr id="12" name="Table 11"/>
          <p:cNvGraphicFramePr>
            <a:graphicFrameLocks noGrp="1"/>
          </p:cNvGraphicFramePr>
          <p:nvPr>
            <p:extLst>
              <p:ext uri="{D42A27DB-BD31-4B8C-83A1-F6EECF244321}">
                <p14:modId xmlns:p14="http://schemas.microsoft.com/office/powerpoint/2010/main" val="2049629225"/>
              </p:ext>
            </p:extLst>
          </p:nvPr>
        </p:nvGraphicFramePr>
        <p:xfrm>
          <a:off x="91440" y="1371600"/>
          <a:ext cx="11125200" cy="3080004"/>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0000"/>
                    </a:ext>
                  </a:extLst>
                </a:gridCol>
                <a:gridCol w="838200">
                  <a:extLst>
                    <a:ext uri="{9D8B030D-6E8A-4147-A177-3AD203B41FA5}">
                      <a16:colId xmlns:a16="http://schemas.microsoft.com/office/drawing/2014/main" val="20001"/>
                    </a:ext>
                  </a:extLst>
                </a:gridCol>
                <a:gridCol w="8382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gridCol w="838200">
                  <a:extLst>
                    <a:ext uri="{9D8B030D-6E8A-4147-A177-3AD203B41FA5}">
                      <a16:colId xmlns:a16="http://schemas.microsoft.com/office/drawing/2014/main" val="20004"/>
                    </a:ext>
                  </a:extLst>
                </a:gridCol>
                <a:gridCol w="838200">
                  <a:extLst>
                    <a:ext uri="{9D8B030D-6E8A-4147-A177-3AD203B41FA5}">
                      <a16:colId xmlns:a16="http://schemas.microsoft.com/office/drawing/2014/main" val="20005"/>
                    </a:ext>
                  </a:extLst>
                </a:gridCol>
                <a:gridCol w="838200">
                  <a:extLst>
                    <a:ext uri="{9D8B030D-6E8A-4147-A177-3AD203B41FA5}">
                      <a16:colId xmlns:a16="http://schemas.microsoft.com/office/drawing/2014/main" val="20006"/>
                    </a:ext>
                  </a:extLst>
                </a:gridCol>
                <a:gridCol w="838200">
                  <a:extLst>
                    <a:ext uri="{9D8B030D-6E8A-4147-A177-3AD203B41FA5}">
                      <a16:colId xmlns:a16="http://schemas.microsoft.com/office/drawing/2014/main" val="20007"/>
                    </a:ext>
                  </a:extLst>
                </a:gridCol>
                <a:gridCol w="838200">
                  <a:extLst>
                    <a:ext uri="{9D8B030D-6E8A-4147-A177-3AD203B41FA5}">
                      <a16:colId xmlns:a16="http://schemas.microsoft.com/office/drawing/2014/main" val="20008"/>
                    </a:ext>
                  </a:extLst>
                </a:gridCol>
                <a:gridCol w="838200">
                  <a:extLst>
                    <a:ext uri="{9D8B030D-6E8A-4147-A177-3AD203B41FA5}">
                      <a16:colId xmlns:a16="http://schemas.microsoft.com/office/drawing/2014/main" val="20009"/>
                    </a:ext>
                  </a:extLst>
                </a:gridCol>
                <a:gridCol w="838200">
                  <a:extLst>
                    <a:ext uri="{9D8B030D-6E8A-4147-A177-3AD203B41FA5}">
                      <a16:colId xmlns:a16="http://schemas.microsoft.com/office/drawing/2014/main" val="20010"/>
                    </a:ext>
                  </a:extLst>
                </a:gridCol>
                <a:gridCol w="457200">
                  <a:extLst>
                    <a:ext uri="{9D8B030D-6E8A-4147-A177-3AD203B41FA5}">
                      <a16:colId xmlns:a16="http://schemas.microsoft.com/office/drawing/2014/main" val="20011"/>
                    </a:ext>
                  </a:extLst>
                </a:gridCol>
              </a:tblGrid>
              <a:tr h="457200">
                <a:tc>
                  <a:txBody>
                    <a:bodyPr/>
                    <a:lstStyle/>
                    <a:p>
                      <a:pPr algn="ctr">
                        <a:defRPr sz="700" b="1">
                          <a:solidFill>
                            <a:srgbClr val="FFFFFF"/>
                          </a:solidFill>
                          <a:latin typeface="Arial Narrow"/>
                        </a:defRPr>
                      </a:pPr>
                      <a:r>
                        <a:t>REFERENZA</a:t>
                      </a:r>
                    </a:p>
                  </a:txBody>
                  <a:tcPr marL="18288" marR="18288" marT="18288" marB="18288" anchor="ctr">
                    <a:solidFill>
                      <a:srgbClr val="001F5F"/>
                    </a:solidFill>
                  </a:tcPr>
                </a:tc>
                <a:tc>
                  <a:txBody>
                    <a:bodyPr/>
                    <a:lstStyle/>
                    <a:p>
                      <a:pPr algn="ctr">
                        <a:defRPr sz="700" b="1">
                          <a:solidFill>
                            <a:srgbClr val="FFFFFF"/>
                          </a:solidFill>
                          <a:latin typeface="Arial Narrow"/>
                        </a:defRPr>
                      </a:pPr>
                      <a:r>
                        <a:t>36/2025</a:t>
                      </a:r>
                    </a:p>
                  </a:txBody>
                  <a:tcPr marL="18288" marR="18288" marT="18288" marB="18288" anchor="ctr">
                    <a:solidFill>
                      <a:srgbClr val="001F5F"/>
                    </a:solidFill>
                  </a:tcPr>
                </a:tc>
                <a:tc>
                  <a:txBody>
                    <a:bodyPr/>
                    <a:lstStyle/>
                    <a:p>
                      <a:pPr algn="ctr">
                        <a:defRPr sz="700" b="1">
                          <a:solidFill>
                            <a:srgbClr val="FFFFFF"/>
                          </a:solidFill>
                          <a:latin typeface="Arial Narrow"/>
                        </a:defRPr>
                      </a:pPr>
                      <a:r>
                        <a:t>31/2026</a:t>
                      </a:r>
                    </a:p>
                  </a:txBody>
                  <a:tcPr marL="18288" marR="18288" marT="18288" marB="18288" anchor="ctr">
                    <a:solidFill>
                      <a:srgbClr val="001F5F"/>
                    </a:solidFill>
                  </a:tcPr>
                </a:tc>
                <a:tc>
                  <a:txBody>
                    <a:bodyPr/>
                    <a:lstStyle/>
                    <a:p>
                      <a:pPr algn="ctr">
                        <a:defRPr sz="700" b="1">
                          <a:solidFill>
                            <a:srgbClr val="FFFFFF"/>
                          </a:solidFill>
                          <a:latin typeface="Arial Narrow"/>
                        </a:defRPr>
                      </a:pPr>
                      <a:r>
                        <a:t>32/2026</a:t>
                      </a:r>
                    </a:p>
                  </a:txBody>
                  <a:tcPr marL="18288" marR="18288" marT="18288" marB="18288" anchor="ctr">
                    <a:solidFill>
                      <a:srgbClr val="001F5F"/>
                    </a:solidFill>
                  </a:tcPr>
                </a:tc>
                <a:tc>
                  <a:txBody>
                    <a:bodyPr/>
                    <a:lstStyle/>
                    <a:p>
                      <a:pPr algn="ctr">
                        <a:defRPr sz="700" b="1">
                          <a:solidFill>
                            <a:srgbClr val="FFFFFF"/>
                          </a:solidFill>
                          <a:latin typeface="Arial Narrow"/>
                        </a:defRPr>
                      </a:pPr>
                      <a:r>
                        <a:t>33/2026</a:t>
                      </a:r>
                    </a:p>
                  </a:txBody>
                  <a:tcPr marL="18288" marR="18288" marT="18288" marB="18288" anchor="ctr">
                    <a:solidFill>
                      <a:srgbClr val="001F5F"/>
                    </a:solidFill>
                  </a:tcPr>
                </a:tc>
                <a:tc>
                  <a:txBody>
                    <a:bodyPr/>
                    <a:lstStyle/>
                    <a:p>
                      <a:pPr algn="ctr">
                        <a:defRPr sz="700" b="1">
                          <a:solidFill>
                            <a:srgbClr val="FFFFFF"/>
                          </a:solidFill>
                          <a:latin typeface="Arial Narrow"/>
                        </a:defRPr>
                      </a:pPr>
                      <a:r>
                        <a:t>34/2026</a:t>
                      </a:r>
                    </a:p>
                  </a:txBody>
                  <a:tcPr marL="18288" marR="18288" marT="18288" marB="18288" anchor="ctr">
                    <a:solidFill>
                      <a:srgbClr val="001F5F"/>
                    </a:solidFill>
                  </a:tcPr>
                </a:tc>
                <a:tc>
                  <a:txBody>
                    <a:bodyPr/>
                    <a:lstStyle/>
                    <a:p>
                      <a:pPr algn="ctr">
                        <a:defRPr sz="700" b="1">
                          <a:solidFill>
                            <a:srgbClr val="FFFFFF"/>
                          </a:solidFill>
                          <a:latin typeface="Arial Narrow"/>
                        </a:defRPr>
                      </a:pPr>
                      <a:r>
                        <a:t>35/2026</a:t>
                      </a:r>
                    </a:p>
                  </a:txBody>
                  <a:tcPr marL="18288" marR="18288" marT="18288" marB="18288" anchor="ctr">
                    <a:solidFill>
                      <a:srgbClr val="001F5F"/>
                    </a:solidFill>
                  </a:tcPr>
                </a:tc>
                <a:tc>
                  <a:txBody>
                    <a:bodyPr/>
                    <a:lstStyle/>
                    <a:p>
                      <a:pPr algn="ctr">
                        <a:defRPr sz="700" b="1">
                          <a:solidFill>
                            <a:srgbClr val="FFFFFF"/>
                          </a:solidFill>
                          <a:latin typeface="Arial Narrow"/>
                        </a:defRPr>
                      </a:pPr>
                      <a:r>
                        <a:t>36/2026</a:t>
                      </a:r>
                    </a:p>
                  </a:txBody>
                  <a:tcPr marL="18288" marR="18288" marT="18288" marB="18288" anchor="ctr">
                    <a:solidFill>
                      <a:srgbClr val="001F5F"/>
                    </a:solidFill>
                  </a:tcPr>
                </a:tc>
                <a:tc>
                  <a:txBody>
                    <a:bodyPr/>
                    <a:lstStyle/>
                    <a:p>
                      <a:pPr algn="ctr">
                        <a:defRPr sz="700" b="1">
                          <a:solidFill>
                            <a:srgbClr val="FFFFFF"/>
                          </a:solidFill>
                          <a:latin typeface="Arial Narrow"/>
                        </a:defRPr>
                      </a:pPr>
                      <a:r>
                        <a:t>PREZZO MEDIO AL DETTAGLIO - MERCATI DI QUARTIERE FOODY*</a:t>
                      </a:r>
                    </a:p>
                  </a:txBody>
                  <a:tcPr marL="18288" marR="18288" marT="18288" marB="18288" anchor="ctr">
                    <a:solidFill>
                      <a:srgbClr val="001F5F"/>
                    </a:solidFill>
                  </a:tcPr>
                </a:tc>
                <a:tc>
                  <a:txBody>
                    <a:bodyPr/>
                    <a:lstStyle/>
                    <a:p>
                      <a:pPr algn="ctr">
                        <a:defRPr sz="700" b="1">
                          <a:solidFill>
                            <a:srgbClr val="FFFFFF"/>
                          </a:solidFill>
                          <a:latin typeface="Arial Narrow"/>
                        </a:defRPr>
                      </a:pPr>
                      <a:r>
                        <a:t>VARIAZIONE RISPETTO ALL'ANNO SCORSO</a:t>
                      </a:r>
                    </a:p>
                  </a:txBody>
                  <a:tcPr marL="18288" marR="18288" marT="18288" marB="18288" anchor="ctr">
                    <a:solidFill>
                      <a:srgbClr val="001F5F"/>
                    </a:solidFill>
                  </a:tcPr>
                </a:tc>
                <a:tc>
                  <a:txBody>
                    <a:bodyPr/>
                    <a:lstStyle/>
                    <a:p>
                      <a:pPr algn="ctr">
                        <a:defRPr sz="700" b="1">
                          <a:solidFill>
                            <a:srgbClr val="FFFFFF"/>
                          </a:solidFill>
                          <a:latin typeface="Arial Narrow"/>
                        </a:defRPr>
                      </a:pPr>
                      <a:r>
                        <a:t>VARIAZIONE RISPETTO ALLA SETTIMANA PRECEDENTE</a:t>
                      </a:r>
                    </a:p>
                  </a:txBody>
                  <a:tcPr marL="18288" marR="18288" marT="18288" marB="18288" anchor="ctr">
                    <a:solidFill>
                      <a:srgbClr val="001F5F"/>
                    </a:solidFill>
                  </a:tcPr>
                </a:tc>
                <a:tc>
                  <a:txBody>
                    <a:bodyPr/>
                    <a:lstStyle/>
                    <a:p>
                      <a:pPr algn="ctr">
                        <a:defRPr sz="700" b="1">
                          <a:solidFill>
                            <a:srgbClr val="FFFFFF"/>
                          </a:solidFill>
                          <a:latin typeface="Arial Narrow"/>
                        </a:defRPr>
                      </a:pPr>
                      <a:r>
                        <a:t>PESO</a:t>
                      </a:r>
                    </a:p>
                  </a:txBody>
                  <a:tcPr marL="18288" marR="18288" marT="18288" marB="18288" anchor="ctr">
                    <a:solidFill>
                      <a:srgbClr val="001F5F"/>
                    </a:solidFill>
                  </a:tcPr>
                </a:tc>
                <a:extLst>
                  <a:ext uri="{0D108BD9-81ED-4DB2-BD59-A6C34878D82A}">
                    <a16:rowId xmlns:a16="http://schemas.microsoft.com/office/drawing/2014/main" val="10000"/>
                  </a:ext>
                </a:extLst>
              </a:tr>
              <a:tr h="214884">
                <a:tc>
                  <a:txBody>
                    <a:bodyPr/>
                    <a:lstStyle/>
                    <a:p>
                      <a:pPr algn="ctr">
                        <a:spcBef>
                          <a:spcPts val="0"/>
                        </a:spcBef>
                        <a:spcAft>
                          <a:spcPts val="0"/>
                        </a:spcAft>
                        <a:defRPr sz="1000">
                          <a:latin typeface="Arial Narrow"/>
                        </a:defRPr>
                      </a:pPr>
                      <a:r>
                        <a:t>SPIGOLA O BRANZINO (ALLEVATO)</a:t>
                      </a:r>
                    </a:p>
                  </a:txBody>
                  <a:tcPr marL="9144" marR="9144" marT="18288" marB="18288" anchor="ctr">
                    <a:noFill/>
                  </a:tcPr>
                </a:tc>
                <a:tc>
                  <a:txBody>
                    <a:bodyPr/>
                    <a:lstStyle/>
                    <a:p>
                      <a:pPr algn="ctr">
                        <a:spcBef>
                          <a:spcPts val="0"/>
                        </a:spcBef>
                        <a:spcAft>
                          <a:spcPts val="0"/>
                        </a:spcAft>
                        <a:defRPr sz="1000">
                          <a:latin typeface="Arial Narrow"/>
                        </a:defRPr>
                      </a:pPr>
                      <a:r>
                        <a:t>12,17</a:t>
                      </a:r>
                    </a:p>
                  </a:txBody>
                  <a:tcPr marL="9144" marR="9144" marT="18288" marB="18288" anchor="ctr">
                    <a:noFill/>
                  </a:tcPr>
                </a:tc>
                <a:tc>
                  <a:txBody>
                    <a:bodyPr/>
                    <a:lstStyle/>
                    <a:p>
                      <a:pPr algn="ctr">
                        <a:spcBef>
                          <a:spcPts val="0"/>
                        </a:spcBef>
                        <a:spcAft>
                          <a:spcPts val="0"/>
                        </a:spcAft>
                        <a:defRPr sz="1000">
                          <a:latin typeface="Arial Narrow"/>
                        </a:defRPr>
                      </a:pPr>
                      <a:r>
                        <a:t>11,65</a:t>
                      </a:r>
                    </a:p>
                  </a:txBody>
                  <a:tcPr marL="9144" marR="9144" marT="18288" marB="18288" anchor="ctr">
                    <a:noFill/>
                  </a:tcPr>
                </a:tc>
                <a:tc>
                  <a:txBody>
                    <a:bodyPr/>
                    <a:lstStyle/>
                    <a:p>
                      <a:pPr algn="ctr">
                        <a:spcBef>
                          <a:spcPts val="0"/>
                        </a:spcBef>
                        <a:spcAft>
                          <a:spcPts val="0"/>
                        </a:spcAft>
                        <a:defRPr sz="1000">
                          <a:latin typeface="Arial Narrow"/>
                        </a:defRPr>
                      </a:pPr>
                      <a:r>
                        <a:t>11,70</a:t>
                      </a:r>
                    </a:p>
                  </a:txBody>
                  <a:tcPr marL="9144" marR="9144" marT="18288" marB="18288" anchor="ctr">
                    <a:noFill/>
                  </a:tcPr>
                </a:tc>
                <a:tc>
                  <a:txBody>
                    <a:bodyPr/>
                    <a:lstStyle/>
                    <a:p>
                      <a:pPr algn="ctr">
                        <a:spcBef>
                          <a:spcPts val="0"/>
                        </a:spcBef>
                        <a:spcAft>
                          <a:spcPts val="0"/>
                        </a:spcAft>
                        <a:defRPr sz="1000">
                          <a:latin typeface="Arial Narrow"/>
                        </a:defRPr>
                      </a:pPr>
                      <a:r>
                        <a:t>12,25</a:t>
                      </a:r>
                    </a:p>
                  </a:txBody>
                  <a:tcPr marL="9144" marR="9144" marT="18288" marB="18288" anchor="ctr">
                    <a:noFill/>
                  </a:tcPr>
                </a:tc>
                <a:tc>
                  <a:txBody>
                    <a:bodyPr/>
                    <a:lstStyle/>
                    <a:p>
                      <a:pPr algn="ctr">
                        <a:spcBef>
                          <a:spcPts val="0"/>
                        </a:spcBef>
                        <a:spcAft>
                          <a:spcPts val="0"/>
                        </a:spcAft>
                        <a:defRPr sz="1000">
                          <a:latin typeface="Arial Narrow"/>
                        </a:defRPr>
                      </a:pPr>
                      <a:r>
                        <a:t>11,10</a:t>
                      </a:r>
                    </a:p>
                  </a:txBody>
                  <a:tcPr marL="9144" marR="9144" marT="18288" marB="18288" anchor="ctr">
                    <a:noFill/>
                  </a:tcPr>
                </a:tc>
                <a:tc>
                  <a:txBody>
                    <a:bodyPr/>
                    <a:lstStyle/>
                    <a:p>
                      <a:pPr algn="ctr">
                        <a:spcBef>
                          <a:spcPts val="0"/>
                        </a:spcBef>
                        <a:spcAft>
                          <a:spcPts val="0"/>
                        </a:spcAft>
                        <a:defRPr sz="1000">
                          <a:latin typeface="Arial Narrow"/>
                        </a:defRPr>
                      </a:pPr>
                      <a:r>
                        <a:t>10,75</a:t>
                      </a:r>
                    </a:p>
                  </a:txBody>
                  <a:tcPr marL="9144" marR="9144" marT="18288" marB="18288" anchor="ctr">
                    <a:noFill/>
                  </a:tcPr>
                </a:tc>
                <a:tc>
                  <a:txBody>
                    <a:bodyPr/>
                    <a:lstStyle/>
                    <a:p>
                      <a:pPr algn="ctr">
                        <a:spcBef>
                          <a:spcPts val="0"/>
                        </a:spcBef>
                        <a:spcAft>
                          <a:spcPts val="0"/>
                        </a:spcAft>
                        <a:defRPr sz="1000">
                          <a:latin typeface="Arial Narrow"/>
                        </a:defRPr>
                      </a:pPr>
                      <a:r>
                        <a:t>11,44</a:t>
                      </a:r>
                    </a:p>
                  </a:txBody>
                  <a:tcPr marL="9144" marR="9144" marT="18288" marB="18288" anchor="ctr">
                    <a:noFill/>
                  </a:tcPr>
                </a:tc>
                <a:tc>
                  <a:txBody>
                    <a:bodyPr/>
                    <a:lstStyle/>
                    <a:p>
                      <a:pPr algn="ctr">
                        <a:spcBef>
                          <a:spcPts val="0"/>
                        </a:spcBef>
                        <a:spcAft>
                          <a:spcPts val="0"/>
                        </a:spcAft>
                        <a:defRPr sz="1000">
                          <a:latin typeface="Arial Narrow"/>
                        </a:defRPr>
                      </a:pPr>
                      <a:r>
                        <a:t>21,90</a:t>
                      </a:r>
                    </a:p>
                  </a:txBody>
                  <a:tcPr marL="9144" marR="9144" marT="18288" marB="18288" anchor="ctr">
                    <a:noFill/>
                  </a:tcPr>
                </a:tc>
                <a:tc>
                  <a:txBody>
                    <a:bodyPr/>
                    <a:lstStyle/>
                    <a:p>
                      <a:pPr algn="ctr">
                        <a:spcBef>
                          <a:spcPts val="0"/>
                        </a:spcBef>
                        <a:spcAft>
                          <a:spcPts val="0"/>
                        </a:spcAft>
                        <a:defRPr sz="1000">
                          <a:solidFill>
                            <a:srgbClr val="006100"/>
                          </a:solidFill>
                          <a:latin typeface="Arial Narrow"/>
                        </a:defRPr>
                      </a:pPr>
                      <a:r>
                        <a:t>-6,0%</a:t>
                      </a:r>
                    </a:p>
                  </a:txBody>
                  <a:tcPr marL="9144" marR="9144" marT="18288" marB="18288" anchor="ctr">
                    <a:solidFill>
                      <a:srgbClr val="C6EFCE"/>
                    </a:solidFill>
                  </a:tcPr>
                </a:tc>
                <a:tc>
                  <a:txBody>
                    <a:bodyPr/>
                    <a:lstStyle/>
                    <a:p>
                      <a:pPr algn="ctr">
                        <a:spcBef>
                          <a:spcPts val="0"/>
                        </a:spcBef>
                        <a:spcAft>
                          <a:spcPts val="0"/>
                        </a:spcAft>
                        <a:defRPr sz="1000">
                          <a:solidFill>
                            <a:srgbClr val="9C5700"/>
                          </a:solidFill>
                          <a:latin typeface="Arial Narrow"/>
                        </a:defRPr>
                      </a:pPr>
                      <a:r>
                        <a:t>6,4%</a:t>
                      </a:r>
                    </a:p>
                  </a:txBody>
                  <a:tcPr marL="9144" marR="9144" marT="18288" marB="18288" anchor="ctr">
                    <a:solidFill>
                      <a:srgbClr val="FFEB9C"/>
                    </a:solidFill>
                  </a:tcPr>
                </a:tc>
                <a:tc>
                  <a:txBody>
                    <a:bodyPr/>
                    <a:lstStyle/>
                    <a:p>
                      <a:pPr algn="ctr">
                        <a:spcBef>
                          <a:spcPts val="0"/>
                        </a:spcBef>
                        <a:spcAft>
                          <a:spcPts val="0"/>
                        </a:spcAft>
                        <a:defRPr sz="1000">
                          <a:latin typeface="Arial Narrow"/>
                        </a:defRPr>
                      </a:pPr>
                      <a:r>
                        <a:t>17%</a:t>
                      </a:r>
                    </a:p>
                  </a:txBody>
                  <a:tcPr marL="9144" marR="9144" marT="18288" marB="18288" anchor="ctr">
                    <a:noFill/>
                  </a:tcPr>
                </a:tc>
                <a:extLst>
                  <a:ext uri="{0D108BD9-81ED-4DB2-BD59-A6C34878D82A}">
                    <a16:rowId xmlns:a16="http://schemas.microsoft.com/office/drawing/2014/main" val="10001"/>
                  </a:ext>
                </a:extLst>
              </a:tr>
              <a:tr h="214884">
                <a:tc>
                  <a:txBody>
                    <a:bodyPr/>
                    <a:lstStyle/>
                    <a:p>
                      <a:pPr algn="ctr">
                        <a:spcBef>
                          <a:spcPts val="0"/>
                        </a:spcBef>
                        <a:spcAft>
                          <a:spcPts val="0"/>
                        </a:spcAft>
                        <a:defRPr sz="1000">
                          <a:latin typeface="Arial Narrow"/>
                        </a:defRPr>
                      </a:pPr>
                      <a:r>
                        <a:t>ORATA (ALLEVATO)</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11,15</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10,18</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10,29</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11,43</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9,33</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9,95</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9,43</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20,90</a:t>
                      </a:r>
                    </a:p>
                  </a:txBody>
                  <a:tcPr marL="9144" marR="9144" marT="18288" marB="18288" anchor="ctr">
                    <a:solidFill>
                      <a:srgbClr val="D9E1F2"/>
                    </a:solidFill>
                  </a:tcPr>
                </a:tc>
                <a:tc>
                  <a:txBody>
                    <a:bodyPr/>
                    <a:lstStyle/>
                    <a:p>
                      <a:pPr algn="ctr">
                        <a:spcBef>
                          <a:spcPts val="0"/>
                        </a:spcBef>
                        <a:spcAft>
                          <a:spcPts val="0"/>
                        </a:spcAft>
                        <a:defRPr sz="1000">
                          <a:solidFill>
                            <a:srgbClr val="006100"/>
                          </a:solidFill>
                          <a:latin typeface="Arial Narrow"/>
                        </a:defRPr>
                      </a:pPr>
                      <a:r>
                        <a:t>-15,4%</a:t>
                      </a:r>
                    </a:p>
                  </a:txBody>
                  <a:tcPr marL="9144" marR="9144" marT="18288" marB="18288" anchor="ctr">
                    <a:solidFill>
                      <a:srgbClr val="C6EFCE"/>
                    </a:solidFill>
                  </a:tcPr>
                </a:tc>
                <a:tc>
                  <a:txBody>
                    <a:bodyPr/>
                    <a:lstStyle/>
                    <a:p>
                      <a:pPr algn="ctr">
                        <a:spcBef>
                          <a:spcPts val="0"/>
                        </a:spcBef>
                        <a:spcAft>
                          <a:spcPts val="0"/>
                        </a:spcAft>
                        <a:defRPr sz="1000">
                          <a:solidFill>
                            <a:srgbClr val="006100"/>
                          </a:solidFill>
                          <a:latin typeface="Arial Narrow"/>
                        </a:defRPr>
                      </a:pPr>
                      <a:r>
                        <a:t>-5,2%</a:t>
                      </a:r>
                    </a:p>
                  </a:txBody>
                  <a:tcPr marL="9144" marR="9144" marT="18288" marB="18288" anchor="ctr">
                    <a:solidFill>
                      <a:srgbClr val="C6EFCE"/>
                    </a:solidFill>
                  </a:tcPr>
                </a:tc>
                <a:tc>
                  <a:txBody>
                    <a:bodyPr/>
                    <a:lstStyle/>
                    <a:p>
                      <a:pPr algn="ctr">
                        <a:spcBef>
                          <a:spcPts val="0"/>
                        </a:spcBef>
                        <a:spcAft>
                          <a:spcPts val="0"/>
                        </a:spcAft>
                        <a:defRPr sz="1000">
                          <a:latin typeface="Arial Narrow"/>
                        </a:defRPr>
                      </a:pPr>
                      <a:r>
                        <a:t>13%</a:t>
                      </a:r>
                    </a:p>
                  </a:txBody>
                  <a:tcPr marL="9144" marR="9144" marT="18288" marB="18288" anchor="ctr">
                    <a:solidFill>
                      <a:srgbClr val="D9E1F2"/>
                    </a:solidFill>
                  </a:tcPr>
                </a:tc>
                <a:extLst>
                  <a:ext uri="{0D108BD9-81ED-4DB2-BD59-A6C34878D82A}">
                    <a16:rowId xmlns:a16="http://schemas.microsoft.com/office/drawing/2014/main" val="10002"/>
                  </a:ext>
                </a:extLst>
              </a:tr>
              <a:tr h="214884">
                <a:tc>
                  <a:txBody>
                    <a:bodyPr/>
                    <a:lstStyle/>
                    <a:p>
                      <a:pPr algn="ctr">
                        <a:spcBef>
                          <a:spcPts val="0"/>
                        </a:spcBef>
                        <a:spcAft>
                          <a:spcPts val="0"/>
                        </a:spcAft>
                        <a:defRPr sz="1000">
                          <a:latin typeface="Arial Narrow"/>
                        </a:defRPr>
                      </a:pPr>
                      <a:r>
                        <a:t>SALMONE (ALLEVATO)</a:t>
                      </a:r>
                    </a:p>
                  </a:txBody>
                  <a:tcPr marL="9144" marR="9144" marT="18288" marB="18288" anchor="ctr">
                    <a:noFill/>
                  </a:tcPr>
                </a:tc>
                <a:tc>
                  <a:txBody>
                    <a:bodyPr/>
                    <a:lstStyle/>
                    <a:p>
                      <a:pPr algn="ctr">
                        <a:spcBef>
                          <a:spcPts val="0"/>
                        </a:spcBef>
                        <a:spcAft>
                          <a:spcPts val="0"/>
                        </a:spcAft>
                        <a:defRPr sz="1000">
                          <a:latin typeface="Arial Narrow"/>
                        </a:defRPr>
                      </a:pPr>
                      <a:r>
                        <a:t>9,08</a:t>
                      </a:r>
                    </a:p>
                  </a:txBody>
                  <a:tcPr marL="9144" marR="9144" marT="18288" marB="18288" anchor="ctr">
                    <a:noFill/>
                  </a:tcPr>
                </a:tc>
                <a:tc>
                  <a:txBody>
                    <a:bodyPr/>
                    <a:lstStyle/>
                    <a:p>
                      <a:pPr algn="ctr">
                        <a:spcBef>
                          <a:spcPts val="0"/>
                        </a:spcBef>
                        <a:spcAft>
                          <a:spcPts val="0"/>
                        </a:spcAft>
                        <a:defRPr sz="1000">
                          <a:latin typeface="Arial Narrow"/>
                        </a:defRPr>
                      </a:pPr>
                      <a:r>
                        <a:t>9,74</a:t>
                      </a:r>
                    </a:p>
                  </a:txBody>
                  <a:tcPr marL="9144" marR="9144" marT="18288" marB="18288" anchor="ctr">
                    <a:noFill/>
                  </a:tcPr>
                </a:tc>
                <a:tc>
                  <a:txBody>
                    <a:bodyPr/>
                    <a:lstStyle/>
                    <a:p>
                      <a:pPr algn="ctr">
                        <a:spcBef>
                          <a:spcPts val="0"/>
                        </a:spcBef>
                        <a:spcAft>
                          <a:spcPts val="0"/>
                        </a:spcAft>
                        <a:defRPr sz="1000">
                          <a:latin typeface="Arial Narrow"/>
                        </a:defRPr>
                      </a:pPr>
                      <a:r>
                        <a:t>10,03</a:t>
                      </a:r>
                    </a:p>
                  </a:txBody>
                  <a:tcPr marL="9144" marR="9144" marT="18288" marB="18288" anchor="ctr">
                    <a:noFill/>
                  </a:tcPr>
                </a:tc>
                <a:tc>
                  <a:txBody>
                    <a:bodyPr/>
                    <a:lstStyle/>
                    <a:p>
                      <a:pPr algn="ctr">
                        <a:spcBef>
                          <a:spcPts val="0"/>
                        </a:spcBef>
                        <a:spcAft>
                          <a:spcPts val="0"/>
                        </a:spcAft>
                        <a:defRPr sz="1000">
                          <a:latin typeface="Arial Narrow"/>
                        </a:defRPr>
                      </a:pPr>
                      <a:r>
                        <a:t>10,02</a:t>
                      </a:r>
                    </a:p>
                  </a:txBody>
                  <a:tcPr marL="9144" marR="9144" marT="18288" marB="18288" anchor="ctr">
                    <a:noFill/>
                  </a:tcPr>
                </a:tc>
                <a:tc>
                  <a:txBody>
                    <a:bodyPr/>
                    <a:lstStyle/>
                    <a:p>
                      <a:pPr algn="ctr">
                        <a:spcBef>
                          <a:spcPts val="0"/>
                        </a:spcBef>
                        <a:spcAft>
                          <a:spcPts val="0"/>
                        </a:spcAft>
                        <a:defRPr sz="1000">
                          <a:latin typeface="Arial Narrow"/>
                        </a:defRPr>
                      </a:pPr>
                      <a:r>
                        <a:t>9,46</a:t>
                      </a:r>
                    </a:p>
                  </a:txBody>
                  <a:tcPr marL="9144" marR="9144" marT="18288" marB="18288" anchor="ctr">
                    <a:noFill/>
                  </a:tcPr>
                </a:tc>
                <a:tc>
                  <a:txBody>
                    <a:bodyPr/>
                    <a:lstStyle/>
                    <a:p>
                      <a:pPr algn="ctr">
                        <a:spcBef>
                          <a:spcPts val="0"/>
                        </a:spcBef>
                        <a:spcAft>
                          <a:spcPts val="0"/>
                        </a:spcAft>
                        <a:defRPr sz="1000">
                          <a:latin typeface="Arial Narrow"/>
                        </a:defRPr>
                      </a:pPr>
                      <a:r>
                        <a:t>9,50</a:t>
                      </a:r>
                    </a:p>
                  </a:txBody>
                  <a:tcPr marL="9144" marR="9144" marT="18288" marB="18288" anchor="ctr">
                    <a:noFill/>
                  </a:tcPr>
                </a:tc>
                <a:tc>
                  <a:txBody>
                    <a:bodyPr/>
                    <a:lstStyle/>
                    <a:p>
                      <a:pPr algn="ctr">
                        <a:spcBef>
                          <a:spcPts val="0"/>
                        </a:spcBef>
                        <a:spcAft>
                          <a:spcPts val="0"/>
                        </a:spcAft>
                        <a:defRPr sz="1000">
                          <a:latin typeface="Arial Narrow"/>
                        </a:defRPr>
                      </a:pPr>
                      <a:r>
                        <a:t>9,37</a:t>
                      </a:r>
                    </a:p>
                  </a:txBody>
                  <a:tcPr marL="9144" marR="9144" marT="18288" marB="18288" anchor="ctr">
                    <a:noFill/>
                  </a:tcPr>
                </a:tc>
                <a:tc>
                  <a:txBody>
                    <a:bodyPr/>
                    <a:lstStyle/>
                    <a:p>
                      <a:pPr algn="ctr">
                        <a:spcBef>
                          <a:spcPts val="0"/>
                        </a:spcBef>
                        <a:spcAft>
                          <a:spcPts val="0"/>
                        </a:spcAft>
                        <a:defRPr sz="1000">
                          <a:latin typeface="Arial Narrow"/>
                        </a:defRPr>
                      </a:pPr>
                      <a:r>
                        <a:t>31,45</a:t>
                      </a:r>
                    </a:p>
                  </a:txBody>
                  <a:tcPr marL="9144" marR="9144" marT="18288" marB="18288" anchor="ctr">
                    <a:noFill/>
                  </a:tcPr>
                </a:tc>
                <a:tc>
                  <a:txBody>
                    <a:bodyPr/>
                    <a:lstStyle/>
                    <a:p>
                      <a:pPr algn="ctr">
                        <a:spcBef>
                          <a:spcPts val="0"/>
                        </a:spcBef>
                        <a:spcAft>
                          <a:spcPts val="0"/>
                        </a:spcAft>
                        <a:defRPr sz="1000">
                          <a:solidFill>
                            <a:srgbClr val="9C5700"/>
                          </a:solidFill>
                          <a:latin typeface="Arial Narrow"/>
                        </a:defRPr>
                      </a:pPr>
                      <a:r>
                        <a:t>3,1%</a:t>
                      </a:r>
                    </a:p>
                  </a:txBody>
                  <a:tcPr marL="9144" marR="9144" marT="18288" marB="18288" anchor="ctr">
                    <a:solidFill>
                      <a:srgbClr val="FFEB9C"/>
                    </a:solidFill>
                  </a:tcPr>
                </a:tc>
                <a:tc>
                  <a:txBody>
                    <a:bodyPr/>
                    <a:lstStyle/>
                    <a:p>
                      <a:pPr algn="ctr">
                        <a:spcBef>
                          <a:spcPts val="0"/>
                        </a:spcBef>
                        <a:spcAft>
                          <a:spcPts val="0"/>
                        </a:spcAft>
                        <a:defRPr sz="1000">
                          <a:solidFill>
                            <a:srgbClr val="006100"/>
                          </a:solidFill>
                          <a:latin typeface="Arial Narrow"/>
                        </a:defRPr>
                      </a:pPr>
                      <a:r>
                        <a:t>-1,4%</a:t>
                      </a:r>
                    </a:p>
                  </a:txBody>
                  <a:tcPr marL="9144" marR="9144" marT="18288" marB="18288" anchor="ctr">
                    <a:solidFill>
                      <a:srgbClr val="C6EFCE"/>
                    </a:solidFill>
                  </a:tcPr>
                </a:tc>
                <a:tc>
                  <a:txBody>
                    <a:bodyPr/>
                    <a:lstStyle/>
                    <a:p>
                      <a:pPr algn="ctr">
                        <a:spcBef>
                          <a:spcPts val="0"/>
                        </a:spcBef>
                        <a:spcAft>
                          <a:spcPts val="0"/>
                        </a:spcAft>
                        <a:defRPr sz="1000">
                          <a:latin typeface="Arial Narrow"/>
                        </a:defRPr>
                      </a:pPr>
                      <a:r>
                        <a:t>11%</a:t>
                      </a:r>
                    </a:p>
                  </a:txBody>
                  <a:tcPr marL="9144" marR="9144" marT="18288" marB="18288" anchor="ctr">
                    <a:noFill/>
                  </a:tcPr>
                </a:tc>
                <a:extLst>
                  <a:ext uri="{0D108BD9-81ED-4DB2-BD59-A6C34878D82A}">
                    <a16:rowId xmlns:a16="http://schemas.microsoft.com/office/drawing/2014/main" val="10003"/>
                  </a:ext>
                </a:extLst>
              </a:tr>
              <a:tr h="214884">
                <a:tc>
                  <a:txBody>
                    <a:bodyPr/>
                    <a:lstStyle/>
                    <a:p>
                      <a:pPr algn="ctr">
                        <a:spcBef>
                          <a:spcPts val="0"/>
                        </a:spcBef>
                        <a:spcAft>
                          <a:spcPts val="0"/>
                        </a:spcAft>
                        <a:defRPr sz="1000">
                          <a:latin typeface="Arial Narrow"/>
                        </a:defRPr>
                      </a:pPr>
                      <a:r>
                        <a:t>COZZA O MITILO (ALLEVATO)</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3,38</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3,87</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3,91</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4,03</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4,05</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4,25</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3,90</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rPr dirty="0"/>
                        <a:t>8,</a:t>
                      </a:r>
                      <a:r>
                        <a:rPr lang="it-IT" dirty="0"/>
                        <a:t>00</a:t>
                      </a:r>
                      <a:endParaRPr dirty="0"/>
                    </a:p>
                  </a:txBody>
                  <a:tcPr marL="9144" marR="9144" marT="18288" marB="18288" anchor="ctr">
                    <a:solidFill>
                      <a:srgbClr val="D9E1F2"/>
                    </a:solidFill>
                  </a:tcPr>
                </a:tc>
                <a:tc>
                  <a:txBody>
                    <a:bodyPr/>
                    <a:lstStyle/>
                    <a:p>
                      <a:pPr algn="ctr">
                        <a:spcBef>
                          <a:spcPts val="0"/>
                        </a:spcBef>
                        <a:spcAft>
                          <a:spcPts val="0"/>
                        </a:spcAft>
                        <a:defRPr sz="1000">
                          <a:solidFill>
                            <a:srgbClr val="9C5700"/>
                          </a:solidFill>
                          <a:latin typeface="Arial Narrow"/>
                        </a:defRPr>
                      </a:pPr>
                      <a:r>
                        <a:t>15,6%</a:t>
                      </a:r>
                    </a:p>
                  </a:txBody>
                  <a:tcPr marL="9144" marR="9144" marT="18288" marB="18288" anchor="ctr">
                    <a:solidFill>
                      <a:srgbClr val="FFEB9C"/>
                    </a:solidFill>
                  </a:tcPr>
                </a:tc>
                <a:tc>
                  <a:txBody>
                    <a:bodyPr/>
                    <a:lstStyle/>
                    <a:p>
                      <a:pPr algn="ctr">
                        <a:spcBef>
                          <a:spcPts val="0"/>
                        </a:spcBef>
                        <a:spcAft>
                          <a:spcPts val="0"/>
                        </a:spcAft>
                        <a:defRPr sz="1000">
                          <a:solidFill>
                            <a:srgbClr val="006100"/>
                          </a:solidFill>
                          <a:latin typeface="Arial Narrow"/>
                        </a:defRPr>
                      </a:pPr>
                      <a:r>
                        <a:t>-8,1%</a:t>
                      </a:r>
                    </a:p>
                  </a:txBody>
                  <a:tcPr marL="9144" marR="9144" marT="18288" marB="18288" anchor="ctr">
                    <a:solidFill>
                      <a:srgbClr val="C6EFCE"/>
                    </a:solidFill>
                  </a:tcPr>
                </a:tc>
                <a:tc>
                  <a:txBody>
                    <a:bodyPr/>
                    <a:lstStyle/>
                    <a:p>
                      <a:pPr algn="ctr">
                        <a:spcBef>
                          <a:spcPts val="0"/>
                        </a:spcBef>
                        <a:spcAft>
                          <a:spcPts val="0"/>
                        </a:spcAft>
                        <a:defRPr sz="1000">
                          <a:latin typeface="Arial Narrow"/>
                        </a:defRPr>
                      </a:pPr>
                      <a:r>
                        <a:t>9%</a:t>
                      </a:r>
                    </a:p>
                  </a:txBody>
                  <a:tcPr marL="9144" marR="9144" marT="18288" marB="18288" anchor="ctr">
                    <a:solidFill>
                      <a:srgbClr val="D9E1F2"/>
                    </a:solidFill>
                  </a:tcPr>
                </a:tc>
                <a:extLst>
                  <a:ext uri="{0D108BD9-81ED-4DB2-BD59-A6C34878D82A}">
                    <a16:rowId xmlns:a16="http://schemas.microsoft.com/office/drawing/2014/main" val="10004"/>
                  </a:ext>
                </a:extLst>
              </a:tr>
              <a:tr h="214884">
                <a:tc>
                  <a:txBody>
                    <a:bodyPr/>
                    <a:lstStyle/>
                    <a:p>
                      <a:pPr algn="ctr">
                        <a:spcBef>
                          <a:spcPts val="0"/>
                        </a:spcBef>
                        <a:spcAft>
                          <a:spcPts val="0"/>
                        </a:spcAft>
                        <a:defRPr sz="1000">
                          <a:latin typeface="Arial Narrow"/>
                        </a:defRPr>
                      </a:pPr>
                      <a:r>
                        <a:t>MAZZANCOLLA TROPICALE (ALLEVATO)</a:t>
                      </a:r>
                    </a:p>
                  </a:txBody>
                  <a:tcPr marL="9144" marR="9144" marT="18288" marB="18288" anchor="ctr">
                    <a:noFill/>
                  </a:tcPr>
                </a:tc>
                <a:tc>
                  <a:txBody>
                    <a:bodyPr/>
                    <a:lstStyle/>
                    <a:p>
                      <a:pPr algn="ctr">
                        <a:spcBef>
                          <a:spcPts val="0"/>
                        </a:spcBef>
                        <a:spcAft>
                          <a:spcPts val="0"/>
                        </a:spcAft>
                        <a:defRPr sz="1000">
                          <a:latin typeface="Arial Narrow"/>
                        </a:defRPr>
                      </a:pPr>
                      <a:r>
                        <a:t>6,00</a:t>
                      </a:r>
                    </a:p>
                  </a:txBody>
                  <a:tcPr marL="9144" marR="9144" marT="18288" marB="18288" anchor="ctr">
                    <a:noFill/>
                  </a:tcPr>
                </a:tc>
                <a:tc>
                  <a:txBody>
                    <a:bodyPr/>
                    <a:lstStyle/>
                    <a:p>
                      <a:pPr algn="ctr">
                        <a:spcBef>
                          <a:spcPts val="0"/>
                        </a:spcBef>
                        <a:spcAft>
                          <a:spcPts val="0"/>
                        </a:spcAft>
                        <a:defRPr sz="1000">
                          <a:latin typeface="Arial Narrow"/>
                        </a:defRPr>
                      </a:pPr>
                      <a:r>
                        <a:t>7,58</a:t>
                      </a:r>
                    </a:p>
                  </a:txBody>
                  <a:tcPr marL="9144" marR="9144" marT="18288" marB="18288" anchor="ctr">
                    <a:noFill/>
                  </a:tcPr>
                </a:tc>
                <a:tc>
                  <a:txBody>
                    <a:bodyPr/>
                    <a:lstStyle/>
                    <a:p>
                      <a:pPr algn="ctr">
                        <a:spcBef>
                          <a:spcPts val="0"/>
                        </a:spcBef>
                        <a:spcAft>
                          <a:spcPts val="0"/>
                        </a:spcAft>
                        <a:defRPr sz="1000">
                          <a:latin typeface="Arial Narrow"/>
                        </a:defRPr>
                      </a:pPr>
                      <a:r>
                        <a:t>7,34</a:t>
                      </a:r>
                    </a:p>
                  </a:txBody>
                  <a:tcPr marL="9144" marR="9144" marT="18288" marB="18288" anchor="ctr">
                    <a:noFill/>
                  </a:tcPr>
                </a:tc>
                <a:tc>
                  <a:txBody>
                    <a:bodyPr/>
                    <a:lstStyle/>
                    <a:p>
                      <a:pPr algn="ctr">
                        <a:spcBef>
                          <a:spcPts val="0"/>
                        </a:spcBef>
                        <a:spcAft>
                          <a:spcPts val="0"/>
                        </a:spcAft>
                        <a:defRPr sz="1000">
                          <a:latin typeface="Arial Narrow"/>
                        </a:defRPr>
                      </a:pPr>
                      <a:r>
                        <a:t>8,59</a:t>
                      </a:r>
                    </a:p>
                  </a:txBody>
                  <a:tcPr marL="9144" marR="9144" marT="18288" marB="18288" anchor="ctr">
                    <a:noFill/>
                  </a:tcPr>
                </a:tc>
                <a:tc>
                  <a:txBody>
                    <a:bodyPr/>
                    <a:lstStyle/>
                    <a:p>
                      <a:pPr algn="ctr">
                        <a:spcBef>
                          <a:spcPts val="0"/>
                        </a:spcBef>
                        <a:spcAft>
                          <a:spcPts val="0"/>
                        </a:spcAft>
                        <a:defRPr sz="1000">
                          <a:latin typeface="Arial Narrow"/>
                        </a:defRPr>
                      </a:pPr>
                      <a:r>
                        <a:t>6,73</a:t>
                      </a:r>
                    </a:p>
                  </a:txBody>
                  <a:tcPr marL="9144" marR="9144" marT="18288" marB="18288" anchor="ctr">
                    <a:noFill/>
                  </a:tcPr>
                </a:tc>
                <a:tc>
                  <a:txBody>
                    <a:bodyPr/>
                    <a:lstStyle/>
                    <a:p>
                      <a:pPr algn="ctr">
                        <a:spcBef>
                          <a:spcPts val="0"/>
                        </a:spcBef>
                        <a:spcAft>
                          <a:spcPts val="0"/>
                        </a:spcAft>
                        <a:defRPr sz="1000">
                          <a:latin typeface="Arial Narrow"/>
                        </a:defRPr>
                      </a:pPr>
                      <a:r>
                        <a:t>7,29</a:t>
                      </a:r>
                    </a:p>
                  </a:txBody>
                  <a:tcPr marL="9144" marR="9144" marT="18288" marB="18288" anchor="ctr">
                    <a:noFill/>
                  </a:tcPr>
                </a:tc>
                <a:tc>
                  <a:txBody>
                    <a:bodyPr/>
                    <a:lstStyle/>
                    <a:p>
                      <a:pPr algn="ctr">
                        <a:spcBef>
                          <a:spcPts val="0"/>
                        </a:spcBef>
                        <a:spcAft>
                          <a:spcPts val="0"/>
                        </a:spcAft>
                        <a:defRPr sz="1000">
                          <a:latin typeface="Arial Narrow"/>
                        </a:defRPr>
                      </a:pPr>
                      <a:r>
                        <a:t>7,25</a:t>
                      </a:r>
                    </a:p>
                  </a:txBody>
                  <a:tcPr marL="9144" marR="9144" marT="18288" marB="18288" anchor="ctr">
                    <a:noFill/>
                  </a:tcPr>
                </a:tc>
                <a:tc>
                  <a:txBody>
                    <a:bodyPr/>
                    <a:lstStyle/>
                    <a:p>
                      <a:pPr algn="ctr">
                        <a:spcBef>
                          <a:spcPts val="0"/>
                        </a:spcBef>
                        <a:spcAft>
                          <a:spcPts val="0"/>
                        </a:spcAft>
                        <a:defRPr sz="1000">
                          <a:latin typeface="Arial Narrow"/>
                        </a:defRPr>
                      </a:pPr>
                      <a:r>
                        <a:rPr dirty="0"/>
                        <a:t>21,9</a:t>
                      </a:r>
                      <a:r>
                        <a:rPr lang="it-IT" dirty="0"/>
                        <a:t>0</a:t>
                      </a:r>
                      <a:endParaRPr dirty="0"/>
                    </a:p>
                  </a:txBody>
                  <a:tcPr marL="9144" marR="9144" marT="18288" marB="18288" anchor="ctr">
                    <a:noFill/>
                  </a:tcPr>
                </a:tc>
                <a:tc>
                  <a:txBody>
                    <a:bodyPr/>
                    <a:lstStyle/>
                    <a:p>
                      <a:pPr algn="ctr">
                        <a:spcBef>
                          <a:spcPts val="0"/>
                        </a:spcBef>
                        <a:spcAft>
                          <a:spcPts val="0"/>
                        </a:spcAft>
                        <a:defRPr sz="1000">
                          <a:solidFill>
                            <a:srgbClr val="9C5700"/>
                          </a:solidFill>
                          <a:latin typeface="Arial Narrow"/>
                        </a:defRPr>
                      </a:pPr>
                      <a:r>
                        <a:t>20,8%</a:t>
                      </a:r>
                    </a:p>
                  </a:txBody>
                  <a:tcPr marL="9144" marR="9144" marT="18288" marB="18288" anchor="ctr">
                    <a:solidFill>
                      <a:srgbClr val="FFEB9C"/>
                    </a:solidFill>
                  </a:tcPr>
                </a:tc>
                <a:tc>
                  <a:txBody>
                    <a:bodyPr/>
                    <a:lstStyle/>
                    <a:p>
                      <a:pPr algn="ctr">
                        <a:spcBef>
                          <a:spcPts val="0"/>
                        </a:spcBef>
                        <a:spcAft>
                          <a:spcPts val="0"/>
                        </a:spcAft>
                        <a:defRPr sz="1000">
                          <a:solidFill>
                            <a:srgbClr val="006100"/>
                          </a:solidFill>
                          <a:latin typeface="Arial Narrow"/>
                        </a:defRPr>
                      </a:pPr>
                      <a:r>
                        <a:t>-0,6%</a:t>
                      </a:r>
                    </a:p>
                  </a:txBody>
                  <a:tcPr marL="9144" marR="9144" marT="18288" marB="18288" anchor="ctr">
                    <a:solidFill>
                      <a:srgbClr val="C6EFCE"/>
                    </a:solidFill>
                  </a:tcPr>
                </a:tc>
                <a:tc>
                  <a:txBody>
                    <a:bodyPr/>
                    <a:lstStyle/>
                    <a:p>
                      <a:pPr algn="ctr">
                        <a:spcBef>
                          <a:spcPts val="0"/>
                        </a:spcBef>
                        <a:spcAft>
                          <a:spcPts val="0"/>
                        </a:spcAft>
                        <a:defRPr sz="1000">
                          <a:latin typeface="Arial Narrow"/>
                        </a:defRPr>
                      </a:pPr>
                      <a:r>
                        <a:t>7%</a:t>
                      </a:r>
                    </a:p>
                  </a:txBody>
                  <a:tcPr marL="9144" marR="9144" marT="18288" marB="18288" anchor="ctr">
                    <a:noFill/>
                  </a:tcPr>
                </a:tc>
                <a:extLst>
                  <a:ext uri="{0D108BD9-81ED-4DB2-BD59-A6C34878D82A}">
                    <a16:rowId xmlns:a16="http://schemas.microsoft.com/office/drawing/2014/main" val="10005"/>
                  </a:ext>
                </a:extLst>
              </a:tr>
              <a:tr h="214884">
                <a:tc>
                  <a:txBody>
                    <a:bodyPr/>
                    <a:lstStyle/>
                    <a:p>
                      <a:pPr algn="ctr">
                        <a:spcBef>
                          <a:spcPts val="0"/>
                        </a:spcBef>
                        <a:spcAft>
                          <a:spcPts val="0"/>
                        </a:spcAft>
                        <a:defRPr sz="1000">
                          <a:latin typeface="Arial Narrow"/>
                        </a:defRPr>
                      </a:pPr>
                      <a:r>
                        <a:t>PESCE SPADA (PESCATO)</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17,64</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17,32</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18,32</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17,78</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20,09</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18,30</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17,70</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rPr dirty="0"/>
                        <a:t>35,</a:t>
                      </a:r>
                      <a:r>
                        <a:rPr lang="it-IT" dirty="0"/>
                        <a:t>00</a:t>
                      </a:r>
                      <a:endParaRPr dirty="0"/>
                    </a:p>
                  </a:txBody>
                  <a:tcPr marL="9144" marR="9144" marT="18288" marB="18288" anchor="ctr">
                    <a:solidFill>
                      <a:srgbClr val="D9E1F2"/>
                    </a:solidFill>
                  </a:tcPr>
                </a:tc>
                <a:tc>
                  <a:txBody>
                    <a:bodyPr/>
                    <a:lstStyle/>
                    <a:p>
                      <a:pPr algn="ctr">
                        <a:spcBef>
                          <a:spcPts val="0"/>
                        </a:spcBef>
                        <a:spcAft>
                          <a:spcPts val="0"/>
                        </a:spcAft>
                        <a:defRPr sz="1000">
                          <a:solidFill>
                            <a:srgbClr val="9C5700"/>
                          </a:solidFill>
                          <a:latin typeface="Arial Narrow"/>
                        </a:defRPr>
                      </a:pPr>
                      <a:r>
                        <a:t>0,4%</a:t>
                      </a:r>
                    </a:p>
                  </a:txBody>
                  <a:tcPr marL="9144" marR="9144" marT="18288" marB="18288" anchor="ctr">
                    <a:solidFill>
                      <a:srgbClr val="FFEB9C"/>
                    </a:solidFill>
                  </a:tcPr>
                </a:tc>
                <a:tc>
                  <a:txBody>
                    <a:bodyPr/>
                    <a:lstStyle/>
                    <a:p>
                      <a:pPr algn="ctr">
                        <a:spcBef>
                          <a:spcPts val="0"/>
                        </a:spcBef>
                        <a:spcAft>
                          <a:spcPts val="0"/>
                        </a:spcAft>
                        <a:defRPr sz="1000">
                          <a:solidFill>
                            <a:srgbClr val="006100"/>
                          </a:solidFill>
                          <a:latin typeface="Arial Narrow"/>
                        </a:defRPr>
                      </a:pPr>
                      <a:r>
                        <a:t>-3,3%</a:t>
                      </a:r>
                    </a:p>
                  </a:txBody>
                  <a:tcPr marL="9144" marR="9144" marT="18288" marB="18288" anchor="ctr">
                    <a:solidFill>
                      <a:srgbClr val="C6EFCE"/>
                    </a:solidFill>
                  </a:tcPr>
                </a:tc>
                <a:tc>
                  <a:txBody>
                    <a:bodyPr/>
                    <a:lstStyle/>
                    <a:p>
                      <a:pPr algn="ctr">
                        <a:spcBef>
                          <a:spcPts val="0"/>
                        </a:spcBef>
                        <a:spcAft>
                          <a:spcPts val="0"/>
                        </a:spcAft>
                        <a:defRPr sz="1000">
                          <a:latin typeface="Arial Narrow"/>
                        </a:defRPr>
                      </a:pPr>
                      <a:r>
                        <a:t>5%</a:t>
                      </a:r>
                    </a:p>
                  </a:txBody>
                  <a:tcPr marL="9144" marR="9144" marT="18288" marB="18288" anchor="ctr">
                    <a:solidFill>
                      <a:srgbClr val="D9E1F2"/>
                    </a:solidFill>
                  </a:tcPr>
                </a:tc>
                <a:extLst>
                  <a:ext uri="{0D108BD9-81ED-4DB2-BD59-A6C34878D82A}">
                    <a16:rowId xmlns:a16="http://schemas.microsoft.com/office/drawing/2014/main" val="10006"/>
                  </a:ext>
                </a:extLst>
              </a:tr>
              <a:tr h="214884">
                <a:tc>
                  <a:txBody>
                    <a:bodyPr/>
                    <a:lstStyle/>
                    <a:p>
                      <a:pPr algn="ctr">
                        <a:spcBef>
                          <a:spcPts val="0"/>
                        </a:spcBef>
                        <a:spcAft>
                          <a:spcPts val="0"/>
                        </a:spcAft>
                        <a:defRPr sz="1000">
                          <a:latin typeface="Arial Narrow"/>
                        </a:defRPr>
                      </a:pPr>
                      <a:r>
                        <a:t>POLPO (PESCATO)</a:t>
                      </a:r>
                    </a:p>
                  </a:txBody>
                  <a:tcPr marL="9144" marR="9144" marT="18288" marB="18288" anchor="ctr">
                    <a:noFill/>
                  </a:tcPr>
                </a:tc>
                <a:tc>
                  <a:txBody>
                    <a:bodyPr/>
                    <a:lstStyle/>
                    <a:p>
                      <a:pPr algn="ctr">
                        <a:spcBef>
                          <a:spcPts val="0"/>
                        </a:spcBef>
                        <a:spcAft>
                          <a:spcPts val="0"/>
                        </a:spcAft>
                        <a:defRPr sz="1000">
                          <a:latin typeface="Arial Narrow"/>
                        </a:defRPr>
                      </a:pPr>
                      <a:r>
                        <a:t>15,75</a:t>
                      </a:r>
                    </a:p>
                  </a:txBody>
                  <a:tcPr marL="9144" marR="9144" marT="18288" marB="18288" anchor="ctr">
                    <a:noFill/>
                  </a:tcPr>
                </a:tc>
                <a:tc>
                  <a:txBody>
                    <a:bodyPr/>
                    <a:lstStyle/>
                    <a:p>
                      <a:pPr algn="ctr">
                        <a:spcBef>
                          <a:spcPts val="0"/>
                        </a:spcBef>
                        <a:spcAft>
                          <a:spcPts val="0"/>
                        </a:spcAft>
                        <a:defRPr sz="1000">
                          <a:latin typeface="Arial Narrow"/>
                        </a:defRPr>
                      </a:pPr>
                      <a:r>
                        <a:t>15,07</a:t>
                      </a:r>
                    </a:p>
                  </a:txBody>
                  <a:tcPr marL="9144" marR="9144" marT="18288" marB="18288" anchor="ctr">
                    <a:noFill/>
                  </a:tcPr>
                </a:tc>
                <a:tc>
                  <a:txBody>
                    <a:bodyPr/>
                    <a:lstStyle/>
                    <a:p>
                      <a:pPr algn="ctr">
                        <a:spcBef>
                          <a:spcPts val="0"/>
                        </a:spcBef>
                        <a:spcAft>
                          <a:spcPts val="0"/>
                        </a:spcAft>
                        <a:defRPr sz="1000">
                          <a:latin typeface="Arial Narrow"/>
                        </a:defRPr>
                      </a:pPr>
                      <a:r>
                        <a:t>15,42</a:t>
                      </a:r>
                    </a:p>
                  </a:txBody>
                  <a:tcPr marL="9144" marR="9144" marT="18288" marB="18288" anchor="ctr">
                    <a:noFill/>
                  </a:tcPr>
                </a:tc>
                <a:tc>
                  <a:txBody>
                    <a:bodyPr/>
                    <a:lstStyle/>
                    <a:p>
                      <a:pPr algn="ctr">
                        <a:spcBef>
                          <a:spcPts val="0"/>
                        </a:spcBef>
                        <a:spcAft>
                          <a:spcPts val="0"/>
                        </a:spcAft>
                        <a:defRPr sz="1000">
                          <a:latin typeface="Arial Narrow"/>
                        </a:defRPr>
                      </a:pPr>
                      <a:r>
                        <a:t>15,88</a:t>
                      </a:r>
                    </a:p>
                  </a:txBody>
                  <a:tcPr marL="9144" marR="9144" marT="18288" marB="18288" anchor="ctr">
                    <a:noFill/>
                  </a:tcPr>
                </a:tc>
                <a:tc>
                  <a:txBody>
                    <a:bodyPr/>
                    <a:lstStyle/>
                    <a:p>
                      <a:pPr algn="ctr">
                        <a:spcBef>
                          <a:spcPts val="0"/>
                        </a:spcBef>
                        <a:spcAft>
                          <a:spcPts val="0"/>
                        </a:spcAft>
                        <a:defRPr sz="1000">
                          <a:latin typeface="Arial Narrow"/>
                        </a:defRPr>
                      </a:pPr>
                      <a:r>
                        <a:t>15,03</a:t>
                      </a:r>
                    </a:p>
                  </a:txBody>
                  <a:tcPr marL="9144" marR="9144" marT="18288" marB="18288" anchor="ctr">
                    <a:noFill/>
                  </a:tcPr>
                </a:tc>
                <a:tc>
                  <a:txBody>
                    <a:bodyPr/>
                    <a:lstStyle/>
                    <a:p>
                      <a:pPr algn="ctr">
                        <a:spcBef>
                          <a:spcPts val="0"/>
                        </a:spcBef>
                        <a:spcAft>
                          <a:spcPts val="0"/>
                        </a:spcAft>
                        <a:defRPr sz="1000">
                          <a:latin typeface="Arial Narrow"/>
                        </a:defRPr>
                      </a:pPr>
                      <a:r>
                        <a:t>15,08</a:t>
                      </a:r>
                    </a:p>
                  </a:txBody>
                  <a:tcPr marL="9144" marR="9144" marT="18288" marB="18288" anchor="ctr">
                    <a:noFill/>
                  </a:tcPr>
                </a:tc>
                <a:tc>
                  <a:txBody>
                    <a:bodyPr/>
                    <a:lstStyle/>
                    <a:p>
                      <a:pPr algn="ctr">
                        <a:spcBef>
                          <a:spcPts val="0"/>
                        </a:spcBef>
                        <a:spcAft>
                          <a:spcPts val="0"/>
                        </a:spcAft>
                        <a:defRPr sz="1000">
                          <a:latin typeface="Arial Narrow"/>
                        </a:defRPr>
                      </a:pPr>
                      <a:r>
                        <a:t>15,40</a:t>
                      </a:r>
                    </a:p>
                  </a:txBody>
                  <a:tcPr marL="9144" marR="9144" marT="18288" marB="18288" anchor="ctr">
                    <a:noFill/>
                  </a:tcPr>
                </a:tc>
                <a:tc>
                  <a:txBody>
                    <a:bodyPr/>
                    <a:lstStyle/>
                    <a:p>
                      <a:pPr algn="ctr">
                        <a:spcBef>
                          <a:spcPts val="0"/>
                        </a:spcBef>
                        <a:spcAft>
                          <a:spcPts val="0"/>
                        </a:spcAft>
                        <a:defRPr sz="1000">
                          <a:latin typeface="Arial Narrow"/>
                        </a:defRPr>
                      </a:pPr>
                      <a:r>
                        <a:t>31,50</a:t>
                      </a:r>
                    </a:p>
                  </a:txBody>
                  <a:tcPr marL="9144" marR="9144" marT="18288" marB="18288" anchor="ctr">
                    <a:noFill/>
                  </a:tcPr>
                </a:tc>
                <a:tc>
                  <a:txBody>
                    <a:bodyPr/>
                    <a:lstStyle/>
                    <a:p>
                      <a:pPr algn="ctr">
                        <a:spcBef>
                          <a:spcPts val="0"/>
                        </a:spcBef>
                        <a:spcAft>
                          <a:spcPts val="0"/>
                        </a:spcAft>
                        <a:defRPr sz="1000">
                          <a:solidFill>
                            <a:srgbClr val="006100"/>
                          </a:solidFill>
                          <a:latin typeface="Arial Narrow"/>
                        </a:defRPr>
                      </a:pPr>
                      <a:r>
                        <a:t>-2,2%</a:t>
                      </a:r>
                    </a:p>
                  </a:txBody>
                  <a:tcPr marL="9144" marR="9144" marT="18288" marB="18288" anchor="ctr">
                    <a:solidFill>
                      <a:srgbClr val="C6EFCE"/>
                    </a:solidFill>
                  </a:tcPr>
                </a:tc>
                <a:tc>
                  <a:txBody>
                    <a:bodyPr/>
                    <a:lstStyle/>
                    <a:p>
                      <a:pPr algn="ctr">
                        <a:spcBef>
                          <a:spcPts val="0"/>
                        </a:spcBef>
                        <a:spcAft>
                          <a:spcPts val="0"/>
                        </a:spcAft>
                        <a:defRPr sz="1000">
                          <a:solidFill>
                            <a:srgbClr val="9C5700"/>
                          </a:solidFill>
                          <a:latin typeface="Arial Narrow"/>
                        </a:defRPr>
                      </a:pPr>
                      <a:r>
                        <a:t>2,1%</a:t>
                      </a:r>
                    </a:p>
                  </a:txBody>
                  <a:tcPr marL="9144" marR="9144" marT="18288" marB="18288" anchor="ctr">
                    <a:solidFill>
                      <a:srgbClr val="FFEB9C"/>
                    </a:solidFill>
                  </a:tcPr>
                </a:tc>
                <a:tc>
                  <a:txBody>
                    <a:bodyPr/>
                    <a:lstStyle/>
                    <a:p>
                      <a:pPr algn="ctr">
                        <a:spcBef>
                          <a:spcPts val="0"/>
                        </a:spcBef>
                        <a:spcAft>
                          <a:spcPts val="0"/>
                        </a:spcAft>
                        <a:defRPr sz="1000">
                          <a:latin typeface="Arial Narrow"/>
                        </a:defRPr>
                      </a:pPr>
                      <a:r>
                        <a:t>4%</a:t>
                      </a:r>
                    </a:p>
                  </a:txBody>
                  <a:tcPr marL="9144" marR="9144" marT="18288" marB="18288" anchor="ctr">
                    <a:noFill/>
                  </a:tcPr>
                </a:tc>
                <a:extLst>
                  <a:ext uri="{0D108BD9-81ED-4DB2-BD59-A6C34878D82A}">
                    <a16:rowId xmlns:a16="http://schemas.microsoft.com/office/drawing/2014/main" val="10007"/>
                  </a:ext>
                </a:extLst>
              </a:tr>
              <a:tr h="214884">
                <a:tc>
                  <a:txBody>
                    <a:bodyPr/>
                    <a:lstStyle/>
                    <a:p>
                      <a:pPr algn="ctr">
                        <a:spcBef>
                          <a:spcPts val="0"/>
                        </a:spcBef>
                        <a:spcAft>
                          <a:spcPts val="0"/>
                        </a:spcAft>
                        <a:defRPr sz="1000">
                          <a:latin typeface="Arial Narrow"/>
                        </a:defRPr>
                      </a:pPr>
                      <a:r>
                        <a:t>CALAMARO OCEANICO O PATAGONICO (PESCATO)</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13,50</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10,58</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11,04</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8,30</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10,19</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9,15</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10,15</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endParaRPr dirty="0"/>
                    </a:p>
                  </a:txBody>
                  <a:tcPr marL="9144" marR="9144" marT="18288" marB="18288" anchor="ctr">
                    <a:solidFill>
                      <a:srgbClr val="D9E1F2"/>
                    </a:solidFill>
                  </a:tcPr>
                </a:tc>
                <a:tc>
                  <a:txBody>
                    <a:bodyPr/>
                    <a:lstStyle/>
                    <a:p>
                      <a:pPr algn="ctr">
                        <a:spcBef>
                          <a:spcPts val="0"/>
                        </a:spcBef>
                        <a:spcAft>
                          <a:spcPts val="0"/>
                        </a:spcAft>
                        <a:defRPr sz="1000">
                          <a:solidFill>
                            <a:srgbClr val="006100"/>
                          </a:solidFill>
                          <a:latin typeface="Arial Narrow"/>
                        </a:defRPr>
                      </a:pPr>
                      <a:r>
                        <a:t>-24,8%</a:t>
                      </a:r>
                    </a:p>
                  </a:txBody>
                  <a:tcPr marL="9144" marR="9144" marT="18288" marB="18288" anchor="ctr">
                    <a:solidFill>
                      <a:srgbClr val="C6EFCE"/>
                    </a:solidFill>
                  </a:tcPr>
                </a:tc>
                <a:tc>
                  <a:txBody>
                    <a:bodyPr/>
                    <a:lstStyle/>
                    <a:p>
                      <a:pPr algn="ctr">
                        <a:spcBef>
                          <a:spcPts val="0"/>
                        </a:spcBef>
                        <a:spcAft>
                          <a:spcPts val="0"/>
                        </a:spcAft>
                        <a:defRPr sz="1000">
                          <a:solidFill>
                            <a:srgbClr val="9C5700"/>
                          </a:solidFill>
                          <a:latin typeface="Arial Narrow"/>
                        </a:defRPr>
                      </a:pPr>
                      <a:r>
                        <a:t>10,9%</a:t>
                      </a:r>
                    </a:p>
                  </a:txBody>
                  <a:tcPr marL="9144" marR="9144" marT="18288" marB="18288" anchor="ctr">
                    <a:solidFill>
                      <a:srgbClr val="FFEB9C"/>
                    </a:solidFill>
                  </a:tcPr>
                </a:tc>
                <a:tc>
                  <a:txBody>
                    <a:bodyPr/>
                    <a:lstStyle/>
                    <a:p>
                      <a:pPr algn="ctr">
                        <a:spcBef>
                          <a:spcPts val="0"/>
                        </a:spcBef>
                        <a:spcAft>
                          <a:spcPts val="0"/>
                        </a:spcAft>
                        <a:defRPr sz="1000">
                          <a:latin typeface="Arial Narrow"/>
                        </a:defRPr>
                      </a:pPr>
                      <a:r>
                        <a:t>3%</a:t>
                      </a:r>
                    </a:p>
                  </a:txBody>
                  <a:tcPr marL="9144" marR="9144" marT="18288" marB="18288" anchor="ctr">
                    <a:solidFill>
                      <a:srgbClr val="D9E1F2"/>
                    </a:solidFill>
                  </a:tcPr>
                </a:tc>
                <a:extLst>
                  <a:ext uri="{0D108BD9-81ED-4DB2-BD59-A6C34878D82A}">
                    <a16:rowId xmlns:a16="http://schemas.microsoft.com/office/drawing/2014/main" val="10008"/>
                  </a:ext>
                </a:extLst>
              </a:tr>
              <a:tr h="214884">
                <a:tc>
                  <a:txBody>
                    <a:bodyPr/>
                    <a:lstStyle/>
                    <a:p>
                      <a:pPr algn="ctr">
                        <a:spcBef>
                          <a:spcPts val="0"/>
                        </a:spcBef>
                        <a:spcAft>
                          <a:spcPts val="0"/>
                        </a:spcAft>
                        <a:defRPr sz="1000">
                          <a:latin typeface="Arial Narrow"/>
                        </a:defRPr>
                      </a:pPr>
                      <a:r>
                        <a:t>TOTANO GIGANTE DEL PACIFICO (PESCATO)</a:t>
                      </a:r>
                    </a:p>
                  </a:txBody>
                  <a:tcPr marL="9144" marR="9144" marT="18288" marB="18288" anchor="ctr">
                    <a:noFill/>
                  </a:tcPr>
                </a:tc>
                <a:tc>
                  <a:txBody>
                    <a:bodyPr/>
                    <a:lstStyle/>
                    <a:p>
                      <a:pPr algn="ctr">
                        <a:spcBef>
                          <a:spcPts val="0"/>
                        </a:spcBef>
                        <a:spcAft>
                          <a:spcPts val="0"/>
                        </a:spcAft>
                        <a:defRPr sz="1000">
                          <a:latin typeface="Arial Narrow"/>
                        </a:defRPr>
                      </a:pPr>
                      <a:r>
                        <a:t>6,80</a:t>
                      </a:r>
                    </a:p>
                  </a:txBody>
                  <a:tcPr marL="9144" marR="9144" marT="18288" marB="18288" anchor="ctr">
                    <a:noFill/>
                  </a:tcPr>
                </a:tc>
                <a:tc>
                  <a:txBody>
                    <a:bodyPr/>
                    <a:lstStyle/>
                    <a:p>
                      <a:pPr algn="ctr">
                        <a:spcBef>
                          <a:spcPts val="0"/>
                        </a:spcBef>
                        <a:spcAft>
                          <a:spcPts val="0"/>
                        </a:spcAft>
                        <a:defRPr sz="1000">
                          <a:latin typeface="Arial Narrow"/>
                        </a:defRPr>
                      </a:pPr>
                      <a:r>
                        <a:t>6,01</a:t>
                      </a:r>
                    </a:p>
                  </a:txBody>
                  <a:tcPr marL="9144" marR="9144" marT="18288" marB="18288" anchor="ctr">
                    <a:noFill/>
                  </a:tcPr>
                </a:tc>
                <a:tc>
                  <a:txBody>
                    <a:bodyPr/>
                    <a:lstStyle/>
                    <a:p>
                      <a:pPr algn="ctr">
                        <a:spcBef>
                          <a:spcPts val="0"/>
                        </a:spcBef>
                        <a:spcAft>
                          <a:spcPts val="0"/>
                        </a:spcAft>
                        <a:defRPr sz="1000">
                          <a:latin typeface="Arial Narrow"/>
                        </a:defRPr>
                      </a:pPr>
                      <a:r>
                        <a:t>6,16</a:t>
                      </a:r>
                    </a:p>
                  </a:txBody>
                  <a:tcPr marL="9144" marR="9144" marT="18288" marB="18288" anchor="ctr">
                    <a:noFill/>
                  </a:tcPr>
                </a:tc>
                <a:tc>
                  <a:txBody>
                    <a:bodyPr/>
                    <a:lstStyle/>
                    <a:p>
                      <a:pPr algn="ctr">
                        <a:spcBef>
                          <a:spcPts val="0"/>
                        </a:spcBef>
                        <a:spcAft>
                          <a:spcPts val="0"/>
                        </a:spcAft>
                        <a:defRPr sz="1000">
                          <a:latin typeface="Arial Narrow"/>
                        </a:defRPr>
                      </a:pPr>
                      <a:r>
                        <a:t>7,29</a:t>
                      </a:r>
                    </a:p>
                  </a:txBody>
                  <a:tcPr marL="9144" marR="9144" marT="18288" marB="18288" anchor="ctr">
                    <a:noFill/>
                  </a:tcPr>
                </a:tc>
                <a:tc>
                  <a:txBody>
                    <a:bodyPr/>
                    <a:lstStyle/>
                    <a:p>
                      <a:pPr algn="ctr">
                        <a:spcBef>
                          <a:spcPts val="0"/>
                        </a:spcBef>
                        <a:spcAft>
                          <a:spcPts val="0"/>
                        </a:spcAft>
                        <a:defRPr sz="1000">
                          <a:latin typeface="Arial Narrow"/>
                        </a:defRPr>
                      </a:pPr>
                      <a:r>
                        <a:t>5,26</a:t>
                      </a:r>
                    </a:p>
                  </a:txBody>
                  <a:tcPr marL="9144" marR="9144" marT="18288" marB="18288" anchor="ctr">
                    <a:noFill/>
                  </a:tcPr>
                </a:tc>
                <a:tc>
                  <a:txBody>
                    <a:bodyPr/>
                    <a:lstStyle/>
                    <a:p>
                      <a:pPr algn="ctr">
                        <a:spcBef>
                          <a:spcPts val="0"/>
                        </a:spcBef>
                        <a:spcAft>
                          <a:spcPts val="0"/>
                        </a:spcAft>
                        <a:defRPr sz="1000">
                          <a:latin typeface="Arial Narrow"/>
                        </a:defRPr>
                      </a:pPr>
                      <a:r>
                        <a:t>6,02</a:t>
                      </a:r>
                    </a:p>
                  </a:txBody>
                  <a:tcPr marL="9144" marR="9144" marT="18288" marB="18288" anchor="ctr">
                    <a:noFill/>
                  </a:tcPr>
                </a:tc>
                <a:tc>
                  <a:txBody>
                    <a:bodyPr/>
                    <a:lstStyle/>
                    <a:p>
                      <a:pPr algn="ctr">
                        <a:spcBef>
                          <a:spcPts val="0"/>
                        </a:spcBef>
                        <a:spcAft>
                          <a:spcPts val="0"/>
                        </a:spcAft>
                        <a:defRPr sz="1000">
                          <a:latin typeface="Arial Narrow"/>
                        </a:defRPr>
                      </a:pPr>
                      <a:r>
                        <a:t>5,68</a:t>
                      </a:r>
                    </a:p>
                  </a:txBody>
                  <a:tcPr marL="9144" marR="9144" marT="18288" marB="18288" anchor="ctr">
                    <a:noFill/>
                  </a:tcPr>
                </a:tc>
                <a:tc>
                  <a:txBody>
                    <a:bodyPr/>
                    <a:lstStyle/>
                    <a:p>
                      <a:pPr algn="ctr">
                        <a:spcBef>
                          <a:spcPts val="0"/>
                        </a:spcBef>
                        <a:spcAft>
                          <a:spcPts val="0"/>
                        </a:spcAft>
                        <a:defRPr sz="1000">
                          <a:latin typeface="Arial Narrow"/>
                        </a:defRPr>
                      </a:pPr>
                      <a:endParaRPr/>
                    </a:p>
                  </a:txBody>
                  <a:tcPr marL="9144" marR="9144" marT="18288" marB="18288" anchor="ctr">
                    <a:noFill/>
                  </a:tcPr>
                </a:tc>
                <a:tc>
                  <a:txBody>
                    <a:bodyPr/>
                    <a:lstStyle/>
                    <a:p>
                      <a:pPr algn="ctr">
                        <a:spcBef>
                          <a:spcPts val="0"/>
                        </a:spcBef>
                        <a:spcAft>
                          <a:spcPts val="0"/>
                        </a:spcAft>
                        <a:defRPr sz="1000">
                          <a:solidFill>
                            <a:srgbClr val="006100"/>
                          </a:solidFill>
                          <a:latin typeface="Arial Narrow"/>
                        </a:defRPr>
                      </a:pPr>
                      <a:r>
                        <a:t>-16,5%</a:t>
                      </a:r>
                    </a:p>
                  </a:txBody>
                  <a:tcPr marL="9144" marR="9144" marT="18288" marB="18288" anchor="ctr">
                    <a:solidFill>
                      <a:srgbClr val="C6EFCE"/>
                    </a:solidFill>
                  </a:tcPr>
                </a:tc>
                <a:tc>
                  <a:txBody>
                    <a:bodyPr/>
                    <a:lstStyle/>
                    <a:p>
                      <a:pPr algn="ctr">
                        <a:spcBef>
                          <a:spcPts val="0"/>
                        </a:spcBef>
                        <a:spcAft>
                          <a:spcPts val="0"/>
                        </a:spcAft>
                        <a:defRPr sz="1000">
                          <a:solidFill>
                            <a:srgbClr val="006100"/>
                          </a:solidFill>
                          <a:latin typeface="Arial Narrow"/>
                        </a:defRPr>
                      </a:pPr>
                      <a:r>
                        <a:t>-5,7%</a:t>
                      </a:r>
                    </a:p>
                  </a:txBody>
                  <a:tcPr marL="9144" marR="9144" marT="18288" marB="18288" anchor="ctr">
                    <a:solidFill>
                      <a:srgbClr val="C6EFCE"/>
                    </a:solidFill>
                  </a:tcPr>
                </a:tc>
                <a:tc>
                  <a:txBody>
                    <a:bodyPr/>
                    <a:lstStyle/>
                    <a:p>
                      <a:pPr algn="ctr">
                        <a:spcBef>
                          <a:spcPts val="0"/>
                        </a:spcBef>
                        <a:spcAft>
                          <a:spcPts val="0"/>
                        </a:spcAft>
                        <a:defRPr sz="1000">
                          <a:latin typeface="Arial Narrow"/>
                        </a:defRPr>
                      </a:pPr>
                      <a:r>
                        <a:t>2%</a:t>
                      </a:r>
                    </a:p>
                  </a:txBody>
                  <a:tcPr marL="9144" marR="9144" marT="18288" marB="18288" anchor="ctr">
                    <a:noFill/>
                  </a:tcPr>
                </a:tc>
                <a:extLst>
                  <a:ext uri="{0D108BD9-81ED-4DB2-BD59-A6C34878D82A}">
                    <a16:rowId xmlns:a16="http://schemas.microsoft.com/office/drawing/2014/main" val="10009"/>
                  </a:ext>
                </a:extLst>
              </a:tr>
              <a:tr h="214884">
                <a:tc>
                  <a:txBody>
                    <a:bodyPr/>
                    <a:lstStyle/>
                    <a:p>
                      <a:pPr algn="ctr">
                        <a:spcBef>
                          <a:spcPts val="0"/>
                        </a:spcBef>
                        <a:spcAft>
                          <a:spcPts val="0"/>
                        </a:spcAft>
                        <a:defRPr sz="1000">
                          <a:latin typeface="Arial Narrow"/>
                        </a:defRPr>
                      </a:pPr>
                      <a:r>
                        <a:t>ALACCIA (PESCATO)</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14,79</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12,23</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16,26</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endParaRPr/>
                    </a:p>
                  </a:txBody>
                  <a:tcPr marL="9144" marR="9144" marT="18288" marB="18288" anchor="ctr">
                    <a:solidFill>
                      <a:srgbClr val="D9E1F2"/>
                    </a:solidFill>
                  </a:tcPr>
                </a:tc>
                <a:tc>
                  <a:txBody>
                    <a:bodyPr/>
                    <a:lstStyle/>
                    <a:p>
                      <a:pPr algn="ctr">
                        <a:spcBef>
                          <a:spcPts val="0"/>
                        </a:spcBef>
                        <a:spcAft>
                          <a:spcPts val="0"/>
                        </a:spcAft>
                        <a:defRPr sz="1000">
                          <a:latin typeface="Arial Narrow"/>
                        </a:defRPr>
                      </a:pPr>
                      <a:endParaRP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14,63</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r>
                        <a:t>9,29</a:t>
                      </a:r>
                    </a:p>
                  </a:txBody>
                  <a:tcPr marL="9144" marR="9144" marT="18288" marB="18288" anchor="ctr">
                    <a:solidFill>
                      <a:srgbClr val="D9E1F2"/>
                    </a:solidFill>
                  </a:tcPr>
                </a:tc>
                <a:tc>
                  <a:txBody>
                    <a:bodyPr/>
                    <a:lstStyle/>
                    <a:p>
                      <a:pPr algn="ctr">
                        <a:spcBef>
                          <a:spcPts val="0"/>
                        </a:spcBef>
                        <a:spcAft>
                          <a:spcPts val="0"/>
                        </a:spcAft>
                        <a:defRPr sz="1000">
                          <a:latin typeface="Arial Narrow"/>
                        </a:defRPr>
                      </a:pPr>
                      <a:endParaRPr/>
                    </a:p>
                  </a:txBody>
                  <a:tcPr marL="9144" marR="9144" marT="18288" marB="18288" anchor="ctr">
                    <a:solidFill>
                      <a:srgbClr val="D9E1F2"/>
                    </a:solidFill>
                  </a:tcPr>
                </a:tc>
                <a:tc>
                  <a:txBody>
                    <a:bodyPr/>
                    <a:lstStyle/>
                    <a:p>
                      <a:pPr algn="ctr">
                        <a:spcBef>
                          <a:spcPts val="0"/>
                        </a:spcBef>
                        <a:spcAft>
                          <a:spcPts val="0"/>
                        </a:spcAft>
                        <a:defRPr sz="1000">
                          <a:solidFill>
                            <a:srgbClr val="006100"/>
                          </a:solidFill>
                          <a:latin typeface="Arial Narrow"/>
                        </a:defRPr>
                      </a:pPr>
                      <a:r>
                        <a:t>-37,2%</a:t>
                      </a:r>
                    </a:p>
                  </a:txBody>
                  <a:tcPr marL="9144" marR="9144" marT="18288" marB="18288" anchor="ctr">
                    <a:solidFill>
                      <a:srgbClr val="C6EFCE"/>
                    </a:solidFill>
                  </a:tcPr>
                </a:tc>
                <a:tc>
                  <a:txBody>
                    <a:bodyPr/>
                    <a:lstStyle/>
                    <a:p>
                      <a:pPr algn="ctr">
                        <a:spcBef>
                          <a:spcPts val="0"/>
                        </a:spcBef>
                        <a:spcAft>
                          <a:spcPts val="0"/>
                        </a:spcAft>
                        <a:defRPr sz="1000">
                          <a:solidFill>
                            <a:srgbClr val="006100"/>
                          </a:solidFill>
                          <a:latin typeface="Arial Narrow"/>
                        </a:defRPr>
                      </a:pPr>
                      <a:r>
                        <a:t>-36,5%</a:t>
                      </a:r>
                    </a:p>
                  </a:txBody>
                  <a:tcPr marL="9144" marR="9144" marT="18288" marB="18288" anchor="ctr">
                    <a:solidFill>
                      <a:srgbClr val="C6EFCE"/>
                    </a:solidFill>
                  </a:tcPr>
                </a:tc>
                <a:tc>
                  <a:txBody>
                    <a:bodyPr/>
                    <a:lstStyle/>
                    <a:p>
                      <a:pPr algn="ctr">
                        <a:spcBef>
                          <a:spcPts val="0"/>
                        </a:spcBef>
                        <a:spcAft>
                          <a:spcPts val="0"/>
                        </a:spcAft>
                        <a:defRPr sz="1000">
                          <a:latin typeface="Arial Narrow"/>
                        </a:defRPr>
                      </a:pPr>
                      <a:r>
                        <a:t>2%</a:t>
                      </a:r>
                    </a:p>
                  </a:txBody>
                  <a:tcPr marL="9144" marR="9144" marT="18288" marB="18288" anchor="ctr">
                    <a:solidFill>
                      <a:srgbClr val="D9E1F2"/>
                    </a:solidFill>
                  </a:tcPr>
                </a:tc>
                <a:extLst>
                  <a:ext uri="{0D108BD9-81ED-4DB2-BD59-A6C34878D82A}">
                    <a16:rowId xmlns:a16="http://schemas.microsoft.com/office/drawing/2014/main" val="10010"/>
                  </a:ext>
                </a:extLst>
              </a:tr>
              <a:tr h="214884">
                <a:tc>
                  <a:txBody>
                    <a:bodyPr/>
                    <a:lstStyle/>
                    <a:p>
                      <a:pPr algn="ctr">
                        <a:spcBef>
                          <a:spcPts val="0"/>
                        </a:spcBef>
                        <a:spcAft>
                          <a:spcPts val="0"/>
                        </a:spcAft>
                        <a:defRPr sz="1000" b="1">
                          <a:latin typeface="Arial Narrow"/>
                        </a:defRPr>
                      </a:pPr>
                      <a:r>
                        <a:t>SOMMA PESI TOP 10</a:t>
                      </a:r>
                    </a:p>
                  </a:txBody>
                  <a:tcPr marL="9144" marR="9144" marT="18288" marB="18288" anchor="ctr">
                    <a:noFill/>
                  </a:tcPr>
                </a:tc>
                <a:tc>
                  <a:txBody>
                    <a:bodyPr/>
                    <a:lstStyle/>
                    <a:p>
                      <a:pPr algn="ctr">
                        <a:spcBef>
                          <a:spcPts val="0"/>
                        </a:spcBef>
                        <a:spcAft>
                          <a:spcPts val="0"/>
                        </a:spcAft>
                        <a:defRPr sz="1000" b="1">
                          <a:latin typeface="Arial Narrow"/>
                        </a:defRPr>
                      </a:pPr>
                      <a:endParaRPr/>
                    </a:p>
                  </a:txBody>
                  <a:tcPr marL="9144" marR="9144" marT="18288" marB="18288" anchor="ctr">
                    <a:noFill/>
                  </a:tcPr>
                </a:tc>
                <a:tc>
                  <a:txBody>
                    <a:bodyPr/>
                    <a:lstStyle/>
                    <a:p>
                      <a:pPr algn="ctr">
                        <a:spcBef>
                          <a:spcPts val="0"/>
                        </a:spcBef>
                        <a:spcAft>
                          <a:spcPts val="0"/>
                        </a:spcAft>
                        <a:defRPr sz="1000" b="1">
                          <a:latin typeface="Arial Narrow"/>
                        </a:defRPr>
                      </a:pPr>
                      <a:endParaRPr/>
                    </a:p>
                  </a:txBody>
                  <a:tcPr marL="9144" marR="9144" marT="18288" marB="18288" anchor="ctr">
                    <a:noFill/>
                  </a:tcPr>
                </a:tc>
                <a:tc>
                  <a:txBody>
                    <a:bodyPr/>
                    <a:lstStyle/>
                    <a:p>
                      <a:pPr algn="ctr">
                        <a:spcBef>
                          <a:spcPts val="0"/>
                        </a:spcBef>
                        <a:spcAft>
                          <a:spcPts val="0"/>
                        </a:spcAft>
                        <a:defRPr sz="1000" b="1">
                          <a:latin typeface="Arial Narrow"/>
                        </a:defRPr>
                      </a:pPr>
                      <a:endParaRPr/>
                    </a:p>
                  </a:txBody>
                  <a:tcPr marL="9144" marR="9144" marT="18288" marB="18288" anchor="ctr">
                    <a:noFill/>
                  </a:tcPr>
                </a:tc>
                <a:tc>
                  <a:txBody>
                    <a:bodyPr/>
                    <a:lstStyle/>
                    <a:p>
                      <a:pPr algn="ctr">
                        <a:spcBef>
                          <a:spcPts val="0"/>
                        </a:spcBef>
                        <a:spcAft>
                          <a:spcPts val="0"/>
                        </a:spcAft>
                        <a:defRPr sz="1000" b="1">
                          <a:latin typeface="Arial Narrow"/>
                        </a:defRPr>
                      </a:pPr>
                      <a:endParaRPr/>
                    </a:p>
                  </a:txBody>
                  <a:tcPr marL="9144" marR="9144" marT="18288" marB="18288" anchor="ctr">
                    <a:noFill/>
                  </a:tcPr>
                </a:tc>
                <a:tc>
                  <a:txBody>
                    <a:bodyPr/>
                    <a:lstStyle/>
                    <a:p>
                      <a:pPr algn="ctr">
                        <a:spcBef>
                          <a:spcPts val="0"/>
                        </a:spcBef>
                        <a:spcAft>
                          <a:spcPts val="0"/>
                        </a:spcAft>
                        <a:defRPr sz="1000" b="1">
                          <a:latin typeface="Arial Narrow"/>
                        </a:defRPr>
                      </a:pPr>
                      <a:endParaRPr/>
                    </a:p>
                  </a:txBody>
                  <a:tcPr marL="9144" marR="9144" marT="18288" marB="18288" anchor="ctr">
                    <a:noFill/>
                  </a:tcPr>
                </a:tc>
                <a:tc>
                  <a:txBody>
                    <a:bodyPr/>
                    <a:lstStyle/>
                    <a:p>
                      <a:pPr algn="ctr">
                        <a:spcBef>
                          <a:spcPts val="0"/>
                        </a:spcBef>
                        <a:spcAft>
                          <a:spcPts val="0"/>
                        </a:spcAft>
                        <a:defRPr sz="1000" b="1">
                          <a:latin typeface="Arial Narrow"/>
                        </a:defRPr>
                      </a:pPr>
                      <a:endParaRPr/>
                    </a:p>
                  </a:txBody>
                  <a:tcPr marL="9144" marR="9144" marT="18288" marB="18288" anchor="ctr">
                    <a:noFill/>
                  </a:tcPr>
                </a:tc>
                <a:tc>
                  <a:txBody>
                    <a:bodyPr/>
                    <a:lstStyle/>
                    <a:p>
                      <a:pPr algn="ctr">
                        <a:spcBef>
                          <a:spcPts val="0"/>
                        </a:spcBef>
                        <a:spcAft>
                          <a:spcPts val="0"/>
                        </a:spcAft>
                        <a:defRPr sz="1000" b="1">
                          <a:latin typeface="Arial Narrow"/>
                        </a:defRPr>
                      </a:pPr>
                      <a:endParaRPr/>
                    </a:p>
                  </a:txBody>
                  <a:tcPr marL="9144" marR="9144" marT="18288" marB="18288" anchor="ctr">
                    <a:noFill/>
                  </a:tcPr>
                </a:tc>
                <a:tc>
                  <a:txBody>
                    <a:bodyPr/>
                    <a:lstStyle/>
                    <a:p>
                      <a:pPr algn="ctr">
                        <a:spcBef>
                          <a:spcPts val="0"/>
                        </a:spcBef>
                        <a:spcAft>
                          <a:spcPts val="0"/>
                        </a:spcAft>
                        <a:defRPr sz="1000" b="1">
                          <a:latin typeface="Arial Narrow"/>
                        </a:defRPr>
                      </a:pPr>
                      <a:endParaRPr/>
                    </a:p>
                  </a:txBody>
                  <a:tcPr marL="9144" marR="9144" marT="18288" marB="18288" anchor="ctr">
                    <a:noFill/>
                  </a:tcPr>
                </a:tc>
                <a:tc>
                  <a:txBody>
                    <a:bodyPr/>
                    <a:lstStyle/>
                    <a:p>
                      <a:pPr algn="ctr">
                        <a:spcBef>
                          <a:spcPts val="0"/>
                        </a:spcBef>
                        <a:spcAft>
                          <a:spcPts val="0"/>
                        </a:spcAft>
                        <a:defRPr sz="1000" b="1">
                          <a:latin typeface="Arial Narrow"/>
                        </a:defRPr>
                      </a:pPr>
                      <a:endParaRPr/>
                    </a:p>
                  </a:txBody>
                  <a:tcPr marL="9144" marR="9144" marT="18288" marB="18288" anchor="ctr">
                    <a:noFill/>
                  </a:tcPr>
                </a:tc>
                <a:tc>
                  <a:txBody>
                    <a:bodyPr/>
                    <a:lstStyle/>
                    <a:p>
                      <a:pPr algn="ctr">
                        <a:spcBef>
                          <a:spcPts val="0"/>
                        </a:spcBef>
                        <a:spcAft>
                          <a:spcPts val="0"/>
                        </a:spcAft>
                        <a:defRPr sz="1000" b="1">
                          <a:latin typeface="Arial Narrow"/>
                        </a:defRPr>
                      </a:pPr>
                      <a:endParaRPr/>
                    </a:p>
                  </a:txBody>
                  <a:tcPr marL="9144" marR="9144" marT="18288" marB="18288" anchor="ctr">
                    <a:noFill/>
                  </a:tcPr>
                </a:tc>
                <a:tc>
                  <a:txBody>
                    <a:bodyPr/>
                    <a:lstStyle/>
                    <a:p>
                      <a:pPr algn="ctr">
                        <a:spcBef>
                          <a:spcPts val="0"/>
                        </a:spcBef>
                        <a:spcAft>
                          <a:spcPts val="0"/>
                        </a:spcAft>
                        <a:defRPr sz="1000" b="1">
                          <a:latin typeface="Arial Narrow"/>
                        </a:defRPr>
                      </a:pPr>
                      <a:r>
                        <a:rPr dirty="0"/>
                        <a:t>72%</a:t>
                      </a:r>
                    </a:p>
                  </a:txBody>
                  <a:tcPr marL="9144" marR="9144" marT="18288" marB="18288" anchor="ctr">
                    <a:noFill/>
                  </a:tcPr>
                </a:tc>
                <a:extLst>
                  <a:ext uri="{0D108BD9-81ED-4DB2-BD59-A6C34878D82A}">
                    <a16:rowId xmlns:a16="http://schemas.microsoft.com/office/drawing/2014/main" val="10011"/>
                  </a:ext>
                </a:extLst>
              </a:tr>
            </a:tbl>
          </a:graphicData>
        </a:graphic>
      </p:graphicFrame>
      <p:sp>
        <p:nvSpPr>
          <p:cNvPr id="13" name="TextBox 12"/>
          <p:cNvSpPr txBox="1"/>
          <p:nvPr/>
        </p:nvSpPr>
        <p:spPr>
          <a:xfrm>
            <a:off x="91440" y="4451604"/>
            <a:ext cx="11125200" cy="1384995"/>
          </a:xfrm>
          <a:prstGeom prst="rect">
            <a:avLst/>
          </a:prstGeom>
          <a:noFill/>
        </p:spPr>
        <p:txBody>
          <a:bodyPr wrap="square">
            <a:spAutoFit/>
          </a:bodyPr>
          <a:lstStyle/>
          <a:p>
            <a:r>
              <a:rPr lang="it-IT" sz="1200" b="1" dirty="0">
                <a:solidFill>
                  <a:srgbClr val="000000"/>
                </a:solidFill>
                <a:latin typeface="Arial Narrow"/>
              </a:rPr>
              <a:t>Cozze: </a:t>
            </a:r>
            <a:r>
              <a:rPr lang="it-IT" sz="1200" dirty="0">
                <a:solidFill>
                  <a:srgbClr val="000000"/>
                </a:solidFill>
                <a:latin typeface="Arial Narrow"/>
              </a:rPr>
              <a:t>il prezzo conferma la permanenza sui minimi dall’inizio dell’anno e si consolida dopo il lungo trend di ribassi iniziato la primavera scorsa e legato a riduzione dei consumi nel sud Italia in relazione ai casi di epatite. Il prodotto è disponibile in quantitativi elevati per il nord della Penisola e a Milano il prezzo è in flessione.</a:t>
            </a:r>
          </a:p>
          <a:p>
            <a:r>
              <a:rPr lang="it-IT" sz="1200" b="1" dirty="0">
                <a:solidFill>
                  <a:srgbClr val="000000"/>
                </a:solidFill>
                <a:latin typeface="Arial Narrow"/>
              </a:rPr>
              <a:t>Calamaro oceanico o patagonico</a:t>
            </a:r>
            <a:r>
              <a:rPr lang="it-IT" sz="1200" dirty="0">
                <a:solidFill>
                  <a:srgbClr val="000000"/>
                </a:solidFill>
                <a:latin typeface="Arial Narrow"/>
              </a:rPr>
              <a:t>: vendite in aumento per scarsa disponibilità in mercato di prodotti simili quali il calamaro che già settimana scorsa aveva dato segni di scarsa disponibilità e aumento del prezzo. </a:t>
            </a:r>
          </a:p>
          <a:p>
            <a:r>
              <a:rPr lang="it-IT" sz="1200" b="1" dirty="0">
                <a:solidFill>
                  <a:srgbClr val="000000"/>
                </a:solidFill>
                <a:latin typeface="Arial Narrow"/>
              </a:rPr>
              <a:t>Alaccia</a:t>
            </a:r>
            <a:r>
              <a:rPr lang="it-IT" sz="1200" dirty="0">
                <a:solidFill>
                  <a:srgbClr val="000000"/>
                </a:solidFill>
                <a:latin typeface="Arial Narrow"/>
              </a:rPr>
              <a:t>: specie di pesce azzurro disponibile </a:t>
            </a:r>
            <a:r>
              <a:rPr lang="it-IT" sz="1200">
                <a:solidFill>
                  <a:srgbClr val="000000"/>
                </a:solidFill>
                <a:latin typeface="Arial Narrow"/>
              </a:rPr>
              <a:t>questa settimana e che </a:t>
            </a:r>
            <a:r>
              <a:rPr lang="it-IT" sz="1200" dirty="0">
                <a:solidFill>
                  <a:srgbClr val="000000"/>
                </a:solidFill>
                <a:latin typeface="Arial Narrow"/>
              </a:rPr>
              <a:t>rappresenta una valida alternativa in periodi di fermo pesca in molte marinerie italiane.</a:t>
            </a:r>
          </a:p>
          <a:p>
            <a:pPr>
              <a:defRPr sz="400"/>
            </a:pPr>
            <a:endParaRPr sz="1200" dirty="0">
              <a:solidFill>
                <a:srgbClr val="000000"/>
              </a:solidFill>
              <a:latin typeface="Arial Narrow"/>
            </a:endParaRPr>
          </a:p>
          <a:p>
            <a:pPr algn="l"/>
            <a:r>
              <a:rPr sz="1200" i="1" dirty="0">
                <a:solidFill>
                  <a:srgbClr val="000000"/>
                </a:solidFill>
                <a:latin typeface="Arial Narrow"/>
              </a:rPr>
              <a:t>Sono state considerate </a:t>
            </a:r>
            <a:r>
              <a:rPr sz="1200" i="1" dirty="0" err="1">
                <a:solidFill>
                  <a:srgbClr val="000000"/>
                </a:solidFill>
                <a:latin typeface="Arial Narrow"/>
              </a:rPr>
              <a:t>esclusivamente</a:t>
            </a:r>
            <a:r>
              <a:rPr sz="1200" i="1" dirty="0">
                <a:solidFill>
                  <a:srgbClr val="000000"/>
                </a:solidFill>
                <a:latin typeface="Arial Narrow"/>
              </a:rPr>
              <a:t> le </a:t>
            </a:r>
            <a:r>
              <a:rPr sz="1200" i="1" dirty="0" err="1">
                <a:solidFill>
                  <a:srgbClr val="000000"/>
                </a:solidFill>
                <a:latin typeface="Arial Narrow"/>
              </a:rPr>
              <a:t>transazioni</a:t>
            </a:r>
            <a:r>
              <a:rPr sz="1200" i="1" dirty="0">
                <a:solidFill>
                  <a:srgbClr val="000000"/>
                </a:solidFill>
                <a:latin typeface="Arial Narrow"/>
              </a:rPr>
              <a:t> per le </a:t>
            </a:r>
            <a:r>
              <a:rPr sz="1200" i="1" dirty="0" err="1">
                <a:solidFill>
                  <a:srgbClr val="000000"/>
                </a:solidFill>
                <a:latin typeface="Arial Narrow"/>
              </a:rPr>
              <a:t>quali</a:t>
            </a:r>
            <a:r>
              <a:rPr sz="1200" i="1" dirty="0">
                <a:solidFill>
                  <a:srgbClr val="000000"/>
                </a:solidFill>
                <a:latin typeface="Arial Narrow"/>
              </a:rPr>
              <a:t> era </a:t>
            </a:r>
            <a:r>
              <a:rPr sz="1200" i="1" dirty="0" err="1">
                <a:solidFill>
                  <a:srgbClr val="000000"/>
                </a:solidFill>
                <a:latin typeface="Arial Narrow"/>
              </a:rPr>
              <a:t>disponibile</a:t>
            </a:r>
            <a:r>
              <a:rPr sz="1200" i="1" dirty="0">
                <a:solidFill>
                  <a:srgbClr val="000000"/>
                </a:solidFill>
                <a:latin typeface="Arial Narrow"/>
              </a:rPr>
              <a:t> </a:t>
            </a:r>
            <a:r>
              <a:rPr sz="1200" i="1" dirty="0" err="1">
                <a:solidFill>
                  <a:srgbClr val="000000"/>
                </a:solidFill>
                <a:latin typeface="Arial Narrow"/>
              </a:rPr>
              <a:t>l'indicazione</a:t>
            </a:r>
            <a:r>
              <a:rPr sz="1200" i="1" dirty="0">
                <a:solidFill>
                  <a:srgbClr val="000000"/>
                </a:solidFill>
                <a:latin typeface="Arial Narrow"/>
              </a:rPr>
              <a:t> </a:t>
            </a:r>
            <a:r>
              <a:rPr sz="1200" i="1" dirty="0" err="1">
                <a:solidFill>
                  <a:srgbClr val="000000"/>
                </a:solidFill>
                <a:latin typeface="Arial Narrow"/>
              </a:rPr>
              <a:t>puntuale</a:t>
            </a:r>
            <a:r>
              <a:rPr sz="1200" i="1" dirty="0">
                <a:solidFill>
                  <a:srgbClr val="000000"/>
                </a:solidFill>
                <a:latin typeface="Arial Narrow"/>
              </a:rPr>
              <a:t> delle </a:t>
            </a:r>
            <a:r>
              <a:rPr sz="1200" i="1" dirty="0" err="1">
                <a:solidFill>
                  <a:srgbClr val="000000"/>
                </a:solidFill>
                <a:latin typeface="Arial Narrow"/>
              </a:rPr>
              <a:t>informazioni</a:t>
            </a:r>
            <a:r>
              <a:rPr sz="1200" i="1" dirty="0">
                <a:solidFill>
                  <a:srgbClr val="000000"/>
                </a:solidFill>
                <a:latin typeface="Arial Narrow"/>
              </a:rPr>
              <a:t> </a:t>
            </a:r>
            <a:r>
              <a:rPr sz="1200" i="1" dirty="0" err="1">
                <a:solidFill>
                  <a:srgbClr val="000000"/>
                </a:solidFill>
                <a:latin typeface="Arial Narrow"/>
              </a:rPr>
              <a:t>caricate</a:t>
            </a:r>
            <a:r>
              <a:rPr sz="1200" i="1" dirty="0">
                <a:solidFill>
                  <a:srgbClr val="000000"/>
                </a:solidFill>
                <a:latin typeface="Arial Narrow"/>
              </a:rPr>
              <a:t> </a:t>
            </a:r>
            <a:r>
              <a:rPr sz="1200" i="1" dirty="0" err="1">
                <a:solidFill>
                  <a:srgbClr val="000000"/>
                </a:solidFill>
                <a:latin typeface="Arial Narrow"/>
              </a:rPr>
              <a:t>su</a:t>
            </a:r>
            <a:r>
              <a:rPr sz="1200" i="1" dirty="0">
                <a:solidFill>
                  <a:srgbClr val="000000"/>
                </a:solidFill>
                <a:latin typeface="Arial Narrow"/>
              </a:rPr>
              <a:t> </a:t>
            </a:r>
            <a:r>
              <a:rPr sz="1200" i="1" dirty="0" err="1">
                <a:solidFill>
                  <a:srgbClr val="000000"/>
                </a:solidFill>
                <a:latin typeface="Arial Narrow"/>
              </a:rPr>
              <a:t>Cassamercato</a:t>
            </a:r>
            <a:r>
              <a:rPr sz="1200" i="1" dirty="0">
                <a:solidFill>
                  <a:srgbClr val="000000"/>
                </a:solidFill>
                <a:latin typeface="Arial Narrow"/>
              </a:rPr>
              <a:t>.</a:t>
            </a:r>
          </a:p>
        </p:txBody>
      </p:sp>
      <p:sp>
        <p:nvSpPr>
          <p:cNvPr id="14" name="TextBox 13"/>
          <p:cNvSpPr txBox="1"/>
          <p:nvPr/>
        </p:nvSpPr>
        <p:spPr>
          <a:xfrm>
            <a:off x="1371600" y="6400800"/>
            <a:ext cx="2743200" cy="274320"/>
          </a:xfrm>
          <a:prstGeom prst="rect">
            <a:avLst/>
          </a:prstGeom>
          <a:noFill/>
        </p:spPr>
        <p:txBody>
          <a:bodyPr wrap="none">
            <a:spAutoFit/>
          </a:bodyPr>
          <a:lstStyle/>
          <a:p>
            <a:pPr algn="l">
              <a:defRPr sz="1200" i="1">
                <a:latin typeface="Arial Narrow"/>
              </a:defRPr>
            </a:pPr>
            <a:r>
              <a:t>*Morsenchio e Rombon</a:t>
            </a:r>
          </a:p>
        </p:txBody>
      </p:sp>
      <p:sp>
        <p:nvSpPr>
          <p:cNvPr id="16" name="CasellaDiTesto 15">
            <a:extLst>
              <a:ext uri="{FF2B5EF4-FFF2-40B4-BE49-F238E27FC236}">
                <a16:creationId xmlns:a16="http://schemas.microsoft.com/office/drawing/2014/main" id="{A8FD2F64-214B-6BCD-15BD-E9954062A12A}"/>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16</a:t>
            </a:r>
          </a:p>
        </p:txBody>
      </p:sp>
    </p:spTree>
    <p:extLst>
      <p:ext uri="{BB962C8B-B14F-4D97-AF65-F5344CB8AC3E}">
        <p14:creationId xmlns:p14="http://schemas.microsoft.com/office/powerpoint/2010/main" val="7329936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_MK.png"/>
          <p:cNvPicPr>
            <a:picLocks noChangeAspect="1"/>
          </p:cNvPicPr>
          <p:nvPr/>
        </p:nvPicPr>
        <p:blipFill>
          <a:blip r:embed="rId2"/>
          <a:stretch>
            <a:fillRect/>
          </a:stretch>
        </p:blipFill>
        <p:spPr>
          <a:xfrm>
            <a:off x="5364327" y="6309360"/>
            <a:ext cx="1463040" cy="457200"/>
          </a:xfrm>
          <a:prstGeom prst="rect">
            <a:avLst/>
          </a:prstGeom>
        </p:spPr>
      </p:pic>
      <p:pic>
        <p:nvPicPr>
          <p:cNvPr id="3" name="Picture 2" descr="LOGO.png"/>
          <p:cNvPicPr>
            <a:picLocks noChangeAspect="1"/>
          </p:cNvPicPr>
          <p:nvPr/>
        </p:nvPicPr>
        <p:blipFill>
          <a:blip r:embed="rId3"/>
          <a:stretch>
            <a:fillRect/>
          </a:stretch>
        </p:blipFill>
        <p:spPr>
          <a:xfrm>
            <a:off x="45720" y="5852160"/>
            <a:ext cx="914400" cy="914400"/>
          </a:xfrm>
          <a:prstGeom prst="rect">
            <a:avLst/>
          </a:prstGeom>
        </p:spPr>
      </p:pic>
      <p:pic>
        <p:nvPicPr>
          <p:cNvPr id="4" name="Picture 3" descr="LOGO_MERCATO.png"/>
          <p:cNvPicPr>
            <a:picLocks noChangeAspect="1"/>
          </p:cNvPicPr>
          <p:nvPr/>
        </p:nvPicPr>
        <p:blipFill>
          <a:blip r:embed="rId4"/>
          <a:stretch>
            <a:fillRect/>
          </a:stretch>
        </p:blipFill>
        <p:spPr>
          <a:xfrm>
            <a:off x="8991295" y="6355080"/>
            <a:ext cx="1645920" cy="365760"/>
          </a:xfrm>
          <a:prstGeom prst="rect">
            <a:avLst/>
          </a:prstGeom>
        </p:spPr>
      </p:pic>
      <p:sp>
        <p:nvSpPr>
          <p:cNvPr id="5" name="Rectangle 4"/>
          <p:cNvSpPr/>
          <p:nvPr/>
        </p:nvSpPr>
        <p:spPr>
          <a:xfrm>
            <a:off x="11460175" y="0"/>
            <a:ext cx="731520" cy="1828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0545775" y="0"/>
            <a:ext cx="731520" cy="182880"/>
          </a:xfrm>
          <a:prstGeom prst="rect">
            <a:avLst/>
          </a:prstGeom>
          <a:solidFill>
            <a:srgbClr val="4FC3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631375" y="0"/>
            <a:ext cx="731520" cy="182880"/>
          </a:xfrm>
          <a:prstGeom prst="rect">
            <a:avLst/>
          </a:prstGeom>
          <a:solidFill>
            <a:srgbClr val="EC3C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716975" y="0"/>
            <a:ext cx="731520" cy="182880"/>
          </a:xfrm>
          <a:prstGeom prst="rect">
            <a:avLst/>
          </a:prstGeom>
          <a:solidFill>
            <a:srgbClr val="50B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320040"/>
            <a:ext cx="777240" cy="365760"/>
          </a:xfrm>
          <a:prstGeom prst="rect">
            <a:avLst/>
          </a:prstGeom>
          <a:solidFill>
            <a:srgbClr val="254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 y="182880"/>
            <a:ext cx="6400800" cy="731520"/>
          </a:xfrm>
          <a:prstGeom prst="rect">
            <a:avLst/>
          </a:prstGeom>
          <a:noFill/>
          <a:ln>
            <a:noFill/>
          </a:ln>
          <a:effectLst/>
        </p:spPr>
        <p:txBody>
          <a:bodyPr wrap="none">
            <a:spAutoFit/>
          </a:bodyPr>
          <a:lstStyle/>
          <a:p>
            <a:pPr algn="l"/>
            <a:r>
              <a:rPr sz="3600" b="1">
                <a:solidFill>
                  <a:srgbClr val="254A85"/>
                </a:solidFill>
                <a:latin typeface="Helvetica"/>
              </a:rPr>
              <a:t>Nota Metodologica - Ittico</a:t>
            </a:r>
          </a:p>
        </p:txBody>
      </p:sp>
      <p:sp>
        <p:nvSpPr>
          <p:cNvPr id="11" name="TextBox 10"/>
          <p:cNvSpPr txBox="1"/>
          <p:nvPr/>
        </p:nvSpPr>
        <p:spPr>
          <a:xfrm>
            <a:off x="457200" y="1234440"/>
            <a:ext cx="11704320" cy="5303520"/>
          </a:xfrm>
          <a:prstGeom prst="rect">
            <a:avLst/>
          </a:prstGeom>
          <a:noFill/>
        </p:spPr>
        <p:txBody>
          <a:bodyPr wrap="square">
            <a:spAutoFit/>
          </a:bodyPr>
          <a:lstStyle/>
          <a:p>
            <a:pPr algn="l">
              <a:defRPr sz="1700">
                <a:latin typeface="Arial Narrow"/>
              </a:defRPr>
            </a:pPr>
            <a:r>
              <a:t>Le analisi presentate nel report sono state realizzate a partire da estrazioni dei dati di vendita del mercato ittico provenienti dal</a:t>
            </a:r>
          </a:p>
          <a:p>
            <a:pPr algn="l">
              <a:defRPr sz="1700">
                <a:latin typeface="Arial Narrow"/>
              </a:defRPr>
            </a:pPr>
            <a:r>
              <a:t>sistema Cassamercato e fanno riferimento alle ultime cinque settimane, con un approccio coerente e comparabile nel tempo.</a:t>
            </a:r>
          </a:p>
          <a:p>
            <a:pPr algn="l">
              <a:defRPr sz="1700">
                <a:latin typeface="Arial Narrow"/>
              </a:defRPr>
            </a:pPr>
            <a:endParaRPr/>
          </a:p>
          <a:p>
            <a:pPr algn="l">
              <a:defRPr sz="1700">
                <a:latin typeface="Arial Narrow"/>
              </a:defRPr>
            </a:pPr>
            <a:r>
              <a:t>Per garantire la piena confrontabilità dei risultati, tutte le elaborazioni sono state condotte esclusivamente sulle referenze comuni a</a:t>
            </a:r>
          </a:p>
          <a:p>
            <a:pPr algn="l">
              <a:defRPr sz="1700">
                <a:latin typeface="Arial Narrow"/>
              </a:defRPr>
            </a:pPr>
            <a:r>
              <a:t>tutti i periodi analizzati, evitando così effetti distorsivi legati all’ingresso o all’uscita di prodotti dal mercato.</a:t>
            </a:r>
          </a:p>
          <a:p>
            <a:pPr algn="l">
              <a:defRPr sz="1700">
                <a:latin typeface="Arial Narrow"/>
              </a:defRPr>
            </a:pPr>
            <a:endParaRPr/>
          </a:p>
          <a:p>
            <a:pPr algn="l">
              <a:defRPr sz="1700">
                <a:latin typeface="Arial Narrow"/>
              </a:defRPr>
            </a:pPr>
            <a:r>
              <a:t>Il calcolo dei prezzi medi per categoria è stato effettuato utilizzando una media ponderata per quote di volume, che tiene conto della</a:t>
            </a:r>
          </a:p>
          <a:p>
            <a:pPr algn="l">
              <a:defRPr sz="1700">
                <a:latin typeface="Arial Narrow"/>
              </a:defRPr>
            </a:pPr>
            <a:r>
              <a:t>diversa incidenza delle componenti di origine (allevato e pescato) sul totale degli scambi. In questo modo, il prezzo medio restituito</a:t>
            </a:r>
          </a:p>
          <a:p>
            <a:pPr algn="l">
              <a:defRPr sz="1700">
                <a:latin typeface="Arial Narrow"/>
              </a:defRPr>
            </a:pPr>
            <a:r>
              <a:t>riflette non solo i livelli di prezzo, ma anche la struttura effettiva dei volumi trattati, consentendo una lettura più rappresentativa delle</a:t>
            </a:r>
          </a:p>
          <a:p>
            <a:pPr algn="l">
              <a:defRPr sz="1700">
                <a:latin typeface="Arial Narrow"/>
              </a:defRPr>
            </a:pPr>
            <a:r>
              <a:t>dinamiche di mercato.</a:t>
            </a:r>
          </a:p>
          <a:p>
            <a:pPr algn="l">
              <a:defRPr sz="1700">
                <a:latin typeface="Arial Narrow"/>
              </a:defRPr>
            </a:pPr>
            <a:endParaRPr/>
          </a:p>
          <a:p>
            <a:pPr algn="l">
              <a:defRPr sz="1700">
                <a:latin typeface="Arial Narrow"/>
              </a:defRPr>
            </a:pPr>
            <a:r>
              <a:t>Ai fini dell’analisi sono state considerate esclusivamente le referenze per le quali era disponibile l’indicazione puntuale sia della</a:t>
            </a:r>
          </a:p>
          <a:p>
            <a:pPr algn="l">
              <a:defRPr sz="1700">
                <a:latin typeface="Arial Narrow"/>
              </a:defRPr>
            </a:pPr>
            <a:r>
              <a:t>modalità di approvvigionamento (allevato o pescato) sia del metodo di conservazione. Tutte le altre referenze, prive di tali</a:t>
            </a:r>
          </a:p>
          <a:p>
            <a:pPr algn="l">
              <a:defRPr sz="1700">
                <a:latin typeface="Arial Narrow"/>
              </a:defRPr>
            </a:pPr>
            <a:r>
              <a:t>informazioni, sono state escluse dalle elaborazioni.</a:t>
            </a:r>
          </a:p>
        </p:txBody>
      </p:sp>
      <p:sp>
        <p:nvSpPr>
          <p:cNvPr id="13" name="CasellaDiTesto 12">
            <a:extLst>
              <a:ext uri="{FF2B5EF4-FFF2-40B4-BE49-F238E27FC236}">
                <a16:creationId xmlns:a16="http://schemas.microsoft.com/office/drawing/2014/main" id="{608BAA0D-A542-57A6-7B29-8CC4F29EFEB3}"/>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17</a:t>
            </a:r>
          </a:p>
        </p:txBody>
      </p:sp>
    </p:spTree>
    <p:extLst>
      <p:ext uri="{BB962C8B-B14F-4D97-AF65-F5344CB8AC3E}">
        <p14:creationId xmlns:p14="http://schemas.microsoft.com/office/powerpoint/2010/main" val="26444286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ttangolo 10">
            <a:extLst>
              <a:ext uri="{FF2B5EF4-FFF2-40B4-BE49-F238E27FC236}">
                <a16:creationId xmlns:a16="http://schemas.microsoft.com/office/drawing/2014/main" id="{B3AC52E9-4D68-4D40-83F9-BC41847EEBB4}"/>
              </a:ext>
            </a:extLst>
          </p:cNvPr>
          <p:cNvSpPr/>
          <p:nvPr/>
        </p:nvSpPr>
        <p:spPr>
          <a:xfrm>
            <a:off x="0" y="-14288"/>
            <a:ext cx="12192000" cy="6872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 name="Rettangolo 1">
            <a:extLst>
              <a:ext uri="{FF2B5EF4-FFF2-40B4-BE49-F238E27FC236}">
                <a16:creationId xmlns:a16="http://schemas.microsoft.com/office/drawing/2014/main" id="{7D2C67D5-77D6-9CDE-A97E-29DB89E0357E}"/>
              </a:ext>
            </a:extLst>
          </p:cNvPr>
          <p:cNvSpPr>
            <a:spLocks noChangeArrowheads="1"/>
          </p:cNvSpPr>
          <p:nvPr/>
        </p:nvSpPr>
        <p:spPr bwMode="auto">
          <a:xfrm>
            <a:off x="587376" y="4236284"/>
            <a:ext cx="4068762"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it-IT" altLang="it-IT" sz="1100" b="1" dirty="0">
                <a:solidFill>
                  <a:srgbClr val="1D5092"/>
                </a:solidFill>
                <a:latin typeface="Arial Narrow" panose="020B0604020202020204" pitchFamily="34" charset="0"/>
                <a:ea typeface="Arial Narrow" panose="020B0604020202020204" pitchFamily="34" charset="0"/>
                <a:cs typeface="Arial Narrow" panose="020B0604020202020204" pitchFamily="34" charset="0"/>
              </a:rPr>
              <a:t>SO.GE.MI Spa</a:t>
            </a:r>
          </a:p>
          <a:p>
            <a:pPr eaLnBrk="1" hangingPunct="1"/>
            <a:r>
              <a:rPr lang="it-IT" altLang="it-IT" sz="1100" dirty="0">
                <a:solidFill>
                  <a:srgbClr val="1D5092"/>
                </a:solidFill>
                <a:latin typeface="Arial Narrow" panose="020B0604020202020204" pitchFamily="34" charset="0"/>
                <a:ea typeface="Arial Narrow" panose="020B0604020202020204" pitchFamily="34" charset="0"/>
                <a:cs typeface="Arial Narrow" panose="020B0604020202020204" pitchFamily="34" charset="0"/>
              </a:rPr>
              <a:t>Via C. Lombroso 54, Milano</a:t>
            </a:r>
          </a:p>
          <a:p>
            <a:pPr eaLnBrk="1" hangingPunct="1"/>
            <a:r>
              <a:rPr lang="it-IT" altLang="it-IT" sz="1100" dirty="0">
                <a:solidFill>
                  <a:srgbClr val="1D5092"/>
                </a:solidFill>
                <a:latin typeface="Arial Narrow" panose="020B0604020202020204" pitchFamily="34" charset="0"/>
                <a:ea typeface="Arial Narrow" panose="020B0604020202020204" pitchFamily="34" charset="0"/>
                <a:cs typeface="Arial Narrow" panose="020B0604020202020204" pitchFamily="34" charset="0"/>
              </a:rPr>
              <a:t>P. IVA 03516950155</a:t>
            </a:r>
          </a:p>
          <a:p>
            <a:pPr eaLnBrk="1" hangingPunct="1"/>
            <a:endParaRPr lang="it-IT" altLang="it-IT" sz="1100" dirty="0">
              <a:solidFill>
                <a:srgbClr val="1D5092"/>
              </a:solidFill>
              <a:latin typeface="Arial Narrow" panose="020B0604020202020204" pitchFamily="34" charset="0"/>
              <a:ea typeface="Arial Narrow" panose="020B0604020202020204" pitchFamily="34" charset="0"/>
              <a:cs typeface="Arial Narrow" panose="020B0604020202020204" pitchFamily="34" charset="0"/>
            </a:endParaRPr>
          </a:p>
          <a:p>
            <a:pPr eaLnBrk="1" hangingPunct="1"/>
            <a:r>
              <a:rPr lang="is-IS" altLang="it-IT" sz="1100" dirty="0">
                <a:solidFill>
                  <a:srgbClr val="1D5092"/>
                </a:solidFill>
                <a:latin typeface="Arial Narrow" panose="020B0604020202020204" pitchFamily="34" charset="0"/>
                <a:ea typeface="Arial Narrow" panose="020B0604020202020204" pitchFamily="34" charset="0"/>
                <a:cs typeface="Arial Narrow" panose="020B0604020202020204" pitchFamily="34" charset="0"/>
              </a:rPr>
              <a:t>T.: +39 02 550051</a:t>
            </a:r>
          </a:p>
          <a:p>
            <a:pPr eaLnBrk="1" hangingPunct="1"/>
            <a:r>
              <a:rPr lang="is-IS" altLang="it-IT" sz="1100" dirty="0">
                <a:solidFill>
                  <a:srgbClr val="1D5092"/>
                </a:solidFill>
                <a:latin typeface="Arial Narrow" panose="020B0604020202020204" pitchFamily="34" charset="0"/>
                <a:ea typeface="Arial Narrow" panose="020B0604020202020204" pitchFamily="34" charset="0"/>
                <a:cs typeface="Arial Narrow" panose="020B0604020202020204" pitchFamily="34" charset="0"/>
              </a:rPr>
              <a:t>Fax: +39 02 55005309</a:t>
            </a:r>
          </a:p>
          <a:p>
            <a:pPr eaLnBrk="1" hangingPunct="1"/>
            <a:r>
              <a:rPr lang="it-IT" altLang="it-IT" sz="1100" dirty="0" err="1">
                <a:solidFill>
                  <a:srgbClr val="1D5092"/>
                </a:solidFill>
                <a:latin typeface="Arial Narrow" panose="020B0604020202020204" pitchFamily="34" charset="0"/>
                <a:ea typeface="Arial Narrow" panose="020B0604020202020204" pitchFamily="34" charset="0"/>
                <a:cs typeface="Arial Narrow" panose="020B0604020202020204" pitchFamily="34" charset="0"/>
              </a:rPr>
              <a:t>servizioclienti@foodymilano.it</a:t>
            </a:r>
            <a:endParaRPr lang="it-IT" altLang="it-IT" sz="1100" dirty="0">
              <a:solidFill>
                <a:srgbClr val="1D5092"/>
              </a:solidFill>
              <a:latin typeface="Arial Narrow" panose="020B0604020202020204" pitchFamily="34" charset="0"/>
              <a:ea typeface="Arial Narrow" panose="020B0604020202020204" pitchFamily="34" charset="0"/>
              <a:cs typeface="Arial Narrow" panose="020B0604020202020204" pitchFamily="34" charset="0"/>
            </a:endParaRPr>
          </a:p>
          <a:p>
            <a:pPr eaLnBrk="1" hangingPunct="1"/>
            <a:r>
              <a:rPr lang="it-IT" altLang="it-IT" sz="1100" dirty="0" err="1">
                <a:solidFill>
                  <a:srgbClr val="1D5092"/>
                </a:solidFill>
                <a:latin typeface="Arial Narrow" panose="020B0604020202020204" pitchFamily="34" charset="0"/>
                <a:ea typeface="Arial Narrow" panose="020B0604020202020204" pitchFamily="34" charset="0"/>
                <a:cs typeface="Arial Narrow" panose="020B0604020202020204" pitchFamily="34" charset="0"/>
              </a:rPr>
              <a:t>protocollo.foodymilano@pec.it</a:t>
            </a:r>
            <a:endParaRPr lang="it-IT" altLang="it-IT" sz="1100" dirty="0">
              <a:solidFill>
                <a:srgbClr val="1D5092"/>
              </a:solidFill>
              <a:latin typeface="Arial Narrow" panose="020B0604020202020204" pitchFamily="34" charset="0"/>
              <a:ea typeface="Arial Narrow" panose="020B0604020202020204" pitchFamily="34" charset="0"/>
              <a:cs typeface="Arial Narrow" panose="020B0604020202020204" pitchFamily="34" charset="0"/>
            </a:endParaRPr>
          </a:p>
          <a:p>
            <a:pPr eaLnBrk="1" hangingPunct="1"/>
            <a:endParaRPr lang="it-IT" altLang="it-IT" sz="1100" dirty="0">
              <a:solidFill>
                <a:srgbClr val="1D5092"/>
              </a:solidFill>
              <a:latin typeface="Arial Narrow" panose="020B0604020202020204" pitchFamily="34" charset="0"/>
              <a:ea typeface="Arial Narrow" panose="020B0604020202020204" pitchFamily="34" charset="0"/>
              <a:cs typeface="Arial Narrow" panose="020B0604020202020204" pitchFamily="34" charset="0"/>
            </a:endParaRPr>
          </a:p>
          <a:p>
            <a:r>
              <a:rPr lang="it-IT" altLang="it-IT" sz="1100" dirty="0">
                <a:solidFill>
                  <a:srgbClr val="1D5092"/>
                </a:solidFill>
                <a:latin typeface="Arial Narrow" panose="020B0604020202020204" pitchFamily="34" charset="0"/>
                <a:ea typeface="Arial Narrow" panose="020B0604020202020204" pitchFamily="34" charset="0"/>
                <a:cs typeface="Arial Narrow" panose="020B0604020202020204" pitchFamily="34" charset="0"/>
                <a:hlinkClick r:id="rId2">
                  <a:extLst>
                    <a:ext uri="{A12FA001-AC4F-418D-AE19-62706E023703}">
                      <ahyp:hlinkClr xmlns:ahyp="http://schemas.microsoft.com/office/drawing/2018/hyperlinkcolor" val="tx"/>
                    </a:ext>
                  </a:extLst>
                </a:hlinkClick>
              </a:rPr>
              <a:t>www.foodymilano.it</a:t>
            </a:r>
            <a:r>
              <a:rPr lang="it-IT" altLang="it-IT" sz="1100" dirty="0">
                <a:solidFill>
                  <a:srgbClr val="1D5092"/>
                </a:solidFill>
                <a:latin typeface="Arial Narrow" panose="020B0604020202020204" pitchFamily="34" charset="0"/>
                <a:ea typeface="Arial Narrow" panose="020B0604020202020204" pitchFamily="34" charset="0"/>
                <a:cs typeface="Arial Narrow" panose="020B0604020202020204" pitchFamily="34" charset="0"/>
              </a:rPr>
              <a:t> - </a:t>
            </a:r>
            <a:r>
              <a:rPr lang="it-IT" altLang="it-IT" sz="1100" dirty="0" err="1">
                <a:solidFill>
                  <a:srgbClr val="1D5092"/>
                </a:solidFill>
                <a:latin typeface="Arial Narrow" panose="020B0604020202020204" pitchFamily="34" charset="0"/>
                <a:ea typeface="Arial Narrow" panose="020B0604020202020204" pitchFamily="34" charset="0"/>
                <a:cs typeface="Arial Narrow" panose="020B0604020202020204" pitchFamily="34" charset="0"/>
              </a:rPr>
              <a:t>info@foodymilano.it</a:t>
            </a:r>
            <a:r>
              <a:rPr lang="it-IT" altLang="it-IT" sz="1100" dirty="0">
                <a:solidFill>
                  <a:srgbClr val="1D5092"/>
                </a:solidFill>
                <a:latin typeface="Arial Narrow" panose="020B0604020202020204" pitchFamily="34" charset="0"/>
                <a:ea typeface="Arial Narrow" panose="020B0604020202020204" pitchFamily="34" charset="0"/>
                <a:cs typeface="Arial Narrow" panose="020B0604020202020204" pitchFamily="34" charset="0"/>
              </a:rPr>
              <a:t> </a:t>
            </a:r>
          </a:p>
        </p:txBody>
      </p:sp>
      <p:pic>
        <p:nvPicPr>
          <p:cNvPr id="3" name="Immagine 2">
            <a:extLst>
              <a:ext uri="{FF2B5EF4-FFF2-40B4-BE49-F238E27FC236}">
                <a16:creationId xmlns:a16="http://schemas.microsoft.com/office/drawing/2014/main" id="{6A17C2B4-EC40-8E1C-A70A-4771843FB0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r="5205" b="81326"/>
          <a:stretch>
            <a:fillRect/>
          </a:stretch>
        </p:blipFill>
        <p:spPr bwMode="auto">
          <a:xfrm>
            <a:off x="6495539" y="1"/>
            <a:ext cx="5725423" cy="2150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magine 1">
            <a:extLst>
              <a:ext uri="{FF2B5EF4-FFF2-40B4-BE49-F238E27FC236}">
                <a16:creationId xmlns:a16="http://schemas.microsoft.com/office/drawing/2014/main" id="{03ED85A0-852D-50C7-06EE-4E1C5D1BD64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r="5205" b="81326"/>
          <a:stretch>
            <a:fillRect/>
          </a:stretch>
        </p:blipFill>
        <p:spPr bwMode="auto">
          <a:xfrm>
            <a:off x="6495539" y="6489700"/>
            <a:ext cx="5725423"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magine 6">
            <a:extLst>
              <a:ext uri="{FF2B5EF4-FFF2-40B4-BE49-F238E27FC236}">
                <a16:creationId xmlns:a16="http://schemas.microsoft.com/office/drawing/2014/main" id="{31A65F62-DE16-06CB-9DD8-BB3075FDD6DC}"/>
              </a:ext>
            </a:extLst>
          </p:cNvPr>
          <p:cNvPicPr>
            <a:picLocks noChangeAspect="1"/>
          </p:cNvPicPr>
          <p:nvPr/>
        </p:nvPicPr>
        <p:blipFill>
          <a:blip r:embed="rId4"/>
          <a:stretch>
            <a:fillRect/>
          </a:stretch>
        </p:blipFill>
        <p:spPr>
          <a:xfrm>
            <a:off x="587376" y="1514092"/>
            <a:ext cx="1458816" cy="596906"/>
          </a:xfrm>
          <a:prstGeom prst="rect">
            <a:avLst/>
          </a:prstGeom>
        </p:spPr>
      </p:pic>
      <p:pic>
        <p:nvPicPr>
          <p:cNvPr id="5" name="Immagine 4">
            <a:extLst>
              <a:ext uri="{FF2B5EF4-FFF2-40B4-BE49-F238E27FC236}">
                <a16:creationId xmlns:a16="http://schemas.microsoft.com/office/drawing/2014/main" id="{0B16C679-5A1A-A5FE-0491-31DDB1C3B0EA}"/>
              </a:ext>
            </a:extLst>
          </p:cNvPr>
          <p:cNvPicPr>
            <a:picLocks noChangeAspect="1"/>
          </p:cNvPicPr>
          <p:nvPr/>
        </p:nvPicPr>
        <p:blipFill>
          <a:blip r:embed="rId5" r:link="rId6"/>
          <a:stretch>
            <a:fillRect/>
          </a:stretch>
        </p:blipFill>
        <p:spPr>
          <a:xfrm>
            <a:off x="675660" y="2326100"/>
            <a:ext cx="1370532" cy="406407"/>
          </a:xfrm>
          <a:prstGeom prst="rect">
            <a:avLst/>
          </a:prstGeom>
        </p:spPr>
      </p:pic>
      <p:sp>
        <p:nvSpPr>
          <p:cNvPr id="6" name="CasellaDiTesto 5">
            <a:extLst>
              <a:ext uri="{FF2B5EF4-FFF2-40B4-BE49-F238E27FC236}">
                <a16:creationId xmlns:a16="http://schemas.microsoft.com/office/drawing/2014/main" id="{F3B77F1D-FB35-437F-1468-3A3D4E9EE2DC}"/>
              </a:ext>
            </a:extLst>
          </p:cNvPr>
          <p:cNvSpPr txBox="1"/>
          <p:nvPr/>
        </p:nvSpPr>
        <p:spPr>
          <a:xfrm>
            <a:off x="10985500" y="6451600"/>
            <a:ext cx="508000" cy="338554"/>
          </a:xfrm>
          <a:prstGeom prst="rect">
            <a:avLst/>
          </a:prstGeom>
          <a:noFill/>
        </p:spPr>
        <p:txBody>
          <a:bodyPr vert="horz" rtlCol="0">
            <a:spAutoFit/>
          </a:bodyPr>
          <a:lstStyle/>
          <a:p>
            <a:pPr algn="r"/>
            <a:r>
              <a:rPr lang="it-IT" sz="1600">
                <a:solidFill>
                  <a:srgbClr val="253A85"/>
                </a:solidFill>
                <a:latin typeface="Helvetica" panose="020B0604020202020204" pitchFamily="34" charset="0"/>
              </a:rPr>
              <a:t>18</a:t>
            </a:r>
          </a:p>
        </p:txBody>
      </p:sp>
    </p:spTree>
    <p:extLst>
      <p:ext uri="{BB962C8B-B14F-4D97-AF65-F5344CB8AC3E}">
        <p14:creationId xmlns:p14="http://schemas.microsoft.com/office/powerpoint/2010/main" val="11927261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133</TotalTime>
  <Words>2907</Words>
  <Application>Microsoft Office PowerPoint</Application>
  <PresentationFormat>Widescreen</PresentationFormat>
  <Paragraphs>1337</Paragraphs>
  <Slides>17</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17</vt:i4>
      </vt:variant>
    </vt:vector>
  </HeadingPairs>
  <TitlesOfParts>
    <vt:vector size="22" baseType="lpstr">
      <vt:lpstr>Arial</vt:lpstr>
      <vt:lpstr>Arial Narrow</vt:lpstr>
      <vt:lpstr>Calibri</vt:lpstr>
      <vt:lpstr>Helvetica</vt:lpstr>
      <vt:lpstr>Office Theme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MERCATO ITTICO</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Eleonora Mainardi</dc:creator>
  <cp:keywords/>
  <dc:description>generated using python-pptx</dc:description>
  <cp:lastModifiedBy>Eleonora Mainardi</cp:lastModifiedBy>
  <cp:revision>5</cp:revision>
  <dcterms:created xsi:type="dcterms:W3CDTF">2013-01-27T09:14:16Z</dcterms:created>
  <dcterms:modified xsi:type="dcterms:W3CDTF">2026-09-07T07:23:09Z</dcterms:modified>
  <cp:category/>
</cp:coreProperties>
</file>