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91" r:id="rId15"/>
    <p:sldId id="292" r:id="rId16"/>
    <p:sldId id="293" r:id="rId17"/>
    <p:sldId id="294" r:id="rId18"/>
    <p:sldId id="273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FCE"/>
    <a:srgbClr val="308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tx>
        <c:rich>
          <a:bodyPr/>
          <a:lstStyle/>
          <a:p>
            <a:pPr>
              <a:defRPr sz="1200" b="1">
                <a:latin typeface="Arial Narrow" panose="020B0606020202030204" pitchFamily="34" charset="0"/>
              </a:defRPr>
            </a:pPr>
            <a:r>
              <a:rPr lang="it-IT" dirty="0">
                <a:latin typeface="Arial Narrow" panose="020B0606020202030204" pitchFamily="34" charset="0"/>
              </a:rPr>
              <a:t>ANDAMENTO PREZZO MEDIO ULTIME 5 SETTIMANE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21/2026</c:v>
                </c:pt>
              </c:strCache>
            </c:strRef>
          </c:tx>
          <c:spPr>
            <a:solidFill>
              <a:srgbClr val="B4B4B4"/>
            </a:solidFill>
            <a:ln>
              <a:solidFill>
                <a:srgbClr val="FFFFFF"/>
              </a:solidFill>
            </a:ln>
          </c:spPr>
          <c:invertIfNegative val="1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ORTAGGI</c:v>
                </c:pt>
                <c:pt idx="1">
                  <c:v>FRUTTA</c:v>
                </c:pt>
                <c:pt idx="2">
                  <c:v>PRODOTTI ESOTICI</c:v>
                </c:pt>
                <c:pt idx="3">
                  <c:v>AGRUMI</c:v>
                </c:pt>
                <c:pt idx="4">
                  <c:v>TOTALE MERCATO (NO FRUTTI ROSSI, NO PRODOTTI SECCHI)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2.1780147058823527</c:v>
                </c:pt>
                <c:pt idx="1">
                  <c:v>2.4268750000000003</c:v>
                </c:pt>
                <c:pt idx="2">
                  <c:v>3.8033333333333332</c:v>
                </c:pt>
                <c:pt idx="3">
                  <c:v>1.6871428571428573</c:v>
                </c:pt>
                <c:pt idx="4">
                  <c:v>2.3162910798122067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64D-4528-BB00-8C3C822192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22/2026</c:v>
                </c:pt>
              </c:strCache>
            </c:strRef>
          </c:tx>
          <c:spPr>
            <a:solidFill>
              <a:srgbClr val="B4B4B4"/>
            </a:solidFill>
            <a:ln>
              <a:solidFill>
                <a:srgbClr val="FFFFFF"/>
              </a:solidFill>
            </a:ln>
          </c:spPr>
          <c:invertIfNegative val="1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ORTAGGI</c:v>
                </c:pt>
                <c:pt idx="1">
                  <c:v>FRUTTA</c:v>
                </c:pt>
                <c:pt idx="2">
                  <c:v>PRODOTTI ESOTICI</c:v>
                </c:pt>
                <c:pt idx="3">
                  <c:v>AGRUMI</c:v>
                </c:pt>
                <c:pt idx="4">
                  <c:v>TOTALE MERCATO (NO FRUTTI ROSSI, NO PRODOTTI SECCHI)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2.1218620689655174</c:v>
                </c:pt>
                <c:pt idx="1">
                  <c:v>2.7262068965517243</c:v>
                </c:pt>
                <c:pt idx="2">
                  <c:v>3.6138888888888889</c:v>
                </c:pt>
                <c:pt idx="3">
                  <c:v>1.7308333333333332</c:v>
                </c:pt>
                <c:pt idx="4">
                  <c:v>2.3674248927038626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64D-4528-BB00-8C3C822192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23/2026</c:v>
                </c:pt>
              </c:strCache>
            </c:strRef>
          </c:tx>
          <c:spPr>
            <a:solidFill>
              <a:srgbClr val="B4B4B4"/>
            </a:solidFill>
            <a:ln>
              <a:solidFill>
                <a:srgbClr val="FFFFFF"/>
              </a:solidFill>
            </a:ln>
          </c:spPr>
          <c:invertIfNegative val="1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ORTAGGI</c:v>
                </c:pt>
                <c:pt idx="1">
                  <c:v>FRUTTA</c:v>
                </c:pt>
                <c:pt idx="2">
                  <c:v>PRODOTTI ESOTICI</c:v>
                </c:pt>
                <c:pt idx="3">
                  <c:v>AGRUMI</c:v>
                </c:pt>
                <c:pt idx="4">
                  <c:v>TOTALE MERCATO (NO FRUTTI ROSSI, NO PRODOTTI SECCHI)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2.0795205479452057</c:v>
                </c:pt>
                <c:pt idx="1">
                  <c:v>2.5371014492753625</c:v>
                </c:pt>
                <c:pt idx="2">
                  <c:v>3.4710526315789476</c:v>
                </c:pt>
                <c:pt idx="3">
                  <c:v>1.8608333333333331</c:v>
                </c:pt>
                <c:pt idx="4">
                  <c:v>2.3046747967479675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64D-4528-BB00-8C3C822192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24/2026</c:v>
                </c:pt>
              </c:strCache>
            </c:strRef>
          </c:tx>
          <c:spPr>
            <a:solidFill>
              <a:srgbClr val="B4B4B4"/>
            </a:solidFill>
            <a:ln>
              <a:solidFill>
                <a:srgbClr val="FFFFFF"/>
              </a:solidFill>
            </a:ln>
          </c:spPr>
          <c:invertIfNegative val="1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ORTAGGI</c:v>
                </c:pt>
                <c:pt idx="1">
                  <c:v>FRUTTA</c:v>
                </c:pt>
                <c:pt idx="2">
                  <c:v>PRODOTTI ESOTICI</c:v>
                </c:pt>
                <c:pt idx="3">
                  <c:v>AGRUMI</c:v>
                </c:pt>
                <c:pt idx="4">
                  <c:v>TOTALE MERCATO (NO FRUTTI ROSSI, NO PRODOTTI SECCHI)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1.9570967741935485</c:v>
                </c:pt>
                <c:pt idx="1">
                  <c:v>2.5661904761904766</c:v>
                </c:pt>
                <c:pt idx="2">
                  <c:v>3.4555555555555557</c:v>
                </c:pt>
                <c:pt idx="3">
                  <c:v>1.9224999999999999</c:v>
                </c:pt>
                <c:pt idx="4">
                  <c:v>2.2625821596244133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64D-4528-BB00-8C3C822192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25/2026</c:v>
                </c:pt>
              </c:strCache>
            </c:strRef>
          </c:tx>
          <c:spPr>
            <a:solidFill>
              <a:srgbClr val="B4B4B4"/>
            </a:solidFill>
            <a:ln>
              <a:solidFill>
                <a:srgbClr val="FFFFFF"/>
              </a:solidFill>
            </a:ln>
          </c:spPr>
          <c:invertIfNegative val="1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ORTAGGI</c:v>
                </c:pt>
                <c:pt idx="1">
                  <c:v>FRUTTA</c:v>
                </c:pt>
                <c:pt idx="2">
                  <c:v>PRODOTTI ESOTICI</c:v>
                </c:pt>
                <c:pt idx="3">
                  <c:v>AGRUMI</c:v>
                </c:pt>
                <c:pt idx="4">
                  <c:v>TOTALE MERCATO (NO FRUTTI ROSSI, NO PRODOTTI SECCHI)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1.8831932773109243</c:v>
                </c:pt>
                <c:pt idx="1">
                  <c:v>2.4908064516129031</c:v>
                </c:pt>
                <c:pt idx="2">
                  <c:v>3.4666666666666668</c:v>
                </c:pt>
                <c:pt idx="3">
                  <c:v>1.8757142857142859</c:v>
                </c:pt>
                <c:pt idx="4">
                  <c:v>2.2041747572815535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64D-4528-BB00-8C3C82219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it-IT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4.1836666666666673"/>
          <c:min val="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it-IT"/>
          </a:p>
        </c:txPr>
        <c:crossAx val="-2068027336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700"/>
          </a:pPr>
          <a:endParaRPr lang="it-IT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file:////Users/giuliaspatola/Minimals%20Dropbox/CLIENTI/MK%20Group/Logo/Loghi/MKgroup/MKGroup.jpg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foodymilano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file:////Users/giuliaspatola/Minimals%20Dropbox/CLIENTI/MK%20Group/Logo/Loghi/MKgroup/MKGroup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6004407" cy="6309360"/>
          </a:xfrm>
          <a:prstGeom prst="rect">
            <a:avLst/>
          </a:prstGeom>
        </p:spPr>
      </p:pic>
      <p:pic>
        <p:nvPicPr>
          <p:cNvPr id="3" name="Picture 2" descr="LOGO_FO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7" y="1645920"/>
            <a:ext cx="4663440" cy="1554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7255" y="0"/>
            <a:ext cx="1234440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466783" y="0"/>
            <a:ext cx="1234440" cy="6858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976311" y="0"/>
            <a:ext cx="1234440" cy="6858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485839" y="0"/>
            <a:ext cx="1234440" cy="68580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957255" y="6629400"/>
            <a:ext cx="123444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466783" y="6629400"/>
            <a:ext cx="1234440" cy="2286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976311" y="6629400"/>
            <a:ext cx="1234440" cy="2286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85839" y="6629400"/>
            <a:ext cx="1234440" cy="22860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461607" y="3474720"/>
            <a:ext cx="475488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sz="3900" b="1">
                <a:solidFill>
                  <a:srgbClr val="296AA2"/>
                </a:solidFill>
                <a:latin typeface="Arial Narrow"/>
              </a:rPr>
              <a:t>OSSERVATORIO PREZZI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07" y="5943600"/>
            <a:ext cx="411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800" b="0">
                <a:solidFill>
                  <a:srgbClr val="296AA2"/>
                </a:solidFill>
                <a:latin typeface="Arial Narrow"/>
              </a:rPr>
              <a:t>Settimana 15 - 21 giugno 2026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90A4FB-7898-1DE1-8F84-D4101688CA45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Confronto Mercati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685800"/>
            <a:ext cx="6675120" cy="3017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800" b="0">
                <a:solidFill>
                  <a:srgbClr val="000000"/>
                </a:solidFill>
                <a:latin typeface="Calibri"/>
              </a:rPr>
              <a:t>Sintesi prezzi medi prevalenti dei principali mercati del Nord Italia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88517"/>
              </p:ext>
            </p:extLst>
          </p:nvPr>
        </p:nvGraphicFramePr>
        <p:xfrm>
          <a:off x="411480" y="1508760"/>
          <a:ext cx="10195560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PREVALENTE SETTIMANA 24/2026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CONFRONTO MILANO SU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FAMIGLIA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BERGAMO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TORINO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VERONA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BERGAMO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TORINO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VERONA</a:t>
                      </a:r>
                    </a:p>
                  </a:txBody>
                  <a:tcPr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AGRUMI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FRUTTA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-2,9%</a:t>
                      </a:r>
                    </a:p>
                  </a:txBody>
                  <a:tcPr marL="18288" marR="18288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ORTAGGI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marL="18288" marR="18288" marT="18288" marB="1828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-13,2%</a:t>
                      </a:r>
                    </a:p>
                  </a:txBody>
                  <a:tcPr marL="18288" marR="18288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9,6%</a:t>
                      </a:r>
                    </a:p>
                  </a:txBody>
                  <a:tcPr marL="18288" marR="18288" marT="18288" marB="18288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PRODOTTI ESOTICI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3,15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</a:p>
                  </a:txBody>
                  <a:tcPr marL="18288" marR="18288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-0,7%</a:t>
                      </a:r>
                    </a:p>
                  </a:txBody>
                  <a:tcPr marL="18288" marR="18288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-3,2%</a:t>
                      </a:r>
                    </a:p>
                  </a:txBody>
                  <a:tcPr marL="18288" marR="18288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-8,4%</a:t>
                      </a:r>
                    </a:p>
                  </a:txBody>
                  <a:tcPr marL="18288" marR="18288" marT="18288" marB="18288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840480"/>
            <a:ext cx="6492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>
                <a:latin typeface="Arial Narrow"/>
              </a:defRPr>
            </a:pPr>
            <a:r>
              <a:rPr sz="1400" i="1" dirty="0"/>
              <a:t>Il </a:t>
            </a:r>
            <a:r>
              <a:rPr sz="1400" i="1" dirty="0" err="1"/>
              <a:t>confronto</a:t>
            </a:r>
            <a:r>
              <a:rPr sz="1400" i="1" dirty="0"/>
              <a:t> è </a:t>
            </a:r>
            <a:r>
              <a:rPr sz="1400" i="1" dirty="0" err="1"/>
              <a:t>effettuato</a:t>
            </a:r>
            <a:r>
              <a:rPr sz="1400" i="1" dirty="0"/>
              <a:t> </a:t>
            </a:r>
            <a:r>
              <a:rPr sz="1400" i="1" dirty="0" err="1"/>
              <a:t>sulle</a:t>
            </a:r>
            <a:r>
              <a:rPr sz="1400" i="1" dirty="0"/>
              <a:t> </a:t>
            </a:r>
            <a:r>
              <a:rPr sz="1400" i="1" dirty="0" err="1"/>
              <a:t>rilevazioni</a:t>
            </a:r>
            <a:r>
              <a:rPr sz="1400" i="1" dirty="0"/>
              <a:t> della </a:t>
            </a:r>
            <a:r>
              <a:rPr sz="1400" i="1" dirty="0" err="1"/>
              <a:t>settimana</a:t>
            </a:r>
            <a:r>
              <a:rPr sz="1400" i="1" dirty="0"/>
              <a:t> </a:t>
            </a:r>
            <a:r>
              <a:rPr sz="1400" i="1" dirty="0" err="1"/>
              <a:t>precedente</a:t>
            </a:r>
            <a:r>
              <a:rPr sz="1400" i="1" dirty="0"/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F1C7E1-A43E-A766-05F7-21A1DFA8B44D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Nota Metodologica - Ortofrutta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234440"/>
            <a:ext cx="1170432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>
                <a:latin typeface="Arial Narrow"/>
              </a:defRPr>
            </a:pPr>
            <a:r>
              <a:t>L’analisi si basa sui prezzi all’ingrosso rilevati settimanalmente attraverso le rilevazioni dirette degli ispettori Sogemi, che interrogano</a:t>
            </a:r>
          </a:p>
          <a:p>
            <a:pPr algn="l">
              <a:defRPr sz="1700">
                <a:latin typeface="Arial Narrow"/>
              </a:defRPr>
            </a:pPr>
            <a:r>
              <a:t>i grossisti operanti nel mercato.</a:t>
            </a:r>
          </a:p>
          <a:p>
            <a:pPr algn="l">
              <a:defRPr sz="1700">
                <a:latin typeface="Arial Narrow"/>
              </a:defRPr>
            </a:pPr>
            <a:r>
              <a:t>Per ciascuna referenza e varietà viene considerato il prezzo prevalente, in quanto maggiormente rappresentativo delle condizioni</a:t>
            </a:r>
          </a:p>
          <a:p>
            <a:pPr algn="l">
              <a:defRPr sz="1700">
                <a:latin typeface="Arial Narrow"/>
              </a:defRPr>
            </a:pPr>
            <a:r>
              <a:t>effettive di scambio.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I prezzi, espressi in euro/kg, sono stati ponderati tramite coefficienti rappresentativi dei volumi di consumo al fine di riflettere la reale</a:t>
            </a:r>
          </a:p>
          <a:p>
            <a:pPr algn="l">
              <a:defRPr sz="1700">
                <a:latin typeface="Arial Narrow"/>
              </a:defRPr>
            </a:pPr>
            <a:r>
              <a:t>rilevanza economica delle singole referenze. Vengono considerate nell’analisi delle referenze le prime cinque referenze (di ortaggi e</a:t>
            </a:r>
          </a:p>
          <a:p>
            <a:pPr algn="l">
              <a:defRPr sz="1700">
                <a:latin typeface="Arial Narrow"/>
              </a:defRPr>
            </a:pPr>
            <a:r>
              <a:t>frutta) per ponderata.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Le dinamiche di prezzo sono analizzate tramite:</a:t>
            </a:r>
          </a:p>
          <a:p>
            <a:pPr algn="l">
              <a:defRPr sz="1700">
                <a:latin typeface="Arial Narrow"/>
              </a:defRPr>
            </a:pPr>
            <a:r>
              <a:t>- confronto prezzi con lo stesso periodo dell’anno precedente (inflazione tendenziale);</a:t>
            </a:r>
          </a:p>
          <a:p>
            <a:pPr algn="l">
              <a:defRPr sz="1700">
                <a:latin typeface="Arial Narrow"/>
              </a:defRPr>
            </a:pPr>
            <a:r>
              <a:t>- confronto prezzi con il periodo immediatamente precedente (inflazione congiunturale).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In tutte le analisi vengono considerate esclusivamente le referenze comuni ai periodi messi a confronto, fino al livello di dettaglio</a:t>
            </a:r>
          </a:p>
          <a:p>
            <a:pPr algn="l">
              <a:defRPr sz="1700">
                <a:latin typeface="Arial Narrow"/>
              </a:defRPr>
            </a:pPr>
            <a:r>
              <a:t>della varietà, garantendo piena confrontabilità ed eliminando effetti distorsivi legati a variazioni di assortimento o stagionalità.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Viene anche considerato un panel fisso di operatori che vengono rilevati con maggior frequenza.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898F97-F44E-9A79-1BBE-BD3786D80459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Operatori di Mercato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1097280"/>
            <a:ext cx="82296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0000"/>
                </a:solidFill>
                <a:latin typeface="Arial Narrow"/>
              </a:defRPr>
            </a:pPr>
            <a:r>
              <a:t>Operatori di Mercato intervistati: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88750"/>
              </p:ext>
            </p:extLst>
          </p:nvPr>
        </p:nvGraphicFramePr>
        <p:xfrm>
          <a:off x="548640" y="1828800"/>
          <a:ext cx="621791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86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OPERATORI</a:t>
                      </a:r>
                    </a:p>
                  </a:txBody>
                  <a:tcP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RILEVAZIONI</a:t>
                      </a:r>
                    </a:p>
                  </a:txBody>
                  <a:tcPr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G.A.L.A. FRUIT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S.r.l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SPREAFICO FRANCESCO &amp; FRATELLI S.p.A.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CAVALLARO G.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S.r.l.s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CONSORZIO PRODUTTORI ORTOFRUTTICOLI DI MILANO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SALVI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S.r.l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FRUTTITAL S.r.l.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FRUTTETO CASAGRANDE S.r.l.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PONTINE S.r.l.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VENZI + PAGANINI A.G.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 ORTOFRUTTA S.r.l.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algn="l">
                        <a:defRPr sz="1200" b="0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ALTRI OPERATORI DI MERCATO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88">
                <a:tc>
                  <a:txBody>
                    <a:bodyPr/>
                    <a:lstStyle/>
                    <a:p>
                      <a:pPr algn="l">
                        <a:defRPr sz="1200" b="1">
                          <a:latin typeface="Calibri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latin typeface="Calibri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FC84DC-9CFA-3B39-ACC4-49BC6BFA273E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7C61-C6C2-4944-D5BB-7B5124E53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24A919E-0571-4CF6-6F93-2B7E3BAA64CA}"/>
              </a:ext>
            </a:extLst>
          </p:cNvPr>
          <p:cNvSpPr/>
          <p:nvPr/>
        </p:nvSpPr>
        <p:spPr>
          <a:xfrm>
            <a:off x="0" y="-14288"/>
            <a:ext cx="12192000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2" name="Immagine 1">
            <a:extLst>
              <a:ext uri="{FF2B5EF4-FFF2-40B4-BE49-F238E27FC236}">
                <a16:creationId xmlns:a16="http://schemas.microsoft.com/office/drawing/2014/main" id="{4E23CFCA-5BF1-8C14-3203-2D108A74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 r="4262" b="5862"/>
          <a:stretch>
            <a:fillRect/>
          </a:stretch>
        </p:blipFill>
        <p:spPr bwMode="auto">
          <a:xfrm>
            <a:off x="6497638" y="-7144"/>
            <a:ext cx="5694362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olo 2">
            <a:extLst>
              <a:ext uri="{FF2B5EF4-FFF2-40B4-BE49-F238E27FC236}">
                <a16:creationId xmlns:a16="http://schemas.microsoft.com/office/drawing/2014/main" id="{D78FF97B-9DB9-4EA5-C20A-DFED1548F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7929" y="3085306"/>
            <a:ext cx="3876142" cy="673100"/>
          </a:xfrm>
        </p:spPr>
        <p:txBody>
          <a:bodyPr>
            <a:normAutofit fontScale="90000"/>
          </a:bodyPr>
          <a:lstStyle/>
          <a:p>
            <a:r>
              <a:rPr lang="it-IT" altLang="it-IT" sz="4300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  <a:t>MERCATO ITTICO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6CF13F-D991-C5B4-11A6-FEF93861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6" y="257203"/>
            <a:ext cx="1458816" cy="59690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95420B6-FA22-8665-BFD8-DDCC1E146E2D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224560" y="261515"/>
            <a:ext cx="1982565" cy="5878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CD86D6-7724-98BA-F8A6-E804DA00C98F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287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45775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631375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716975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Overview - Ittico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75812"/>
              </p:ext>
            </p:extLst>
          </p:nvPr>
        </p:nvGraphicFramePr>
        <p:xfrm>
          <a:off x="525780" y="1005840"/>
          <a:ext cx="7315200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dirty="0"/>
                        <a:t>FAMIGLIA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25 DEL 2025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24 DEL 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25 DEL 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VARIAZIONE RISPETTO ALL'ANNO SCORSO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VARIAZIONE RISPETTO ALLA SETTIMANA PRECEDENTE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PESO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PESCI ACQUA SALATA (ALLEVATO)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12,34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12,99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12,48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1,1%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-4,0%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28%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PESCI ACQUA SALATA (PESCATO)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16,45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17,31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17,22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4,7%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-0,5%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22%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MOLLUSCHI CEFALOPODI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13,80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13,45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12,65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-8,3%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-6,0%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13%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MOLLUSCHI BIVALVI-GASTEROPODI (ALLEVATO)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11,38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9,76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8,08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-29,0%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-17,2%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PESCI ACQUA DOLCE (ALLEVATO)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10,46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9,59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9,22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-11,9%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-3,9%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CROSTACEI (ALLEVATO)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7,16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7,20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7,34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2,6%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2,0%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CROSTACEI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28,74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24,62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21,56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rPr dirty="0"/>
                        <a:t>-25,0%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-12,5%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MOLLUSCHI BIVALVI-GASTEROPODI (PESCATO)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15,34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10,04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9,54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rPr dirty="0"/>
                        <a:t>-37,8%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rPr dirty="0"/>
                        <a:t>-5,0%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3%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PESCI ACQUA DOLCE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13,50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15,00</a:t>
                      </a:r>
                      <a:endParaRPr dirty="0"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15,00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rPr dirty="0"/>
                        <a:t>11,1%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latin typeface="Arial"/>
                        </a:defRPr>
                      </a:pPr>
                      <a:r>
                        <a:rPr lang="it-IT" dirty="0">
                          <a:solidFill>
                            <a:srgbClr val="308332"/>
                          </a:solidFill>
                        </a:rPr>
                        <a:t>0,0%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0%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TOTALE MERCATO (ALLEVATO)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10,34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9,88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9,28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-10,2%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rPr dirty="0"/>
                        <a:t>-6,1%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rPr lang="it-IT" dirty="0"/>
                        <a:t>57%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TOTALE MERCATO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17,57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16,35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15,19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-13,5%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rPr dirty="0"/>
                        <a:t>-7,1%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rPr lang="it-IT" dirty="0"/>
                        <a:t>63</a:t>
                      </a:r>
                      <a:r>
                        <a:rPr dirty="0"/>
                        <a:t>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5780" y="3291840"/>
            <a:ext cx="7315200" cy="365760"/>
          </a:xfrm>
          <a:prstGeom prst="rect">
            <a:avLst/>
          </a:prstGeom>
          <a:noFill/>
          <a:ln w="9144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8229600" y="914400"/>
            <a:ext cx="3474720" cy="118872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t>Variazione rispetto all’anno scorso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t>-13,5%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9600" y="2743200"/>
            <a:ext cx="3474720" cy="118872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t>Variazione rispetto alla settimana scorsa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t>-7,1%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29600" y="4572000"/>
            <a:ext cx="3474720" cy="118872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t>Inflazione mercato al dettaglio (Istat, maggio 2026)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t>3,2%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100" y="612648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42900" y="601675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0,00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0100" y="571500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342900" y="560527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7,00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100" y="530352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42900" y="519379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14,00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0100" y="489204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342900" y="478231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21,00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0100" y="448056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42900" y="437083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28,00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0100" y="4069080"/>
            <a:ext cx="7040880" cy="63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342900" y="3959352"/>
            <a:ext cx="4114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35,00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4387" y="5409836"/>
            <a:ext cx="143633" cy="716643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964387" y="4353544"/>
            <a:ext cx="143633" cy="105629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 rot="5400000">
            <a:off x="872947" y="565843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12,19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72947" y="477196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17,97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39705" y="5406883"/>
            <a:ext cx="143633" cy="719596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1139705" y="4414088"/>
            <a:ext cx="143633" cy="992795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 rot="5400000">
            <a:off x="1048265" y="5656953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12,24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1048265" y="4800758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16,89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15023" y="5408847"/>
            <a:ext cx="143633" cy="71763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1315023" y="4301850"/>
            <a:ext cx="143633" cy="1106997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 rot="5400000">
            <a:off x="1223583" y="565793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12,21</a:t>
            </a:r>
          </a:p>
        </p:txBody>
      </p:sp>
      <p:sp>
        <p:nvSpPr>
          <p:cNvPr id="39" name="TextBox 38"/>
          <p:cNvSpPr txBox="1"/>
          <p:nvPr/>
        </p:nvSpPr>
        <p:spPr>
          <a:xfrm rot="5400000">
            <a:off x="1223583" y="474562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18,83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90340" y="5362900"/>
            <a:ext cx="143633" cy="763579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1490340" y="4345591"/>
            <a:ext cx="143633" cy="101730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 rot="5400000">
            <a:off x="1398900" y="563496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12,99</a:t>
            </a:r>
          </a:p>
        </p:txBody>
      </p:sp>
      <p:sp>
        <p:nvSpPr>
          <p:cNvPr id="43" name="TextBox 42"/>
          <p:cNvSpPr txBox="1"/>
          <p:nvPr/>
        </p:nvSpPr>
        <p:spPr>
          <a:xfrm rot="5400000">
            <a:off x="1398900" y="4744518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17,31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5658" y="5393159"/>
            <a:ext cx="143633" cy="733320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1665658" y="4380627"/>
            <a:ext cx="143633" cy="1012531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 rot="5400000">
            <a:off x="1574218" y="565009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12,48</a:t>
            </a:r>
          </a:p>
        </p:txBody>
      </p:sp>
      <p:sp>
        <p:nvSpPr>
          <p:cNvPr id="47" name="TextBox 46"/>
          <p:cNvSpPr txBox="1"/>
          <p:nvPr/>
        </p:nvSpPr>
        <p:spPr>
          <a:xfrm rot="5400000">
            <a:off x="1574218" y="477716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17,22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0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PESCI ACQUA SALATA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37867" y="5697295"/>
            <a:ext cx="143633" cy="429184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2137867" y="5097199"/>
            <a:ext cx="143633" cy="600095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 rot="5400000">
            <a:off x="2046427" y="580215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7,30</a:t>
            </a:r>
          </a:p>
        </p:txBody>
      </p:sp>
      <p:sp>
        <p:nvSpPr>
          <p:cNvPr id="52" name="TextBox 51"/>
          <p:cNvSpPr txBox="1"/>
          <p:nvPr/>
        </p:nvSpPr>
        <p:spPr>
          <a:xfrm rot="5400000">
            <a:off x="2046427" y="528751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10,21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13185" y="5700664"/>
            <a:ext cx="143633" cy="425815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2313185" y="5181662"/>
            <a:ext cx="143633" cy="519001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 rot="5400000">
            <a:off x="2221745" y="5803844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7,24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2221745" y="533143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8,83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488503" y="5691020"/>
            <a:ext cx="143633" cy="435459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2488503" y="5174497"/>
            <a:ext cx="143633" cy="51652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TextBox 58"/>
          <p:cNvSpPr txBox="1"/>
          <p:nvPr/>
        </p:nvSpPr>
        <p:spPr>
          <a:xfrm rot="5400000">
            <a:off x="2397063" y="579902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7,41</a:t>
            </a:r>
          </a:p>
        </p:txBody>
      </p:sp>
      <p:sp>
        <p:nvSpPr>
          <p:cNvPr id="60" name="TextBox 59"/>
          <p:cNvSpPr txBox="1"/>
          <p:nvPr/>
        </p:nvSpPr>
        <p:spPr>
          <a:xfrm rot="5400000">
            <a:off x="2397063" y="532303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8,79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3820" y="5552838"/>
            <a:ext cx="143633" cy="57364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2663820" y="4962812"/>
            <a:ext cx="143633" cy="590025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 rot="5400000">
            <a:off x="2572380" y="572993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9,76</a:t>
            </a:r>
          </a:p>
        </p:txBody>
      </p:sp>
      <p:sp>
        <p:nvSpPr>
          <p:cNvPr id="64" name="TextBox 63"/>
          <p:cNvSpPr txBox="1"/>
          <p:nvPr/>
        </p:nvSpPr>
        <p:spPr>
          <a:xfrm rot="5400000">
            <a:off x="2572380" y="514809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10,04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839138" y="5651227"/>
            <a:ext cx="143633" cy="47525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2839138" y="5090686"/>
            <a:ext cx="143633" cy="560541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 rot="5400000">
            <a:off x="2747698" y="577912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8,08</a:t>
            </a:r>
          </a:p>
        </p:txBody>
      </p:sp>
      <p:sp>
        <p:nvSpPr>
          <p:cNvPr id="68" name="TextBox 67"/>
          <p:cNvSpPr txBox="1"/>
          <p:nvPr/>
        </p:nvSpPr>
        <p:spPr>
          <a:xfrm rot="5400000">
            <a:off x="2747698" y="5261228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9,54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7358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MOLLUSCHI BIVALVI-GASTEROPODI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311347" y="5374481"/>
            <a:ext cx="143633" cy="75199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TextBox 70"/>
          <p:cNvSpPr txBox="1"/>
          <p:nvPr/>
        </p:nvSpPr>
        <p:spPr>
          <a:xfrm rot="5400000">
            <a:off x="3219907" y="564075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12,79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86665" y="5395932"/>
            <a:ext cx="143633" cy="730547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TextBox 72"/>
          <p:cNvSpPr txBox="1"/>
          <p:nvPr/>
        </p:nvSpPr>
        <p:spPr>
          <a:xfrm rot="5400000">
            <a:off x="3395225" y="5651478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12,43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61983" y="5441851"/>
            <a:ext cx="143633" cy="68462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/>
          <p:cNvSpPr txBox="1"/>
          <p:nvPr/>
        </p:nvSpPr>
        <p:spPr>
          <a:xfrm rot="5400000">
            <a:off x="3570543" y="567443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11,65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837300" y="5335871"/>
            <a:ext cx="143633" cy="79060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TextBox 76"/>
          <p:cNvSpPr txBox="1"/>
          <p:nvPr/>
        </p:nvSpPr>
        <p:spPr>
          <a:xfrm rot="5400000">
            <a:off x="3745860" y="562144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13,45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012618" y="5382937"/>
            <a:ext cx="143633" cy="74354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TextBox 78"/>
          <p:cNvSpPr txBox="1"/>
          <p:nvPr/>
        </p:nvSpPr>
        <p:spPr>
          <a:xfrm rot="5400000">
            <a:off x="3921178" y="564498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12,65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4706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MOLLUSCHI CEFALOPODI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484827" y="5559307"/>
            <a:ext cx="143633" cy="56717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4484827" y="4758390"/>
            <a:ext cx="143633" cy="800916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TextBox 82"/>
          <p:cNvSpPr txBox="1"/>
          <p:nvPr/>
        </p:nvSpPr>
        <p:spPr>
          <a:xfrm rot="5400000">
            <a:off x="4393387" y="573316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9,65</a:t>
            </a:r>
          </a:p>
        </p:txBody>
      </p:sp>
      <p:sp>
        <p:nvSpPr>
          <p:cNvPr id="84" name="TextBox 83"/>
          <p:cNvSpPr txBox="1"/>
          <p:nvPr/>
        </p:nvSpPr>
        <p:spPr>
          <a:xfrm rot="5400000">
            <a:off x="4393387" y="504912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13,62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660145" y="5557834"/>
            <a:ext cx="143633" cy="568645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>
            <a:off x="4660145" y="4676092"/>
            <a:ext cx="143633" cy="88174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TextBox 86"/>
          <p:cNvSpPr txBox="1"/>
          <p:nvPr/>
        </p:nvSpPr>
        <p:spPr>
          <a:xfrm rot="5400000">
            <a:off x="4568705" y="573242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9,67</a:t>
            </a:r>
          </a:p>
        </p:txBody>
      </p:sp>
      <p:sp>
        <p:nvSpPr>
          <p:cNvPr id="88" name="TextBox 87"/>
          <p:cNvSpPr txBox="1"/>
          <p:nvPr/>
        </p:nvSpPr>
        <p:spPr>
          <a:xfrm rot="5400000">
            <a:off x="4568705" y="500723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15,00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835463" y="5554331"/>
            <a:ext cx="143633" cy="572148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>
            <a:off x="4835463" y="4625562"/>
            <a:ext cx="143633" cy="928769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TextBox 90"/>
          <p:cNvSpPr txBox="1"/>
          <p:nvPr/>
        </p:nvSpPr>
        <p:spPr>
          <a:xfrm rot="5400000">
            <a:off x="4744023" y="573067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9,73</a:t>
            </a:r>
          </a:p>
        </p:txBody>
      </p:sp>
      <p:sp>
        <p:nvSpPr>
          <p:cNvPr id="92" name="TextBox 91"/>
          <p:cNvSpPr txBox="1"/>
          <p:nvPr/>
        </p:nvSpPr>
        <p:spPr>
          <a:xfrm rot="5400000">
            <a:off x="4744023" y="498021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15,80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010780" y="5562649"/>
            <a:ext cx="143633" cy="563830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TextBox 93"/>
          <p:cNvSpPr txBox="1"/>
          <p:nvPr/>
        </p:nvSpPr>
        <p:spPr>
          <a:xfrm rot="5400000">
            <a:off x="4919340" y="5734836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9,59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186098" y="5584708"/>
            <a:ext cx="143633" cy="541771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Rectangle 95"/>
          <p:cNvSpPr/>
          <p:nvPr/>
        </p:nvSpPr>
        <p:spPr>
          <a:xfrm>
            <a:off x="5186098" y="4702965"/>
            <a:ext cx="143633" cy="88174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TextBox 96"/>
          <p:cNvSpPr txBox="1"/>
          <p:nvPr/>
        </p:nvSpPr>
        <p:spPr>
          <a:xfrm rot="5400000">
            <a:off x="5094658" y="5745866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9,22</a:t>
            </a:r>
          </a:p>
        </p:txBody>
      </p:sp>
      <p:sp>
        <p:nvSpPr>
          <p:cNvPr id="98" name="TextBox 97"/>
          <p:cNvSpPr txBox="1"/>
          <p:nvPr/>
        </p:nvSpPr>
        <p:spPr>
          <a:xfrm rot="5400000">
            <a:off x="5094658" y="503410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 dirty="0">
                <a:solidFill>
                  <a:srgbClr val="FFFFFF"/>
                </a:solidFill>
              </a:rPr>
              <a:t>15,00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2054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PESCI ACQUA DOLCE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658307" y="5704605"/>
            <a:ext cx="143633" cy="421874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Rectangle 100"/>
          <p:cNvSpPr/>
          <p:nvPr/>
        </p:nvSpPr>
        <p:spPr>
          <a:xfrm>
            <a:off x="5658307" y="4368026"/>
            <a:ext cx="143633" cy="133657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5566867" y="5805814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7,18</a:t>
            </a:r>
          </a:p>
        </p:txBody>
      </p:sp>
      <p:sp>
        <p:nvSpPr>
          <p:cNvPr id="103" name="TextBox 102"/>
          <p:cNvSpPr txBox="1"/>
          <p:nvPr/>
        </p:nvSpPr>
        <p:spPr>
          <a:xfrm rot="5400000">
            <a:off x="5566867" y="492658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22,74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833625" y="5688447"/>
            <a:ext cx="143633" cy="43803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Rectangle 104"/>
          <p:cNvSpPr/>
          <p:nvPr/>
        </p:nvSpPr>
        <p:spPr>
          <a:xfrm>
            <a:off x="5833625" y="4297648"/>
            <a:ext cx="143633" cy="1390799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TextBox 105"/>
          <p:cNvSpPr txBox="1"/>
          <p:nvPr/>
        </p:nvSpPr>
        <p:spPr>
          <a:xfrm rot="5400000">
            <a:off x="5742185" y="579773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7,45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5742185" y="488332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23,66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08943" y="5696003"/>
            <a:ext cx="143633" cy="430476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Rectangle 108"/>
          <p:cNvSpPr/>
          <p:nvPr/>
        </p:nvSpPr>
        <p:spPr>
          <a:xfrm>
            <a:off x="6008943" y="4376807"/>
            <a:ext cx="143633" cy="1319196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TextBox 109"/>
          <p:cNvSpPr txBox="1"/>
          <p:nvPr/>
        </p:nvSpPr>
        <p:spPr>
          <a:xfrm rot="5400000">
            <a:off x="5917503" y="5801513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7,32</a:t>
            </a:r>
          </a:p>
        </p:txBody>
      </p:sp>
      <p:sp>
        <p:nvSpPr>
          <p:cNvPr id="111" name="TextBox 110"/>
          <p:cNvSpPr txBox="1"/>
          <p:nvPr/>
        </p:nvSpPr>
        <p:spPr>
          <a:xfrm rot="5400000">
            <a:off x="5917503" y="492667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22,44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184260" y="5703478"/>
            <a:ext cx="143633" cy="423001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Rectangle 112"/>
          <p:cNvSpPr/>
          <p:nvPr/>
        </p:nvSpPr>
        <p:spPr>
          <a:xfrm>
            <a:off x="6184260" y="4256034"/>
            <a:ext cx="143633" cy="1447444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TextBox 113"/>
          <p:cNvSpPr txBox="1"/>
          <p:nvPr/>
        </p:nvSpPr>
        <p:spPr>
          <a:xfrm rot="5400000">
            <a:off x="6092820" y="580525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7,20</a:t>
            </a:r>
          </a:p>
        </p:txBody>
      </p:sp>
      <p:sp>
        <p:nvSpPr>
          <p:cNvPr id="115" name="TextBox 114"/>
          <p:cNvSpPr txBox="1"/>
          <p:nvPr/>
        </p:nvSpPr>
        <p:spPr>
          <a:xfrm rot="5400000">
            <a:off x="6092820" y="4870028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24,62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359578" y="5694985"/>
            <a:ext cx="143633" cy="431494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Rectangle 116"/>
          <p:cNvSpPr/>
          <p:nvPr/>
        </p:nvSpPr>
        <p:spPr>
          <a:xfrm>
            <a:off x="6359578" y="4427854"/>
            <a:ext cx="143633" cy="1267130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TextBox 117"/>
          <p:cNvSpPr txBox="1"/>
          <p:nvPr/>
        </p:nvSpPr>
        <p:spPr>
          <a:xfrm rot="5400000">
            <a:off x="6268138" y="5801004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7,34</a:t>
            </a:r>
          </a:p>
        </p:txBody>
      </p:sp>
      <p:sp>
        <p:nvSpPr>
          <p:cNvPr id="119" name="TextBox 118"/>
          <p:cNvSpPr txBox="1"/>
          <p:nvPr/>
        </p:nvSpPr>
        <p:spPr>
          <a:xfrm rot="5400000">
            <a:off x="6268138" y="495169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21,56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9402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CROSTACEI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31787" y="5592761"/>
            <a:ext cx="143633" cy="533718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2" name="Rectangle 121"/>
          <p:cNvSpPr/>
          <p:nvPr/>
        </p:nvSpPr>
        <p:spPr>
          <a:xfrm>
            <a:off x="6831787" y="4683584"/>
            <a:ext cx="143633" cy="909176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3" name="TextBox 122"/>
          <p:cNvSpPr txBox="1"/>
          <p:nvPr/>
        </p:nvSpPr>
        <p:spPr>
          <a:xfrm rot="5400000">
            <a:off x="6740347" y="574989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9,08</a:t>
            </a:r>
          </a:p>
        </p:txBody>
      </p:sp>
      <p:sp>
        <p:nvSpPr>
          <p:cNvPr id="124" name="TextBox 123"/>
          <p:cNvSpPr txBox="1"/>
          <p:nvPr/>
        </p:nvSpPr>
        <p:spPr>
          <a:xfrm rot="5400000">
            <a:off x="6740347" y="5028444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15,47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007105" y="5588457"/>
            <a:ext cx="143633" cy="538022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Rectangle 125"/>
          <p:cNvSpPr/>
          <p:nvPr/>
        </p:nvSpPr>
        <p:spPr>
          <a:xfrm>
            <a:off x="7007105" y="4685480"/>
            <a:ext cx="143633" cy="902977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915665" y="574774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9,15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6915665" y="5027240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15,36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182423" y="5587550"/>
            <a:ext cx="143633" cy="538929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0" name="Rectangle 129"/>
          <p:cNvSpPr/>
          <p:nvPr/>
        </p:nvSpPr>
        <p:spPr>
          <a:xfrm>
            <a:off x="7182423" y="4676328"/>
            <a:ext cx="143633" cy="91122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1" name="TextBox 130"/>
          <p:cNvSpPr txBox="1"/>
          <p:nvPr/>
        </p:nvSpPr>
        <p:spPr>
          <a:xfrm rot="5400000">
            <a:off x="7090983" y="5747287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9,17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7090983" y="5022211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15,50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357740" y="5545466"/>
            <a:ext cx="143633" cy="581013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4" name="Rectangle 133"/>
          <p:cNvSpPr/>
          <p:nvPr/>
        </p:nvSpPr>
        <p:spPr>
          <a:xfrm>
            <a:off x="7357740" y="4584119"/>
            <a:ext cx="143633" cy="961346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5" name="TextBox 134"/>
          <p:cNvSpPr txBox="1"/>
          <p:nvPr/>
        </p:nvSpPr>
        <p:spPr>
          <a:xfrm rot="5400000">
            <a:off x="7266300" y="572624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9,88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7266300" y="4955065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16,35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533058" y="5581020"/>
            <a:ext cx="143633" cy="545459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8" name="Rectangle 137"/>
          <p:cNvSpPr/>
          <p:nvPr/>
        </p:nvSpPr>
        <p:spPr>
          <a:xfrm>
            <a:off x="7533058" y="4687922"/>
            <a:ext cx="143633" cy="893097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9" name="TextBox 138"/>
          <p:cNvSpPr txBox="1"/>
          <p:nvPr/>
        </p:nvSpPr>
        <p:spPr>
          <a:xfrm rot="5400000">
            <a:off x="7441618" y="5744022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9,28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7441618" y="5024743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FFFFFF"/>
                </a:solidFill>
              </a:rPr>
              <a:t>15,19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67500" y="6172200"/>
            <a:ext cx="1173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700">
                <a:solidFill>
                  <a:srgbClr val="777777"/>
                </a:solidFill>
              </a:rPr>
              <a:t>TOTALE MERCATO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00100" y="6126480"/>
            <a:ext cx="7040880" cy="1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3" name="TextBox 142"/>
          <p:cNvSpPr txBox="1"/>
          <p:nvPr/>
        </p:nvSpPr>
        <p:spPr>
          <a:xfrm>
            <a:off x="800100" y="3749040"/>
            <a:ext cx="7040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 b="1">
                <a:latin typeface="Arial"/>
              </a:defRPr>
            </a:pPr>
            <a:r>
              <a:t>ANDAMENTO PREZZO MEDIO ULTIME 5 SETTIMANE (21/2026 - 25/2026)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14700" y="6382512"/>
            <a:ext cx="109728" cy="109728"/>
          </a:xfrm>
          <a:prstGeom prst="rect">
            <a:avLst/>
          </a:prstGeom>
          <a:solidFill>
            <a:srgbClr val="50B94E"/>
          </a:solidFill>
          <a:ln>
            <a:solidFill>
              <a:srgbClr val="50B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5" name="TextBox 144"/>
          <p:cNvSpPr txBox="1"/>
          <p:nvPr/>
        </p:nvSpPr>
        <p:spPr>
          <a:xfrm>
            <a:off x="3470148" y="6355080"/>
            <a:ext cx="8686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Arial"/>
              </a:defRPr>
            </a:pPr>
            <a:r>
              <a:t>ALLEVATO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457700" y="6382512"/>
            <a:ext cx="109728" cy="109728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7" name="TextBox 146"/>
          <p:cNvSpPr txBox="1"/>
          <p:nvPr/>
        </p:nvSpPr>
        <p:spPr>
          <a:xfrm>
            <a:off x="4613148" y="6355080"/>
            <a:ext cx="8686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Arial"/>
              </a:defRPr>
            </a:pPr>
            <a:r>
              <a:t>PESCATO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BDAEE731-1C2F-3A1A-99DC-2985C78D5F6B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14</a:t>
            </a:r>
          </a:p>
        </p:txBody>
      </p:sp>
      <p:sp>
        <p:nvSpPr>
          <p:cNvPr id="150" name="Rectangle 95">
            <a:extLst>
              <a:ext uri="{FF2B5EF4-FFF2-40B4-BE49-F238E27FC236}">
                <a16:creationId xmlns:a16="http://schemas.microsoft.com/office/drawing/2014/main" id="{D31576E6-0504-5B11-16B6-3BD77B0A9F0A}"/>
              </a:ext>
            </a:extLst>
          </p:cNvPr>
          <p:cNvSpPr/>
          <p:nvPr/>
        </p:nvSpPr>
        <p:spPr>
          <a:xfrm>
            <a:off x="5018094" y="4694935"/>
            <a:ext cx="143633" cy="881742"/>
          </a:xfrm>
          <a:prstGeom prst="rect">
            <a:avLst/>
          </a:prstGeom>
          <a:solidFill>
            <a:srgbClr val="254A85"/>
          </a:solidFill>
          <a:ln>
            <a:solidFill>
              <a:srgbClr val="254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2" name="TextBox 97">
            <a:extLst>
              <a:ext uri="{FF2B5EF4-FFF2-40B4-BE49-F238E27FC236}">
                <a16:creationId xmlns:a16="http://schemas.microsoft.com/office/drawing/2014/main" id="{D729388C-64BA-997D-5398-8DF60D52979E}"/>
              </a:ext>
            </a:extLst>
          </p:cNvPr>
          <p:cNvSpPr txBox="1"/>
          <p:nvPr/>
        </p:nvSpPr>
        <p:spPr>
          <a:xfrm rot="5400000">
            <a:off x="4951235" y="5042876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 dirty="0">
                <a:solidFill>
                  <a:srgbClr val="FFFFFF"/>
                </a:solidFill>
              </a:rPr>
              <a:t>15,00</a:t>
            </a:r>
          </a:p>
        </p:txBody>
      </p:sp>
      <p:sp>
        <p:nvSpPr>
          <p:cNvPr id="154" name="TextBox 97">
            <a:extLst>
              <a:ext uri="{FF2B5EF4-FFF2-40B4-BE49-F238E27FC236}">
                <a16:creationId xmlns:a16="http://schemas.microsoft.com/office/drawing/2014/main" id="{17A83231-65B1-14F2-EB91-8E0680843505}"/>
              </a:ext>
            </a:extLst>
          </p:cNvPr>
          <p:cNvSpPr txBox="1"/>
          <p:nvPr/>
        </p:nvSpPr>
        <p:spPr>
          <a:xfrm rot="5400000">
            <a:off x="5247058" y="5186509"/>
            <a:ext cx="14363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 dirty="0">
                <a:solidFill>
                  <a:srgbClr val="FFFFFF"/>
                </a:solidFill>
              </a:rPr>
              <a:t>15,00</a:t>
            </a:r>
          </a:p>
        </p:txBody>
      </p:sp>
    </p:spTree>
    <p:extLst>
      <p:ext uri="{BB962C8B-B14F-4D97-AF65-F5344CB8AC3E}">
        <p14:creationId xmlns:p14="http://schemas.microsoft.com/office/powerpoint/2010/main" val="339574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45775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631375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716975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Osservatorio prezzi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9161" y="1033272"/>
            <a:ext cx="18431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 dirty="0">
                <a:latin typeface="Arial Narrow" panose="020B0606020202030204" pitchFamily="34" charset="0"/>
              </a:rPr>
              <a:t>ANDAMENTO PREZZI MEDI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1546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9728" y="30358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6,00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28498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09728" y="27310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8,00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" y="25450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9728" y="24262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10,00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" y="22402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9728" y="21214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12,00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" y="19354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9728" y="18166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14,00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" y="16306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09728" y="15118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16,00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" y="132588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9728" y="120700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18,00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0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11/2026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984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12/2026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708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13/2026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432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14/2026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156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15/2026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7880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16/2026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604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17/2026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3328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18/2026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052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19/2026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8776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20/2026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6500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21/2026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224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22/2026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1948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23/2026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9672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24/2026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73968" y="319125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25/2026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4480" y="3511296"/>
            <a:ext cx="91440" cy="9144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68249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CROSTACEI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63240" y="3511296"/>
            <a:ext cx="91440" cy="9144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319125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MOLLUSCHI</a:t>
            </a:r>
            <a:br/>
            <a:r>
              <a:t>BIVALVI-GASTEROPODI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3511296"/>
            <a:ext cx="91440" cy="9144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70001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MOLLUSCHI</a:t>
            </a:r>
            <a:br/>
            <a:r>
              <a:t>CEFALOPODI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0760" y="3511296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20877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rPr dirty="0"/>
              <a:t>PESCI</a:t>
            </a:r>
            <a:br>
              <a:rPr dirty="0"/>
            </a:br>
            <a:r>
              <a:rPr dirty="0"/>
              <a:t>ACQUA</a:t>
            </a:r>
            <a:br>
              <a:rPr dirty="0"/>
            </a:br>
            <a:r>
              <a:rPr dirty="0"/>
              <a:t>DOLCE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89520" y="3511296"/>
            <a:ext cx="91440" cy="9144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771753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PESCI</a:t>
            </a:r>
            <a:br/>
            <a:r>
              <a:t>ACQUA</a:t>
            </a:r>
            <a:br/>
            <a:r>
              <a:t>SALATA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098280" y="3511296"/>
            <a:ext cx="91440" cy="914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9226296" y="3474720"/>
            <a:ext cx="1380744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TOTALE</a:t>
            </a:r>
            <a:br/>
            <a:r>
              <a:t>MERCATO</a:t>
            </a:r>
          </a:p>
        </p:txBody>
      </p:sp>
      <p:sp>
        <p:nvSpPr>
          <p:cNvPr id="54" name="Rectangle 53"/>
          <p:cNvSpPr/>
          <p:nvPr/>
        </p:nvSpPr>
        <p:spPr>
          <a:xfrm rot="464592">
            <a:off x="636503" y="1763495"/>
            <a:ext cx="784392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 rot="209686">
            <a:off x="1416595" y="1840070"/>
            <a:ext cx="778688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 rot="327847">
            <a:off x="2192786" y="1900978"/>
            <a:ext cx="780787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 rot="1169088">
            <a:off x="2948191" y="2075653"/>
            <a:ext cx="824456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 rot="20587639">
            <a:off x="3731558" y="2095285"/>
            <a:ext cx="812203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 rot="21110202">
            <a:off x="4522301" y="1921669"/>
            <a:ext cx="785196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 rot="21321628">
            <a:off x="5302242" y="1834384"/>
            <a:ext cx="779795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 rot="48957">
            <a:off x="6080720" y="1808382"/>
            <a:ext cx="777318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 rot="758832">
            <a:off x="6848336" y="1901119"/>
            <a:ext cx="796567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 rot="21065177">
            <a:off x="7630489" y="1927371"/>
            <a:ext cx="786741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 rot="21246685">
            <a:off x="8410418" y="1826338"/>
            <a:ext cx="781363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 rot="1513998">
            <a:off x="9148725" y="1969402"/>
            <a:ext cx="859228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 rot="20673853">
            <a:off x="9952417" y="2045244"/>
            <a:ext cx="806324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 rot="193294">
            <a:off x="10743584" y="1959813"/>
            <a:ext cx="778470" cy="25400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 rot="812011">
            <a:off x="628981" y="2549557"/>
            <a:ext cx="799437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 rot="21297997">
            <a:off x="1415815" y="2608869"/>
            <a:ext cx="780248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 rot="315938">
            <a:off x="2192913" y="2610457"/>
            <a:ext cx="780533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 rot="21577758">
            <a:off x="2971791" y="2643759"/>
            <a:ext cx="777256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 rot="21323710">
            <a:off x="3747781" y="2609944"/>
            <a:ext cx="779756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 rot="21311065">
            <a:off x="4524903" y="2545904"/>
            <a:ext cx="779993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 rot="274561">
            <a:off x="5302277" y="2544268"/>
            <a:ext cx="779725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 rot="1079438">
            <a:off x="6060782" y="2701571"/>
            <a:ext cx="817195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 rot="15657">
            <a:off x="6857995" y="2829541"/>
            <a:ext cx="777248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 rot="82872">
            <a:off x="7635127" y="2840682"/>
            <a:ext cx="777465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 rot="138637">
            <a:off x="8412163" y="2865732"/>
            <a:ext cx="777872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 rot="21597206">
            <a:off x="9189719" y="2881097"/>
            <a:ext cx="777240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 rot="20907037">
            <a:off x="9958928" y="2801367"/>
            <a:ext cx="793302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 rot="292524">
            <a:off x="10742788" y="2755101"/>
            <a:ext cx="780062" cy="254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 rot="21579317">
            <a:off x="640072" y="2142609"/>
            <a:ext cx="777254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Rectangle 82"/>
          <p:cNvSpPr/>
          <p:nvPr/>
        </p:nvSpPr>
        <p:spPr>
          <a:xfrm rot="21561142">
            <a:off x="1417295" y="2135878"/>
            <a:ext cx="777289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 rot="21397023">
            <a:off x="2193881" y="2108513"/>
            <a:ext cx="778596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Rectangle 84"/>
          <p:cNvSpPr/>
          <p:nvPr/>
        </p:nvSpPr>
        <p:spPr>
          <a:xfrm rot="715480">
            <a:off x="2963228" y="2167610"/>
            <a:ext cx="794382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 rot="23114">
            <a:off x="3749031" y="2252293"/>
            <a:ext cx="77725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Rectangle 86"/>
          <p:cNvSpPr/>
          <p:nvPr/>
        </p:nvSpPr>
        <p:spPr>
          <a:xfrm rot="21521231">
            <a:off x="4526177" y="2246000"/>
            <a:ext cx="777444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Rectangle 87"/>
          <p:cNvSpPr/>
          <p:nvPr/>
        </p:nvSpPr>
        <p:spPr>
          <a:xfrm rot="13086">
            <a:off x="5303517" y="2238573"/>
            <a:ext cx="777245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Rectangle 88"/>
          <p:cNvSpPr/>
          <p:nvPr/>
        </p:nvSpPr>
        <p:spPr>
          <a:xfrm rot="21336487">
            <a:off x="6079615" y="2210205"/>
            <a:ext cx="779528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 rot="130566">
            <a:off x="6857719" y="2195125"/>
            <a:ext cx="777800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Rectangle 90"/>
          <p:cNvSpPr/>
          <p:nvPr/>
        </p:nvSpPr>
        <p:spPr>
          <a:xfrm rot="21264709">
            <a:off x="7633384" y="2171868"/>
            <a:ext cx="780951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Rectangle 91"/>
          <p:cNvSpPr/>
          <p:nvPr/>
        </p:nvSpPr>
        <p:spPr>
          <a:xfrm rot="162106">
            <a:off x="8412047" y="2152184"/>
            <a:ext cx="778104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Rectangle 92"/>
          <p:cNvSpPr/>
          <p:nvPr/>
        </p:nvSpPr>
        <p:spPr>
          <a:xfrm rot="601915">
            <a:off x="9183686" y="2239270"/>
            <a:ext cx="78930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Rectangle 93"/>
          <p:cNvSpPr/>
          <p:nvPr/>
        </p:nvSpPr>
        <p:spPr>
          <a:xfrm rot="20752394">
            <a:off x="9954840" y="2210210"/>
            <a:ext cx="801478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Rectangle 94"/>
          <p:cNvSpPr/>
          <p:nvPr/>
        </p:nvSpPr>
        <p:spPr>
          <a:xfrm rot="146118">
            <a:off x="10743848" y="2128930"/>
            <a:ext cx="777942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Rectangle 95"/>
          <p:cNvSpPr/>
          <p:nvPr/>
        </p:nvSpPr>
        <p:spPr>
          <a:xfrm rot="21599099">
            <a:off x="640079" y="2453505"/>
            <a:ext cx="777240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Rectangle 96"/>
          <p:cNvSpPr/>
          <p:nvPr/>
        </p:nvSpPr>
        <p:spPr>
          <a:xfrm rot="21398375">
            <a:off x="1416650" y="2430585"/>
            <a:ext cx="778578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Rectangle 97"/>
          <p:cNvSpPr/>
          <p:nvPr/>
        </p:nvSpPr>
        <p:spPr>
          <a:xfrm rot="283968">
            <a:off x="2193230" y="2439940"/>
            <a:ext cx="779899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Rectangle 98"/>
          <p:cNvSpPr/>
          <p:nvPr/>
        </p:nvSpPr>
        <p:spPr>
          <a:xfrm rot="18010">
            <a:off x="2971794" y="2474151"/>
            <a:ext cx="777250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Rectangle 99"/>
          <p:cNvSpPr/>
          <p:nvPr/>
        </p:nvSpPr>
        <p:spPr>
          <a:xfrm rot="20304717">
            <a:off x="3719723" y="2322415"/>
            <a:ext cx="835873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Rectangle 100"/>
          <p:cNvSpPr/>
          <p:nvPr/>
        </p:nvSpPr>
        <p:spPr>
          <a:xfrm rot="1418262">
            <a:off x="4490688" y="2338732"/>
            <a:ext cx="848423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Rectangle 101"/>
          <p:cNvSpPr/>
          <p:nvPr/>
        </p:nvSpPr>
        <p:spPr>
          <a:xfrm rot="153707">
            <a:off x="5303131" y="2526207"/>
            <a:ext cx="778017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Rectangle 102"/>
          <p:cNvSpPr/>
          <p:nvPr/>
        </p:nvSpPr>
        <p:spPr>
          <a:xfrm rot="21267610">
            <a:off x="6078936" y="2505902"/>
            <a:ext cx="780887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Rectangle 103"/>
          <p:cNvSpPr/>
          <p:nvPr/>
        </p:nvSpPr>
        <p:spPr>
          <a:xfrm rot="32550">
            <a:off x="6857982" y="2471889"/>
            <a:ext cx="777274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Rectangle 104"/>
          <p:cNvSpPr/>
          <p:nvPr/>
        </p:nvSpPr>
        <p:spPr>
          <a:xfrm rot="326249">
            <a:off x="7633483" y="2512561"/>
            <a:ext cx="780753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Rectangle 105"/>
          <p:cNvSpPr/>
          <p:nvPr/>
        </p:nvSpPr>
        <p:spPr>
          <a:xfrm rot="58478">
            <a:off x="8412423" y="2556164"/>
            <a:ext cx="777352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" name="Rectangle 106"/>
          <p:cNvSpPr/>
          <p:nvPr/>
        </p:nvSpPr>
        <p:spPr>
          <a:xfrm rot="21587543">
            <a:off x="9189717" y="2561367"/>
            <a:ext cx="77724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" name="Rectangle 107"/>
          <p:cNvSpPr/>
          <p:nvPr/>
        </p:nvSpPr>
        <p:spPr>
          <a:xfrm rot="12390">
            <a:off x="9966957" y="2561360"/>
            <a:ext cx="77724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Rectangle 108"/>
          <p:cNvSpPr/>
          <p:nvPr/>
        </p:nvSpPr>
        <p:spPr>
          <a:xfrm rot="20328925">
            <a:off x="10716034" y="2412145"/>
            <a:ext cx="833571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Rectangle 109"/>
          <p:cNvSpPr/>
          <p:nvPr/>
        </p:nvSpPr>
        <p:spPr>
          <a:xfrm rot="492683">
            <a:off x="636054" y="1562877"/>
            <a:ext cx="785290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1" name="Rectangle 110"/>
          <p:cNvSpPr/>
          <p:nvPr/>
        </p:nvSpPr>
        <p:spPr>
          <a:xfrm rot="21410966">
            <a:off x="1416731" y="1597566"/>
            <a:ext cx="778416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2" name="Rectangle 111"/>
          <p:cNvSpPr/>
          <p:nvPr/>
        </p:nvSpPr>
        <p:spPr>
          <a:xfrm rot="21252293">
            <a:off x="2192563" y="1536734"/>
            <a:ext cx="781232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Rectangle 112"/>
          <p:cNvSpPr/>
          <p:nvPr/>
        </p:nvSpPr>
        <p:spPr>
          <a:xfrm rot="1043368">
            <a:off x="2953187" y="1619000"/>
            <a:ext cx="814464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Rectangle 113"/>
          <p:cNvSpPr/>
          <p:nvPr/>
        </p:nvSpPr>
        <p:spPr>
          <a:xfrm rot="20537687">
            <a:off x="3729717" y="1616644"/>
            <a:ext cx="815885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5" name="Rectangle 114"/>
          <p:cNvSpPr/>
          <p:nvPr/>
        </p:nvSpPr>
        <p:spPr>
          <a:xfrm rot="21531443">
            <a:off x="4526202" y="1484830"/>
            <a:ext cx="777394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6" name="Rectangle 115"/>
          <p:cNvSpPr/>
          <p:nvPr/>
        </p:nvSpPr>
        <p:spPr>
          <a:xfrm rot="632848">
            <a:off x="5296840" y="1549438"/>
            <a:ext cx="790598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Rectangle 116"/>
          <p:cNvSpPr/>
          <p:nvPr/>
        </p:nvSpPr>
        <p:spPr>
          <a:xfrm rot="21141392">
            <a:off x="6077276" y="1569645"/>
            <a:ext cx="784207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Rectangle 117"/>
          <p:cNvSpPr/>
          <p:nvPr/>
        </p:nvSpPr>
        <p:spPr>
          <a:xfrm rot="21305283">
            <a:off x="6856567" y="1484093"/>
            <a:ext cx="780104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9" name="Rectangle 118"/>
          <p:cNvSpPr/>
          <p:nvPr/>
        </p:nvSpPr>
        <p:spPr>
          <a:xfrm rot="358985">
            <a:off x="7633111" y="1491425"/>
            <a:ext cx="781497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0" name="Rectangle 119"/>
          <p:cNvSpPr/>
          <p:nvPr/>
        </p:nvSpPr>
        <p:spPr>
          <a:xfrm rot="273273">
            <a:off x="8411248" y="1563112"/>
            <a:ext cx="779702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1" name="Rectangle 120"/>
          <p:cNvSpPr/>
          <p:nvPr/>
        </p:nvSpPr>
        <p:spPr>
          <a:xfrm rot="20930722">
            <a:off x="9182237" y="1517440"/>
            <a:ext cx="792205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2" name="Rectangle 121"/>
          <p:cNvSpPr/>
          <p:nvPr/>
        </p:nvSpPr>
        <p:spPr>
          <a:xfrm rot="65114">
            <a:off x="9966890" y="1448173"/>
            <a:ext cx="777379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3" name="Rectangle 122"/>
          <p:cNvSpPr/>
          <p:nvPr/>
        </p:nvSpPr>
        <p:spPr>
          <a:xfrm rot="292082">
            <a:off x="10742793" y="1488632"/>
            <a:ext cx="780053" cy="254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4" name="Rectangle 123"/>
          <p:cNvSpPr/>
          <p:nvPr/>
        </p:nvSpPr>
        <p:spPr>
          <a:xfrm rot="335253">
            <a:off x="717154" y="1902356"/>
            <a:ext cx="27333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5" name="Rectangle 124"/>
          <p:cNvSpPr/>
          <p:nvPr/>
        </p:nvSpPr>
        <p:spPr>
          <a:xfrm rot="335253">
            <a:off x="1066912" y="1936573"/>
            <a:ext cx="27333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Rectangle 125"/>
          <p:cNvSpPr/>
          <p:nvPr/>
        </p:nvSpPr>
        <p:spPr>
          <a:xfrm rot="21571099">
            <a:off x="1495039" y="1955687"/>
            <a:ext cx="27204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Rectangle 126"/>
          <p:cNvSpPr/>
          <p:nvPr/>
        </p:nvSpPr>
        <p:spPr>
          <a:xfrm rot="21571099">
            <a:off x="1844797" y="1952747"/>
            <a:ext cx="27204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8" name="Rectangle 127"/>
          <p:cNvSpPr/>
          <p:nvPr/>
        </p:nvSpPr>
        <p:spPr>
          <a:xfrm rot="21495538">
            <a:off x="2272221" y="1944453"/>
            <a:ext cx="27215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9" name="Rectangle 128"/>
          <p:cNvSpPr/>
          <p:nvPr/>
        </p:nvSpPr>
        <p:spPr>
          <a:xfrm rot="21495538">
            <a:off x="2621979" y="1933821"/>
            <a:ext cx="27215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0" name="Rectangle 129"/>
          <p:cNvSpPr/>
          <p:nvPr/>
        </p:nvSpPr>
        <p:spPr>
          <a:xfrm rot="699339">
            <a:off x="3046660" y="1971416"/>
            <a:ext cx="277761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1" name="Rectangle 130"/>
          <p:cNvSpPr/>
          <p:nvPr/>
        </p:nvSpPr>
        <p:spPr>
          <a:xfrm rot="699339">
            <a:off x="3396418" y="2043565"/>
            <a:ext cx="277761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2" name="Rectangle 131"/>
          <p:cNvSpPr/>
          <p:nvPr/>
        </p:nvSpPr>
        <p:spPr>
          <a:xfrm rot="20852107">
            <a:off x="3823480" y="2040408"/>
            <a:ext cx="278601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3" name="Rectangle 132"/>
          <p:cNvSpPr/>
          <p:nvPr/>
        </p:nvSpPr>
        <p:spPr>
          <a:xfrm rot="20852107">
            <a:off x="4173238" y="1963093"/>
            <a:ext cx="278601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4" name="Rectangle 133"/>
          <p:cNvSpPr/>
          <p:nvPr/>
        </p:nvSpPr>
        <p:spPr>
          <a:xfrm rot="21552119">
            <a:off x="4603990" y="1912868"/>
            <a:ext cx="272060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5" name="Rectangle 134"/>
          <p:cNvSpPr/>
          <p:nvPr/>
        </p:nvSpPr>
        <p:spPr>
          <a:xfrm rot="21552119">
            <a:off x="4953748" y="1907997"/>
            <a:ext cx="272060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6" name="Rectangle 135"/>
          <p:cNvSpPr/>
          <p:nvPr/>
        </p:nvSpPr>
        <p:spPr>
          <a:xfrm rot="355691">
            <a:off x="5380512" y="1927214"/>
            <a:ext cx="273496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7" name="Rectangle 136"/>
          <p:cNvSpPr/>
          <p:nvPr/>
        </p:nvSpPr>
        <p:spPr>
          <a:xfrm rot="355691">
            <a:off x="5730270" y="1963532"/>
            <a:ext cx="273496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8" name="Rectangle 137"/>
          <p:cNvSpPr/>
          <p:nvPr/>
        </p:nvSpPr>
        <p:spPr>
          <a:xfrm rot="21487892">
            <a:off x="6158411" y="1978753"/>
            <a:ext cx="27217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9" name="Rectangle 138"/>
          <p:cNvSpPr/>
          <p:nvPr/>
        </p:nvSpPr>
        <p:spPr>
          <a:xfrm rot="21487892">
            <a:off x="6508169" y="1967343"/>
            <a:ext cx="27217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0" name="Rectangle 139"/>
          <p:cNvSpPr/>
          <p:nvPr/>
        </p:nvSpPr>
        <p:spPr>
          <a:xfrm rot="21523074">
            <a:off x="6935689" y="1955587"/>
            <a:ext cx="27210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1" name="Rectangle 140"/>
          <p:cNvSpPr/>
          <p:nvPr/>
        </p:nvSpPr>
        <p:spPr>
          <a:xfrm rot="21523074">
            <a:off x="7285447" y="1947759"/>
            <a:ext cx="27210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2" name="Rectangle 141"/>
          <p:cNvSpPr/>
          <p:nvPr/>
        </p:nvSpPr>
        <p:spPr>
          <a:xfrm rot="113717">
            <a:off x="7712889" y="1950048"/>
            <a:ext cx="27218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3" name="Rectangle 142"/>
          <p:cNvSpPr/>
          <p:nvPr/>
        </p:nvSpPr>
        <p:spPr>
          <a:xfrm rot="113717">
            <a:off x="8062647" y="1961622"/>
            <a:ext cx="27218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4" name="Rectangle 143"/>
          <p:cNvSpPr/>
          <p:nvPr/>
        </p:nvSpPr>
        <p:spPr>
          <a:xfrm rot="154631">
            <a:off x="8490066" y="1978315"/>
            <a:ext cx="27230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5" name="Rectangle 144"/>
          <p:cNvSpPr/>
          <p:nvPr/>
        </p:nvSpPr>
        <p:spPr>
          <a:xfrm rot="154631">
            <a:off x="8839824" y="1994058"/>
            <a:ext cx="27230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6" name="Rectangle 145"/>
          <p:cNvSpPr/>
          <p:nvPr/>
        </p:nvSpPr>
        <p:spPr>
          <a:xfrm rot="21558332">
            <a:off x="9267434" y="2001088"/>
            <a:ext cx="27205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7" name="Rectangle 146"/>
          <p:cNvSpPr/>
          <p:nvPr/>
        </p:nvSpPr>
        <p:spPr>
          <a:xfrm rot="21558332">
            <a:off x="9617192" y="1996849"/>
            <a:ext cx="27205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8" name="Rectangle 147"/>
          <p:cNvSpPr/>
          <p:nvPr/>
        </p:nvSpPr>
        <p:spPr>
          <a:xfrm rot="21321419">
            <a:off x="10044236" y="1976899"/>
            <a:ext cx="27292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9" name="Rectangle 148"/>
          <p:cNvSpPr/>
          <p:nvPr/>
        </p:nvSpPr>
        <p:spPr>
          <a:xfrm rot="21321419">
            <a:off x="10393994" y="1948494"/>
            <a:ext cx="27292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0" name="Rectangle 149"/>
          <p:cNvSpPr/>
          <p:nvPr/>
        </p:nvSpPr>
        <p:spPr>
          <a:xfrm rot="118199">
            <a:off x="10821843" y="1938487"/>
            <a:ext cx="272194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1" name="Rectangle 150"/>
          <p:cNvSpPr/>
          <p:nvPr/>
        </p:nvSpPr>
        <p:spPr>
          <a:xfrm rot="118199">
            <a:off x="11171601" y="1950517"/>
            <a:ext cx="272194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2" name="TextBox 151"/>
          <p:cNvSpPr txBox="1"/>
          <p:nvPr/>
        </p:nvSpPr>
        <p:spPr>
          <a:xfrm>
            <a:off x="347472" y="1674689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14,27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124712" y="1750728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13,77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901952" y="1744194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13,82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679192" y="1720569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13,97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456432" y="1880900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12,92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233672" y="1709090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14,05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010912" y="1698263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14,12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788152" y="1778970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13,59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65392" y="1753614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13,75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342632" y="1736219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13,87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119872" y="1761939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13,70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897112" y="1796923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13,47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674352" y="1787502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13,53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0451592" y="1724379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13,95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1228832" y="1751113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13,77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40080" y="3154680"/>
            <a:ext cx="10881360" cy="12700"/>
          </a:xfrm>
          <a:prstGeom prst="rect">
            <a:avLst/>
          </a:prstGeom>
          <a:solidFill>
            <a:srgbClr val="B4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168" name="Table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77560"/>
              </p:ext>
            </p:extLst>
          </p:nvPr>
        </p:nvGraphicFramePr>
        <p:xfrm>
          <a:off x="525780" y="4018280"/>
          <a:ext cx="11137380" cy="192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83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FAMIGLIA</a:t>
                      </a:r>
                    </a:p>
                  </a:txBody>
                  <a:tcPr marL="21031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11/2026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12/2026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13/2026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14/2026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15/2026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16/2026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17/2026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18/2026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19/2026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20/2026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21/2026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22/2026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23/2026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24/2026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25/2026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CROSTACEI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15,39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14,70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14,39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13,90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12,09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13,64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14,37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14,79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14,71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13,57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14,37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14,90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12,49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13,90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13,61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MOLLUSCHI BIVALVI-GASTEROPODI</a:t>
                      </a:r>
                    </a:p>
                  </a:txBody>
                  <a:tcPr marL="21031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10,50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9,27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9,72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9,25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9,29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9,70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10,13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9,72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8,06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8,04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7,92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7,71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7,71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8,76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8,32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MOLLUSCHI CEFALOPODI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12,54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12,57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12,63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12,93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11,85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11,82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11,94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11,92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12,31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12,12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12,62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12,37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11,47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12,76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12,54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PESCI ACQUA DOLCE</a:t>
                      </a:r>
                    </a:p>
                  </a:txBody>
                  <a:tcPr marL="21031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10,52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10,52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10,82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10,40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10,37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12,39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10,15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9,93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10,42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10,37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9,89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9,80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9,82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9,80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11,78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PESCI ACQUA SALATA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16,73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15,99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16,27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16,79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15,19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16,82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16,92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15,97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16,66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17,10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16,56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16,16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17,16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17,07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16,63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TOTALE MERCATO</a:t>
                      </a:r>
                    </a:p>
                  </a:txBody>
                  <a:tcPr marL="21031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14,27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13,77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13,82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13,97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12,92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14,05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14,12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13,59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13,75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13,87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13,70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13,47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13,53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13,95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13,77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9" name="Rectangle 168"/>
          <p:cNvSpPr/>
          <p:nvPr/>
        </p:nvSpPr>
        <p:spPr>
          <a:xfrm>
            <a:off x="571500" y="4429760"/>
            <a:ext cx="118872" cy="118872"/>
          </a:xfrm>
          <a:prstGeom prst="rect">
            <a:avLst/>
          </a:prstGeom>
          <a:solidFill>
            <a:srgbClr val="009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Rectangle 169"/>
          <p:cNvSpPr/>
          <p:nvPr/>
        </p:nvSpPr>
        <p:spPr>
          <a:xfrm>
            <a:off x="571500" y="4676648"/>
            <a:ext cx="118872" cy="118872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Rectangle 170"/>
          <p:cNvSpPr/>
          <p:nvPr/>
        </p:nvSpPr>
        <p:spPr>
          <a:xfrm>
            <a:off x="571500" y="4923536"/>
            <a:ext cx="118872" cy="11887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Rectangle 171"/>
          <p:cNvSpPr/>
          <p:nvPr/>
        </p:nvSpPr>
        <p:spPr>
          <a:xfrm>
            <a:off x="571500" y="5170424"/>
            <a:ext cx="118872" cy="11887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Rectangle 172"/>
          <p:cNvSpPr/>
          <p:nvPr/>
        </p:nvSpPr>
        <p:spPr>
          <a:xfrm>
            <a:off x="571500" y="5417312"/>
            <a:ext cx="118872" cy="118872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Rectangle 173"/>
          <p:cNvSpPr/>
          <p:nvPr/>
        </p:nvSpPr>
        <p:spPr>
          <a:xfrm>
            <a:off x="571500" y="5664200"/>
            <a:ext cx="118872" cy="1188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2C82BCBF-9602-5654-77C8-B87AC0EDE8F4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15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45775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631375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716975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Osservatorio prezzi – top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685800"/>
            <a:ext cx="6675120" cy="3017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400" b="0">
                <a:solidFill>
                  <a:srgbClr val="000000"/>
                </a:solidFill>
                <a:latin typeface="Helvetica"/>
              </a:rPr>
              <a:t>Andamento dei prezzi medi degli ultimi 5 periodi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" y="4114800"/>
            <a:ext cx="111252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I prezzi settimana su settimana evidenziano una sostanziale stabilità. Il riscontro del mercato è di disponibilità di tutte le categorie merceologiche comprese le alici «di volante» che sono state assenti da metà maggio per fermo pesca biologico.</a:t>
            </a:r>
          </a:p>
          <a:p>
            <a:endParaRPr lang="it-IT" sz="5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it-IT" sz="1200" i="1" dirty="0">
                <a:latin typeface="Arial Narrow" panose="020B0606020202030204" pitchFamily="34" charset="0"/>
              </a:rPr>
              <a:t>Sono state considerate esclusivamente le transazioni per le quali era disponibile l'indicazione puntuale delle informazioni caricate su </a:t>
            </a:r>
            <a:r>
              <a:rPr lang="it-IT" sz="1200" i="1" dirty="0" err="1">
                <a:latin typeface="Arial Narrow" panose="020B0606020202030204" pitchFamily="34" charset="0"/>
              </a:rPr>
              <a:t>Cassamercato</a:t>
            </a:r>
            <a:r>
              <a:rPr lang="it-IT" sz="1200" i="1" dirty="0">
                <a:latin typeface="Arial Narrow" panose="020B0606020202030204" pitchFamily="34" charset="0"/>
              </a:rPr>
              <a:t>.</a:t>
            </a:r>
            <a:endParaRPr sz="12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6400800"/>
            <a:ext cx="15071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Arial Narrow"/>
              </a:defRPr>
            </a:pPr>
            <a:r>
              <a:rPr sz="1200" i="1" dirty="0"/>
              <a:t>*</a:t>
            </a:r>
            <a:r>
              <a:rPr sz="1200" i="1" dirty="0" err="1"/>
              <a:t>Morsenchio</a:t>
            </a:r>
            <a:r>
              <a:rPr sz="1200" i="1" dirty="0"/>
              <a:t> e </a:t>
            </a:r>
            <a:r>
              <a:rPr sz="1200" i="1" dirty="0" err="1"/>
              <a:t>Rombon</a:t>
            </a:r>
            <a:endParaRPr sz="1200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59B783-72FE-F220-6EFC-082C3DDADC63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16</a:t>
            </a:r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E9DDC45F-1C27-1F06-FD18-32C1DEE2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78527"/>
              </p:ext>
            </p:extLst>
          </p:nvPr>
        </p:nvGraphicFramePr>
        <p:xfrm>
          <a:off x="525780" y="1371600"/>
          <a:ext cx="11125200" cy="26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REFERENZA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25/2025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/>
                        <a:t>20/2026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21/2026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22/2026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23/2026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24/2026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25/2026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PREZZO AL DETTAGLIO - MERCATI DI QUARTIERE FOODY*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VARIAZIONE RISPETTO ALL'ANNO SCORSO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VARIAZIONE RISPETTO ALLA SETTIMANA PRECEDENTE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7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PESO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SPIGOLA O BRANZINO (ALLEVATO)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12,12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12,11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11,63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11,65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11,75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12,47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12,19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15,90 - 28,90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0,6%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13%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COZZA O MITILO (ALLEVATO)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4,00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4,10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4,14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4,09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4,16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4,35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4,08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8,00 - 8,90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2,0%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-6,3%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ORATA (ALLEVATO)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11,52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10,60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10,61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10,31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10,63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10,42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10,29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14,90 - 27,90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-10,7%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SALMONE (ALLEVATO)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10,80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11,17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10,23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10,67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10,97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10,24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9,90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24,90 - 38,00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-8,3%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-3,3%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10%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MAZZANCOLLA TROPICALE (ALLEVATO)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7,16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7,48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7,18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7,45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7,32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7,20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7,34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19,90 - 25,00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2,6%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2,0%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PESCE SPADA (PESCATO)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18,04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20,26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19,07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18,77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20,67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20,72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20,17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33,90 - 37,00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11,8%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-2,7%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POLPO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15,80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15,40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15,68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15,57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15,24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15,74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15,49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24,00 - 39,00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-1,9%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-1,6%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ACCIUGA O ALICE (PESCATO)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5,16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4,74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4,70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4,73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5,03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4,34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lang="it-IT" dirty="0"/>
                        <a:t>4,64</a:t>
                      </a:r>
                      <a:endParaRPr dirty="0"/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rPr dirty="0"/>
                        <a:t>11,90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-10,0%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7,0%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3%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VONGOLA O LUPINO (PESCATO)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4,94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7,34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7,51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7,21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7,29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7,50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7,31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12,90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47,9%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-2,6%</a:t>
                      </a:r>
                    </a:p>
                  </a:txBody>
                  <a:tcPr marL="9144" marR="9144" marT="18288" marB="18288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3%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TOTANO GIGANTE DEL PACIFICO (PESCATO)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5,75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5,53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5,47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5,81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5,74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5,42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5,83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29,00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1,3%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7,4%</a:t>
                      </a:r>
                    </a:p>
                  </a:txBody>
                  <a:tcPr marL="9144" marR="9144" marT="18288" marB="18288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2%</a:t>
                      </a:r>
                    </a:p>
                  </a:txBody>
                  <a:tcPr marL="9144" marR="9144" marT="18288" marB="18288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SOMMA PESI TOP 10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endParaRPr/>
                    </a:p>
                  </a:txBody>
                  <a:tcPr marL="9144" marR="9144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rPr dirty="0"/>
                        <a:t>68%</a:t>
                      </a:r>
                    </a:p>
                  </a:txBody>
                  <a:tcPr marL="9144" marR="9144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2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45775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631375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716975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Nota Metodologica - Ittico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234440"/>
            <a:ext cx="1170432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>
                <a:latin typeface="Arial Narrow"/>
              </a:defRPr>
            </a:pPr>
            <a:r>
              <a:t>Le analisi presentate nel report sono state realizzate a partire da estrazioni dei dati di vendita del mercato ittico provenienti dal</a:t>
            </a:r>
          </a:p>
          <a:p>
            <a:pPr algn="l">
              <a:defRPr sz="1700">
                <a:latin typeface="Arial Narrow"/>
              </a:defRPr>
            </a:pPr>
            <a:r>
              <a:t>sistema Cassamercato e fanno riferimento alle ultime cinque settimane, con un approccio coerente e comparabile nel tempo.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Per garantire la piena confrontabilità dei risultati, tutte le elaborazioni sono state condotte esclusivamente sulle referenze comuni a</a:t>
            </a:r>
          </a:p>
          <a:p>
            <a:pPr algn="l">
              <a:defRPr sz="1700">
                <a:latin typeface="Arial Narrow"/>
              </a:defRPr>
            </a:pPr>
            <a:r>
              <a:t>tutti i periodi analizzati, evitando così effetti distorsivi legati all’ingresso o all’uscita di prodotti dal mercato.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Il calcolo dei prezzi medi per categoria è stato effettuato utilizzando una media ponderata per quote di volume, che tiene conto della</a:t>
            </a:r>
          </a:p>
          <a:p>
            <a:pPr algn="l">
              <a:defRPr sz="1700">
                <a:latin typeface="Arial Narrow"/>
              </a:defRPr>
            </a:pPr>
            <a:r>
              <a:t>diversa incidenza delle componenti di origine (allevato e pescato) sul totale degli scambi. In questo modo, il prezzo medio restituito</a:t>
            </a:r>
          </a:p>
          <a:p>
            <a:pPr algn="l">
              <a:defRPr sz="1700">
                <a:latin typeface="Arial Narrow"/>
              </a:defRPr>
            </a:pPr>
            <a:r>
              <a:t>riflette non solo i livelli di prezzo, ma anche la struttura effettiva dei volumi trattati, consentendo una lettura più rappresentativa delle</a:t>
            </a:r>
          </a:p>
          <a:p>
            <a:pPr algn="l">
              <a:defRPr sz="1700">
                <a:latin typeface="Arial Narrow"/>
              </a:defRPr>
            </a:pPr>
            <a:r>
              <a:t>dinamiche di mercato.</a:t>
            </a:r>
          </a:p>
          <a:p>
            <a:pPr algn="l">
              <a:defRPr sz="1700">
                <a:latin typeface="Arial Narrow"/>
              </a:defRPr>
            </a:pPr>
            <a:endParaRPr/>
          </a:p>
          <a:p>
            <a:pPr algn="l">
              <a:defRPr sz="1700">
                <a:latin typeface="Arial Narrow"/>
              </a:defRPr>
            </a:pPr>
            <a:r>
              <a:t>Ai fini dell’analisi sono state considerate esclusivamente le referenze per le quali era disponibile l’indicazione puntuale sia della</a:t>
            </a:r>
          </a:p>
          <a:p>
            <a:pPr algn="l">
              <a:defRPr sz="1700">
                <a:latin typeface="Arial Narrow"/>
              </a:defRPr>
            </a:pPr>
            <a:r>
              <a:t>modalità di approvvigionamento (allevato o pescato) sia del metodo di conservazione. Tutte le altre referenze, prive di tali</a:t>
            </a:r>
          </a:p>
          <a:p>
            <a:pPr algn="l">
              <a:defRPr sz="1700">
                <a:latin typeface="Arial Narrow"/>
              </a:defRPr>
            </a:pPr>
            <a:r>
              <a:t>informazioni, sono state escluse dalle elaborazioni.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BEA11D-3350-B962-0060-51F5FC56E640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8149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3AC52E9-4D68-4D40-83F9-BC41847EEBB4}"/>
              </a:ext>
            </a:extLst>
          </p:cNvPr>
          <p:cNvSpPr/>
          <p:nvPr/>
        </p:nvSpPr>
        <p:spPr>
          <a:xfrm>
            <a:off x="0" y="-14288"/>
            <a:ext cx="12192000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D2C67D5-77D6-9CDE-A97E-29DB89E0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6" y="4236284"/>
            <a:ext cx="40687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100" b="1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SO.GE.MI Spa</a:t>
            </a:r>
          </a:p>
          <a:p>
            <a:pPr eaLnBrk="1" hangingPunct="1"/>
            <a:r>
              <a:rPr lang="it-IT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Via C. Lombroso 54, Milano</a:t>
            </a:r>
          </a:p>
          <a:p>
            <a:pPr eaLnBrk="1" hangingPunct="1"/>
            <a:r>
              <a:rPr lang="it-IT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P. IVA 03516950155</a:t>
            </a:r>
          </a:p>
          <a:p>
            <a:pPr eaLnBrk="1" hangingPunct="1"/>
            <a:endParaRPr lang="it-IT" altLang="it-IT" sz="1100" dirty="0">
              <a:solidFill>
                <a:srgbClr val="1D5092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/>
            <a:r>
              <a:rPr lang="is-IS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T.: +39 02 550051</a:t>
            </a:r>
          </a:p>
          <a:p>
            <a:pPr eaLnBrk="1" hangingPunct="1"/>
            <a:r>
              <a:rPr lang="is-IS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Fax: +39 02 55005309</a:t>
            </a:r>
          </a:p>
          <a:p>
            <a:pPr eaLnBrk="1" hangingPunct="1"/>
            <a:r>
              <a:rPr lang="it-IT" altLang="it-IT" sz="1100" dirty="0" err="1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servizioclienti@foodymilano.it</a:t>
            </a:r>
            <a:endParaRPr lang="it-IT" altLang="it-IT" sz="1100" dirty="0">
              <a:solidFill>
                <a:srgbClr val="1D5092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/>
            <a:r>
              <a:rPr lang="it-IT" altLang="it-IT" sz="1100" dirty="0" err="1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protocollo.foodymilano@pec.it</a:t>
            </a:r>
            <a:endParaRPr lang="it-IT" altLang="it-IT" sz="1100" dirty="0">
              <a:solidFill>
                <a:srgbClr val="1D5092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/>
            <a:endParaRPr lang="it-IT" altLang="it-IT" sz="1100" dirty="0">
              <a:solidFill>
                <a:srgbClr val="1D5092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www.foodymilano.it</a:t>
            </a:r>
            <a:r>
              <a:rPr lang="it-IT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 - </a:t>
            </a:r>
            <a:r>
              <a:rPr lang="it-IT" altLang="it-IT" sz="1100" dirty="0" err="1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info@foodymilano.it</a:t>
            </a:r>
            <a:r>
              <a:rPr lang="it-IT" altLang="it-IT" sz="1100" dirty="0">
                <a:solidFill>
                  <a:srgbClr val="1D509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17C2B4-EC40-8E1C-A70A-4771843FB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05" b="81326"/>
          <a:stretch>
            <a:fillRect/>
          </a:stretch>
        </p:blipFill>
        <p:spPr bwMode="auto">
          <a:xfrm>
            <a:off x="6495539" y="1"/>
            <a:ext cx="5725423" cy="215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03ED85A0-852D-50C7-06EE-4E1C5D1BD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05" b="81326"/>
          <a:stretch>
            <a:fillRect/>
          </a:stretch>
        </p:blipFill>
        <p:spPr bwMode="auto">
          <a:xfrm>
            <a:off x="6495539" y="6489700"/>
            <a:ext cx="572542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A65F62-DE16-06CB-9DD8-BB3075FD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6" y="1514092"/>
            <a:ext cx="1458816" cy="5969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16C679-5A1A-A5FE-0491-31DDB1C3B0E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75660" y="2326100"/>
            <a:ext cx="1370532" cy="4064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5C8411-DFA1-C003-61B1-B06BBC4A7FC9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937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301752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sz="3600" b="1" dirty="0">
                <a:solidFill>
                  <a:srgbClr val="254A85"/>
                </a:solidFill>
                <a:latin typeface="Helvetica"/>
              </a:rPr>
              <a:t>Main Partner</a:t>
            </a:r>
          </a:p>
        </p:txBody>
      </p:sp>
      <p:pic>
        <p:nvPicPr>
          <p:cNvPr id="11" name="Picture 10" descr="ventu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1600200"/>
            <a:ext cx="2057400" cy="1255542"/>
          </a:xfrm>
          <a:prstGeom prst="rect">
            <a:avLst/>
          </a:prstGeom>
        </p:spPr>
      </p:pic>
      <p:pic>
        <p:nvPicPr>
          <p:cNvPr id="12" name="Picture 11" descr="me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920" y="1234440"/>
            <a:ext cx="2057400" cy="1826570"/>
          </a:xfrm>
          <a:prstGeom prst="rect">
            <a:avLst/>
          </a:prstGeom>
        </p:spPr>
      </p:pic>
      <p:pic>
        <p:nvPicPr>
          <p:cNvPr id="13" name="Picture 12" descr="consorzio produttor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240" y="1143000"/>
            <a:ext cx="2606040" cy="1656697"/>
          </a:xfrm>
          <a:prstGeom prst="rect">
            <a:avLst/>
          </a:prstGeom>
        </p:spPr>
      </p:pic>
      <p:pic>
        <p:nvPicPr>
          <p:cNvPr id="14" name="Picture 13" descr="moccald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1691640"/>
            <a:ext cx="2926080" cy="936346"/>
          </a:xfrm>
          <a:prstGeom prst="rect">
            <a:avLst/>
          </a:prstGeom>
        </p:spPr>
      </p:pic>
      <p:pic>
        <p:nvPicPr>
          <p:cNvPr id="15" name="Picture 14" descr="gala frui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0" y="3886200"/>
            <a:ext cx="2514600" cy="685800"/>
          </a:xfrm>
          <a:prstGeom prst="rect">
            <a:avLst/>
          </a:prstGeom>
        </p:spPr>
      </p:pic>
      <p:pic>
        <p:nvPicPr>
          <p:cNvPr id="16" name="Picture 15" descr="spreafic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0480" y="3429000"/>
            <a:ext cx="2148840" cy="1929384"/>
          </a:xfrm>
          <a:prstGeom prst="rect">
            <a:avLst/>
          </a:prstGeom>
        </p:spPr>
      </p:pic>
      <p:pic>
        <p:nvPicPr>
          <p:cNvPr id="17" name="Picture 16" descr="cavallar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6480" y="3977639"/>
            <a:ext cx="2331720" cy="592946"/>
          </a:xfrm>
          <a:prstGeom prst="rect">
            <a:avLst/>
          </a:prstGeom>
        </p:spPr>
      </p:pic>
      <p:pic>
        <p:nvPicPr>
          <p:cNvPr id="18" name="Picture 17" descr="salv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8240" y="3429000"/>
            <a:ext cx="2240280" cy="1701345"/>
          </a:xfrm>
          <a:prstGeom prst="rect">
            <a:avLst/>
          </a:prstGeom>
        </p:spPr>
      </p:pic>
      <p:pic>
        <p:nvPicPr>
          <p:cNvPr id="20" name="Picture 19" descr="fruttit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3600" y="5166360"/>
            <a:ext cx="2788920" cy="78959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22DBF0-5CA6-42D9-624A-8E5D08172600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2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BB3AC3A-38A4-CB5F-7272-0C37C96F5D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969" y="6268720"/>
            <a:ext cx="1457528" cy="23815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AA1007-AD92-9D00-CC71-5A0C36E2EE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7806" y="6032810"/>
            <a:ext cx="1848108" cy="724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Bollettino Meteo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41442"/>
              </p:ext>
            </p:extLst>
          </p:nvPr>
        </p:nvGraphicFramePr>
        <p:xfrm>
          <a:off x="320040" y="1783080"/>
          <a:ext cx="11521439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9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DATA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GIORNO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MINIME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MASSIME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% UMIDITA'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METEO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EVENTI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11/06/2026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GIOVEDÌ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15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27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41%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dirty="0"/>
                        <a:t>SERENO</a:t>
                      </a:r>
                      <a:endParaRPr dirty="0"/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ctr"/>
                      <a:endParaRPr lang="it-IT" sz="1400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latin typeface="Arial Narrow"/>
                        </a:rPr>
                        <a:t>CRISI MEDIO-ORIENTE e PENISOLA ARABICA: </a:t>
                      </a: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Iran e Stati Uniti hanno firmato il «memorandum of </a:t>
                      </a:r>
                      <a:r>
                        <a:rPr lang="it-IT" sz="1400" kern="1200" dirty="0" err="1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»; prezzi dei carburanti e dei trasporti in calo.</a:t>
                      </a:r>
                    </a:p>
                  </a:txBody>
                  <a:tcPr marL="73152" marR="73152" marT="9144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12/06/2026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VENERDÌ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17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28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51%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13/06/2026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SABATO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17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32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51%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14/06/2026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DOMENICA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18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31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50%</a:t>
                      </a: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288" marR="45720" marT="9144" marB="9144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15/06/2026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LUNEDÌ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19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32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46%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16/06/2026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MARTEDÌ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20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31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t>59%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/>
                        <a:t>17/06/2026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/>
                        <a:t>MERCOLEDÌ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/>
                        <a:t>19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/>
                        <a:t>33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dirty="0"/>
                        <a:t>59%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SERENO</a:t>
                      </a:r>
                    </a:p>
                  </a:txBody>
                  <a:tcPr marL="18288" marR="45720" marT="9144" marB="9144"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Connector 11"/>
          <p:cNvCxnSpPr/>
          <p:nvPr/>
        </p:nvCxnSpPr>
        <p:spPr>
          <a:xfrm>
            <a:off x="32004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178308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15468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425196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534924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662940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8092440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>
            <a:off x="11841479" y="1783080"/>
            <a:ext cx="0" cy="224028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320040" y="178308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320040" y="210312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320040" y="237744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320040" y="265176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320040" y="292608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320040" y="320040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320040" y="347472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320040" y="3749040"/>
            <a:ext cx="7772400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320040" y="4023360"/>
            <a:ext cx="11521439" cy="0"/>
          </a:xfrm>
          <a:prstGeom prst="line">
            <a:avLst/>
          </a:prstGeom>
          <a:ln w="1270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040" y="4206240"/>
            <a:ext cx="310533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Arial Narrow"/>
              </a:defRPr>
            </a:pPr>
            <a:r>
              <a:rPr dirty="0"/>
              <a:t>In </a:t>
            </a:r>
            <a:r>
              <a:rPr dirty="0" err="1"/>
              <a:t>arancione</a:t>
            </a:r>
            <a:r>
              <a:rPr dirty="0"/>
              <a:t> </a:t>
            </a:r>
            <a:r>
              <a:rPr dirty="0" err="1"/>
              <a:t>evidenziat</a:t>
            </a:r>
            <a:r>
              <a:rPr lang="it-IT" dirty="0"/>
              <a:t>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giorn</a:t>
            </a:r>
            <a:r>
              <a:rPr lang="it-IT" dirty="0"/>
              <a:t>i</a:t>
            </a:r>
            <a:r>
              <a:rPr dirty="0"/>
              <a:t> di </a:t>
            </a:r>
            <a:r>
              <a:rPr dirty="0" err="1"/>
              <a:t>rilevazione</a:t>
            </a:r>
            <a:endParaRPr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E433E15-FCFE-E06A-2FB0-3F92D28CFFA1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047" y="228600"/>
            <a:ext cx="1920240" cy="594360"/>
          </a:xfrm>
          <a:prstGeom prst="rect">
            <a:avLst/>
          </a:prstGeom>
        </p:spPr>
      </p:pic>
      <p:pic>
        <p:nvPicPr>
          <p:cNvPr id="3" name="Picture 2" descr="LOGO_SOGE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92608"/>
            <a:ext cx="1371600" cy="548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7255" y="0"/>
            <a:ext cx="1234440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466783" y="0"/>
            <a:ext cx="1234440" cy="6858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976311" y="0"/>
            <a:ext cx="1234440" cy="6858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485839" y="0"/>
            <a:ext cx="1234440" cy="68580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957255" y="6629400"/>
            <a:ext cx="123444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466783" y="6629400"/>
            <a:ext cx="1234440" cy="22860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976311" y="6629400"/>
            <a:ext cx="1234440" cy="22860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85839" y="6629400"/>
            <a:ext cx="1234440" cy="22860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38247" y="2971800"/>
            <a:ext cx="7315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sz="3900" b="0">
                <a:solidFill>
                  <a:srgbClr val="296AA2"/>
                </a:solidFill>
                <a:latin typeface="Arial Narrow"/>
              </a:rPr>
              <a:t>MERCATO ORTOFRUTTICOLO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3F475D-EB11-588C-41F4-708605268494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Overview Ortofrutta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70290"/>
              </p:ext>
            </p:extLst>
          </p:nvPr>
        </p:nvGraphicFramePr>
        <p:xfrm>
          <a:off x="548640" y="822960"/>
          <a:ext cx="7498080" cy="264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dirty="0"/>
                        <a:t>FAMIGLIA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25 DEL 2025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24 DEL 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PREZZO MEDIO SETTIMANA 25 DEL 2026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VARIAZIONE RISPETTO ALL'ANNO SCORSO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VARIAZIONE RISPETTO ALLA SETTIMANA PRECEDENTE</a:t>
                      </a:r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19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dirty="0"/>
                        <a:t>PESO</a:t>
                      </a:r>
                      <a:r>
                        <a:rPr lang="it-IT" dirty="0"/>
                        <a:t>*</a:t>
                      </a:r>
                      <a:endParaRPr dirty="0"/>
                    </a:p>
                  </a:txBody>
                  <a:tcPr marL="18288" marR="18288" marT="18288" marB="18288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ORTAGGI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1,80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1,90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1,84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2,0%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-3,2%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44%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FRUTTA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3,13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2,61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2,50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-20,0%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-4,0%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34%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PRODOTTI ESOTICI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3,39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3,20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3,23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-4,8%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0,8%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11%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AGRUMI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1,68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1,91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1,88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11,4%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-1,9%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8%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20" b="1">
                          <a:latin typeface="Arial"/>
                        </a:defRPr>
                      </a:pPr>
                      <a:r>
                        <a:t>TOTALE MERCATO (NO FRUTTI ROSSI, NO PRODOTTI SECCHI)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2,44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2,29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2,23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-8,4%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-2,8%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97%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FRUTTI ROSSI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11,09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8,21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8,49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-23,4%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3,4%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2%</a:t>
                      </a:r>
                    </a:p>
                  </a:txBody>
                  <a:tcPr marL="9144" marR="9144" marT="4572" marB="4572" anchor="ctr"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>
                          <a:latin typeface="Arial"/>
                        </a:defRPr>
                      </a:pPr>
                      <a:r>
                        <a:t>PRODOTTI SECCHI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12,87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14,37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14,37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11,6%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solidFill>
                            <a:srgbClr val="9C5700"/>
                          </a:solidFill>
                          <a:latin typeface="Arial"/>
                        </a:defRPr>
                      </a:pPr>
                      <a:r>
                        <a:t>0,0%</a:t>
                      </a:r>
                    </a:p>
                  </a:txBody>
                  <a:tcPr marL="9144" marR="9144" marT="4572" marB="4572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>
                          <a:latin typeface="Arial"/>
                        </a:defRPr>
                      </a:pPr>
                      <a:r>
                        <a:t>1%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800" b="1">
                          <a:latin typeface="Arial"/>
                        </a:defRPr>
                      </a:pPr>
                      <a:r>
                        <a:t>TOTALE MERCATO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2,71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2,53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t>2,48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-8,7%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solidFill>
                            <a:srgbClr val="006100"/>
                          </a:solidFill>
                          <a:latin typeface="Arial"/>
                        </a:defRPr>
                      </a:pPr>
                      <a:r>
                        <a:t>-2,2%</a:t>
                      </a:r>
                    </a:p>
                  </a:txBody>
                  <a:tcPr marL="9144" marR="9144" marT="4572" marB="4572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1050" b="1">
                          <a:latin typeface="Arial"/>
                        </a:defRPr>
                      </a:pPr>
                      <a:r>
                        <a:rPr dirty="0"/>
                        <a:t>100%</a:t>
                      </a:r>
                    </a:p>
                  </a:txBody>
                  <a:tcPr marL="9144" marR="9144" marT="4572" marB="4572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8640" y="2304288"/>
            <a:ext cx="7498079" cy="420624"/>
          </a:xfrm>
          <a:prstGeom prst="rect">
            <a:avLst/>
          </a:prstGeom>
          <a:noFill/>
          <a:ln w="1524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48640" y="3191256"/>
            <a:ext cx="7498079" cy="274320"/>
          </a:xfrm>
          <a:prstGeom prst="rect">
            <a:avLst/>
          </a:prstGeom>
          <a:noFill/>
          <a:ln w="1524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412480" y="914400"/>
            <a:ext cx="3291840" cy="128016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rPr dirty="0" err="1"/>
              <a:t>Variazione</a:t>
            </a:r>
            <a:r>
              <a:rPr dirty="0"/>
              <a:t> </a:t>
            </a:r>
            <a:r>
              <a:rPr dirty="0" err="1"/>
              <a:t>prezzi</a:t>
            </a:r>
            <a:r>
              <a:rPr dirty="0"/>
              <a:t> rispetto </a:t>
            </a:r>
            <a:r>
              <a:rPr dirty="0" err="1"/>
              <a:t>all'anno</a:t>
            </a:r>
            <a:r>
              <a:rPr dirty="0"/>
              <a:t> </a:t>
            </a:r>
            <a:r>
              <a:rPr dirty="0" err="1"/>
              <a:t>scorso</a:t>
            </a:r>
            <a:r>
              <a:rPr dirty="0"/>
              <a:t> (</a:t>
            </a:r>
            <a:r>
              <a:rPr dirty="0" err="1"/>
              <a:t>totale</a:t>
            </a:r>
            <a:r>
              <a:rPr dirty="0"/>
              <a:t> senza </a:t>
            </a:r>
            <a:r>
              <a:rPr dirty="0" err="1"/>
              <a:t>frutti</a:t>
            </a:r>
            <a:r>
              <a:rPr dirty="0"/>
              <a:t> rossi e </a:t>
            </a:r>
            <a:r>
              <a:rPr dirty="0" err="1"/>
              <a:t>prodotti</a:t>
            </a:r>
            <a:r>
              <a:rPr dirty="0"/>
              <a:t> </a:t>
            </a:r>
            <a:r>
              <a:rPr dirty="0" err="1"/>
              <a:t>secchi</a:t>
            </a:r>
            <a:r>
              <a:rPr dirty="0"/>
              <a:t>)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rPr dirty="0"/>
              <a:t>-8,4%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12480" y="2743200"/>
            <a:ext cx="3291840" cy="128016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t>Variazione prezzi rispetto alla settimana scorsa (totale senza frutti rossi e prodotti secchi)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t>-2,8%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12480" y="4572000"/>
            <a:ext cx="3291840" cy="1280160"/>
          </a:xfrm>
          <a:prstGeom prst="roundRect">
            <a:avLst/>
          </a:prstGeom>
          <a:noFill/>
          <a:ln w="25400">
            <a:solidFill>
              <a:srgbClr val="1044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800" b="0">
                <a:solidFill>
                  <a:srgbClr val="000000"/>
                </a:solidFill>
                <a:latin typeface="Arial Narrow"/>
              </a:defRPr>
            </a:pPr>
            <a:r>
              <a:t>Inflazione mercato al dettaglio (Istat, maggio 2026)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t>+3,2%</a:t>
            </a:r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59626"/>
              </p:ext>
            </p:extLst>
          </p:nvPr>
        </p:nvGraphicFramePr>
        <p:xfrm>
          <a:off x="548640" y="3886200"/>
          <a:ext cx="7498079" cy="245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6492240"/>
            <a:ext cx="186140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Arial Narrow"/>
              </a:defRPr>
            </a:pPr>
            <a:r>
              <a:rPr i="1" dirty="0"/>
              <a:t>*Fonte </a:t>
            </a:r>
            <a:r>
              <a:rPr i="1" dirty="0" err="1"/>
              <a:t>pesi</a:t>
            </a:r>
            <a:r>
              <a:rPr i="1" dirty="0"/>
              <a:t>: </a:t>
            </a:r>
            <a:r>
              <a:rPr i="1" dirty="0" err="1"/>
              <a:t>Ismea</a:t>
            </a:r>
            <a:r>
              <a:rPr i="1" dirty="0"/>
              <a:t> e Istat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54EEE1-FCCB-B978-4677-586DE8491793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160EAD6-0C8F-A90D-5E48-479F0EDB0477}"/>
              </a:ext>
            </a:extLst>
          </p:cNvPr>
          <p:cNvSpPr txBox="1"/>
          <p:nvPr/>
        </p:nvSpPr>
        <p:spPr>
          <a:xfrm>
            <a:off x="548640" y="354326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Confronto sulle sole referenze comuni nei tre periodi in esame</a:t>
            </a:r>
            <a:endParaRPr lang="it-IT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Osservatorio prezzi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4596" y="1078992"/>
            <a:ext cx="267233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 dirty="0">
                <a:latin typeface="Arial Narrow" panose="020B0606020202030204" pitchFamily="34" charset="0"/>
              </a:rPr>
              <a:t>ANDAMENTO PREZZI MEDI PREVALENTI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52044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9728" y="340156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1,50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3090672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09728" y="2971800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2,00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" y="2660904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9728" y="2542032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2,50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" y="2231136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9728" y="2112264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3,00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" y="1801368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9728" y="1682496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3,50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" y="1371600"/>
            <a:ext cx="10881360" cy="635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09728" y="1252728"/>
            <a:ext cx="484632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00">
                <a:solidFill>
                  <a:srgbClr val="777777"/>
                </a:solidFill>
              </a:rPr>
              <a:t>4,00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60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11/2026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12/2026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708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13/2026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432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14/2026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156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15/2026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7880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16/2026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04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17/2026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3328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18/2026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1052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19/2026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776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20/2026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6500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21/2026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4224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22/2026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1948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23/2026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672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24/2026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73968" y="3557016"/>
            <a:ext cx="6949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700">
                <a:solidFill>
                  <a:srgbClr val="646464"/>
                </a:solidFill>
              </a:rPr>
              <a:t>25/2026</a:t>
            </a:r>
          </a:p>
        </p:txBody>
      </p:sp>
      <p:sp>
        <p:nvSpPr>
          <p:cNvPr id="40" name="Rectangle 39"/>
          <p:cNvSpPr/>
          <p:nvPr/>
        </p:nvSpPr>
        <p:spPr>
          <a:xfrm rot="21465840">
            <a:off x="639783" y="2444495"/>
            <a:ext cx="777832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 rot="20322546">
            <a:off x="1388853" y="2277876"/>
            <a:ext cx="834173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 rot="269465">
            <a:off x="2193363" y="2156955"/>
            <a:ext cx="779633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 rot="21381655">
            <a:off x="2971014" y="2162763"/>
            <a:ext cx="778810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 rot="769640">
            <a:off x="3739093" y="2226535"/>
            <a:ext cx="797133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 rot="1542904">
            <a:off x="4483561" y="2502178"/>
            <a:ext cx="862676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 rot="724640">
            <a:off x="5294723" y="2772486"/>
            <a:ext cx="794832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 rot="390003">
            <a:off x="6078245" y="2899916"/>
            <a:ext cx="782268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 rot="21300171">
            <a:off x="6856517" y="2910214"/>
            <a:ext cx="780205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 rot="215244">
            <a:off x="7634477" y="2900597"/>
            <a:ext cx="778765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 rot="213204">
            <a:off x="8411731" y="2949094"/>
            <a:ext cx="778737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 rot="160854">
            <a:off x="9189294" y="2991424"/>
            <a:ext cx="778091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 rot="462611">
            <a:off x="9963414" y="3062235"/>
            <a:ext cx="784330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 rot="280339">
            <a:off x="10742904" y="3146610"/>
            <a:ext cx="779831" cy="25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 rot="21582715">
            <a:off x="640075" y="2849394"/>
            <a:ext cx="777249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 rot="20881493">
            <a:off x="1408674" y="2765012"/>
            <a:ext cx="794530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 rot="229416">
            <a:off x="2193693" y="2708558"/>
            <a:ext cx="778973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 rot="20966750">
            <a:off x="2965112" y="2662124"/>
            <a:ext cx="790615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 rot="21284011">
            <a:off x="3747392" y="2553896"/>
            <a:ext cx="780534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 rot="20999315">
            <a:off x="4520271" y="2449470"/>
            <a:ext cx="789257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 rot="807547">
            <a:off x="5292545" y="2473872"/>
            <a:ext cx="799188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 rot="21254830">
            <a:off x="6078792" y="2527727"/>
            <a:ext cx="781174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 rot="1132134">
            <a:off x="6835929" y="2621394"/>
            <a:ext cx="821380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 rot="21409317">
            <a:off x="7634641" y="2732635"/>
            <a:ext cx="778437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 rot="20501047">
            <a:off x="8391741" y="2582414"/>
            <a:ext cx="818717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 rot="708716">
            <a:off x="9181312" y="2535042"/>
            <a:ext cx="794054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 rot="21489449">
            <a:off x="9966758" y="2603812"/>
            <a:ext cx="777642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 rot="285930">
            <a:off x="10742851" y="2623708"/>
            <a:ext cx="779936" cy="25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 rot="83147">
            <a:off x="639966" y="1851790"/>
            <a:ext cx="77746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 rot="20860009">
            <a:off x="1408139" y="1776222"/>
            <a:ext cx="795600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 rot="189894">
            <a:off x="2193966" y="1712742"/>
            <a:ext cx="77842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 rot="21485990">
            <a:off x="2971586" y="1721337"/>
            <a:ext cx="77766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 rot="1009124">
            <a:off x="3731673" y="1825914"/>
            <a:ext cx="811972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 rot="20973408">
            <a:off x="4519734" y="1871756"/>
            <a:ext cx="790331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 rot="20973408">
            <a:off x="5296974" y="1728500"/>
            <a:ext cx="790331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 rot="21071948">
            <a:off x="6076129" y="1596704"/>
            <a:ext cx="786500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 rot="21561984">
            <a:off x="6857976" y="1532239"/>
            <a:ext cx="777287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7635240" y="1527942"/>
            <a:ext cx="777240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 rot="709951">
            <a:off x="8404043" y="1609359"/>
            <a:ext cx="794113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 rot="538577">
            <a:off x="9184901" y="1752162"/>
            <a:ext cx="786876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 rot="58910">
            <a:off x="9966902" y="1820209"/>
            <a:ext cx="777354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 rot="21557761">
            <a:off x="10744170" y="1822094"/>
            <a:ext cx="777298" cy="2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 rot="21596613">
            <a:off x="640079" y="3410057"/>
            <a:ext cx="777240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Rectangle 82"/>
          <p:cNvSpPr/>
          <p:nvPr/>
        </p:nvSpPr>
        <p:spPr>
          <a:xfrm rot="21140609">
            <a:off x="1413824" y="3357431"/>
            <a:ext cx="784231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 rot="13223">
            <a:off x="2194557" y="3306683"/>
            <a:ext cx="77724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Rectangle 84"/>
          <p:cNvSpPr/>
          <p:nvPr/>
        </p:nvSpPr>
        <p:spPr>
          <a:xfrm rot="218793">
            <a:off x="2971011" y="3332945"/>
            <a:ext cx="778816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 rot="21035515">
            <a:off x="3743741" y="3293319"/>
            <a:ext cx="787837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Rectangle 86"/>
          <p:cNvSpPr/>
          <p:nvPr/>
        </p:nvSpPr>
        <p:spPr>
          <a:xfrm rot="21527031">
            <a:off x="4526192" y="3220677"/>
            <a:ext cx="77741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Rectangle 87"/>
          <p:cNvSpPr/>
          <p:nvPr/>
        </p:nvSpPr>
        <p:spPr>
          <a:xfrm rot="238583">
            <a:off x="5302582" y="3239441"/>
            <a:ext cx="77911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Rectangle 88"/>
          <p:cNvSpPr/>
          <p:nvPr/>
        </p:nvSpPr>
        <p:spPr>
          <a:xfrm rot="199706">
            <a:off x="6080103" y="3289057"/>
            <a:ext cx="778553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 rot="104177">
            <a:off x="6857821" y="3323438"/>
            <a:ext cx="777597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Rectangle 90"/>
          <p:cNvSpPr/>
          <p:nvPr/>
        </p:nvSpPr>
        <p:spPr>
          <a:xfrm rot="51591">
            <a:off x="7635196" y="3341051"/>
            <a:ext cx="777327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Rectangle 91"/>
          <p:cNvSpPr/>
          <p:nvPr/>
        </p:nvSpPr>
        <p:spPr>
          <a:xfrm rot="21434029">
            <a:off x="8412026" y="3328107"/>
            <a:ext cx="778146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Rectangle 92"/>
          <p:cNvSpPr/>
          <p:nvPr/>
        </p:nvSpPr>
        <p:spPr>
          <a:xfrm rot="21109137">
            <a:off x="9185724" y="3253460"/>
            <a:ext cx="785231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Rectangle 93"/>
          <p:cNvSpPr/>
          <p:nvPr/>
        </p:nvSpPr>
        <p:spPr>
          <a:xfrm rot="21365922">
            <a:off x="9966057" y="3171088"/>
            <a:ext cx="779045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Rectangle 94"/>
          <p:cNvSpPr/>
          <p:nvPr/>
        </p:nvSpPr>
        <p:spPr>
          <a:xfrm rot="177709">
            <a:off x="10743680" y="3164693"/>
            <a:ext cx="778279" cy="2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Rectangle 95"/>
          <p:cNvSpPr/>
          <p:nvPr/>
        </p:nvSpPr>
        <p:spPr>
          <a:xfrm rot="21434532">
            <a:off x="717646" y="2596195"/>
            <a:ext cx="27234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Rectangle 96"/>
          <p:cNvSpPr/>
          <p:nvPr/>
        </p:nvSpPr>
        <p:spPr>
          <a:xfrm rot="21434532">
            <a:off x="1067404" y="2579347"/>
            <a:ext cx="27234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Rectangle 97"/>
          <p:cNvSpPr/>
          <p:nvPr/>
        </p:nvSpPr>
        <p:spPr>
          <a:xfrm rot="20638087">
            <a:off x="1489539" y="2507633"/>
            <a:ext cx="28304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Rectangle 98"/>
          <p:cNvSpPr/>
          <p:nvPr/>
        </p:nvSpPr>
        <p:spPr>
          <a:xfrm rot="20638087">
            <a:off x="1839297" y="2407131"/>
            <a:ext cx="28304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Rectangle 99"/>
          <p:cNvSpPr/>
          <p:nvPr/>
        </p:nvSpPr>
        <p:spPr>
          <a:xfrm rot="199626">
            <a:off x="2272054" y="2358139"/>
            <a:ext cx="27249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Rectangle 100"/>
          <p:cNvSpPr/>
          <p:nvPr/>
        </p:nvSpPr>
        <p:spPr>
          <a:xfrm rot="199626">
            <a:off x="2621812" y="2378472"/>
            <a:ext cx="27249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Rectangle 101"/>
          <p:cNvSpPr/>
          <p:nvPr/>
        </p:nvSpPr>
        <p:spPr>
          <a:xfrm rot="21302544">
            <a:off x="3049013" y="2372357"/>
            <a:ext cx="273055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Rectangle 102"/>
          <p:cNvSpPr/>
          <p:nvPr/>
        </p:nvSpPr>
        <p:spPr>
          <a:xfrm rot="21302544">
            <a:off x="3398771" y="2342018"/>
            <a:ext cx="273055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Rectangle 103"/>
          <p:cNvSpPr/>
          <p:nvPr/>
        </p:nvSpPr>
        <p:spPr>
          <a:xfrm rot="337768">
            <a:off x="3826104" y="2344545"/>
            <a:ext cx="27335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Rectangle 104"/>
          <p:cNvSpPr/>
          <p:nvPr/>
        </p:nvSpPr>
        <p:spPr>
          <a:xfrm rot="337768">
            <a:off x="4175862" y="2379021"/>
            <a:ext cx="273352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Rectangle 105"/>
          <p:cNvSpPr/>
          <p:nvPr/>
        </p:nvSpPr>
        <p:spPr>
          <a:xfrm rot="867282">
            <a:off x="4599557" y="2455187"/>
            <a:ext cx="280926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" name="Rectangle 106"/>
          <p:cNvSpPr/>
          <p:nvPr/>
        </p:nvSpPr>
        <p:spPr>
          <a:xfrm rot="867282">
            <a:off x="4949315" y="2545345"/>
            <a:ext cx="280926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" name="Rectangle 107"/>
          <p:cNvSpPr/>
          <p:nvPr/>
        </p:nvSpPr>
        <p:spPr>
          <a:xfrm rot="610397">
            <a:off x="5379071" y="2638797"/>
            <a:ext cx="27637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Rectangle 108"/>
          <p:cNvSpPr/>
          <p:nvPr/>
        </p:nvSpPr>
        <p:spPr>
          <a:xfrm rot="610397">
            <a:off x="5728829" y="2701560"/>
            <a:ext cx="27637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Rectangle 109"/>
          <p:cNvSpPr/>
          <p:nvPr/>
        </p:nvSpPr>
        <p:spPr>
          <a:xfrm rot="165412">
            <a:off x="6158326" y="2750208"/>
            <a:ext cx="27234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1" name="Rectangle 110"/>
          <p:cNvSpPr/>
          <p:nvPr/>
        </p:nvSpPr>
        <p:spPr>
          <a:xfrm rot="165412">
            <a:off x="6508084" y="2767050"/>
            <a:ext cx="272349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2" name="Rectangle 111"/>
          <p:cNvSpPr/>
          <p:nvPr/>
        </p:nvSpPr>
        <p:spPr>
          <a:xfrm rot="29241">
            <a:off x="6935719" y="2779161"/>
            <a:ext cx="27204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Rectangle 112"/>
          <p:cNvSpPr/>
          <p:nvPr/>
        </p:nvSpPr>
        <p:spPr>
          <a:xfrm rot="29241">
            <a:off x="7285477" y="2782136"/>
            <a:ext cx="272043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Rectangle 113"/>
          <p:cNvSpPr/>
          <p:nvPr/>
        </p:nvSpPr>
        <p:spPr>
          <a:xfrm rot="97962">
            <a:off x="7712908" y="2790046"/>
            <a:ext cx="272144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5" name="Rectangle 114"/>
          <p:cNvSpPr/>
          <p:nvPr/>
        </p:nvSpPr>
        <p:spPr>
          <a:xfrm rot="97962">
            <a:off x="8062666" y="2800016"/>
            <a:ext cx="272144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6" name="Rectangle 115"/>
          <p:cNvSpPr/>
          <p:nvPr/>
        </p:nvSpPr>
        <p:spPr>
          <a:xfrm rot="21405809">
            <a:off x="8489986" y="2794021"/>
            <a:ext cx="27246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Rectangle 116"/>
          <p:cNvSpPr/>
          <p:nvPr/>
        </p:nvSpPr>
        <p:spPr>
          <a:xfrm rot="21405809">
            <a:off x="8839744" y="2774243"/>
            <a:ext cx="27246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Rectangle 117"/>
          <p:cNvSpPr/>
          <p:nvPr/>
        </p:nvSpPr>
        <p:spPr>
          <a:xfrm rot="238178">
            <a:off x="9267116" y="2776989"/>
            <a:ext cx="27268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9" name="Rectangle 118"/>
          <p:cNvSpPr/>
          <p:nvPr/>
        </p:nvSpPr>
        <p:spPr>
          <a:xfrm rot="238178">
            <a:off x="9616874" y="2801260"/>
            <a:ext cx="27268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0" name="Rectangle 119"/>
          <p:cNvSpPr/>
          <p:nvPr/>
        </p:nvSpPr>
        <p:spPr>
          <a:xfrm rot="159910">
            <a:off x="10044536" y="2826042"/>
            <a:ext cx="27232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1" name="Rectangle 120"/>
          <p:cNvSpPr/>
          <p:nvPr/>
        </p:nvSpPr>
        <p:spPr>
          <a:xfrm rot="159910">
            <a:off x="10394294" y="2842323"/>
            <a:ext cx="272328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2" name="Rectangle 121"/>
          <p:cNvSpPr/>
          <p:nvPr/>
        </p:nvSpPr>
        <p:spPr>
          <a:xfrm rot="221742">
            <a:off x="10821640" y="2866079"/>
            <a:ext cx="272600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3" name="Rectangle 122"/>
          <p:cNvSpPr/>
          <p:nvPr/>
        </p:nvSpPr>
        <p:spPr>
          <a:xfrm rot="221742">
            <a:off x="11171398" y="2888670"/>
            <a:ext cx="272600" cy="2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4" name="TextBox 123"/>
          <p:cNvSpPr txBox="1"/>
          <p:nvPr/>
        </p:nvSpPr>
        <p:spPr>
          <a:xfrm>
            <a:off x="347472" y="2399735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2,55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24712" y="2362295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2,59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901952" y="2138957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2,85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679192" y="2184141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2,80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456432" y="2116721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2,88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233672" y="2193334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2,79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010912" y="2393686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2,56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788152" y="2533160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2,39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565392" y="2570587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342632" y="2577198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119872" y="2599352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897112" y="2555401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674352" y="2609337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2,30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0451592" y="2645517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2,26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1228832" y="2695720"/>
            <a:ext cx="585216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000000"/>
                </a:solidFill>
              </a:rPr>
              <a:t>2,20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308860" y="3877056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0" name="TextBox 139"/>
          <p:cNvSpPr txBox="1"/>
          <p:nvPr/>
        </p:nvSpPr>
        <p:spPr>
          <a:xfrm>
            <a:off x="2436876" y="3840480"/>
            <a:ext cx="13807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ORTAGGI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817620" y="3877056"/>
            <a:ext cx="9144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2" name="TextBox 141"/>
          <p:cNvSpPr txBox="1"/>
          <p:nvPr/>
        </p:nvSpPr>
        <p:spPr>
          <a:xfrm>
            <a:off x="3945636" y="3840480"/>
            <a:ext cx="13807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FRUTTA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326380" y="3877056"/>
            <a:ext cx="91440" cy="9144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4" name="TextBox 143"/>
          <p:cNvSpPr txBox="1"/>
          <p:nvPr/>
        </p:nvSpPr>
        <p:spPr>
          <a:xfrm>
            <a:off x="5454396" y="3840480"/>
            <a:ext cx="13807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PRODOTTI ESOTICI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835140" y="3877056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6" name="TextBox 145"/>
          <p:cNvSpPr txBox="1"/>
          <p:nvPr/>
        </p:nvSpPr>
        <p:spPr>
          <a:xfrm>
            <a:off x="6963156" y="3840480"/>
            <a:ext cx="13807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AGRUMI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8343900" y="3877056"/>
            <a:ext cx="91440" cy="914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8" name="TextBox 147"/>
          <p:cNvSpPr txBox="1"/>
          <p:nvPr/>
        </p:nvSpPr>
        <p:spPr>
          <a:xfrm>
            <a:off x="8471916" y="3840480"/>
            <a:ext cx="1380744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650">
                <a:latin typeface="Arial"/>
              </a:defRPr>
            </a:pPr>
            <a:r>
              <a:t>TOTALE MERCATO (NO FRUTTI ROSSI, NO PRODOTTI SECCHI)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40080" y="3520440"/>
            <a:ext cx="10881360" cy="12700"/>
          </a:xfrm>
          <a:prstGeom prst="rect">
            <a:avLst/>
          </a:prstGeom>
          <a:solidFill>
            <a:srgbClr val="B4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05486"/>
              </p:ext>
            </p:extLst>
          </p:nvPr>
        </p:nvGraphicFramePr>
        <p:xfrm>
          <a:off x="525780" y="4191000"/>
          <a:ext cx="1113738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96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FAMIGLIA</a:t>
                      </a:r>
                    </a:p>
                  </a:txBody>
                  <a:tcPr marL="21031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11/2026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12/2026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13/2026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14/2026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15/2026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16/2026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17/2026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18/2026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19/2026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20/2026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21/2026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22/2026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23/2026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24/2026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25/2026</a:t>
                      </a:r>
                    </a:p>
                  </a:txBody>
                  <a:tcPr marL="27432" marR="27432" marT="18288" marB="18288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ORTAGGI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2,72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2,75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3,11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3,04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3,09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2,89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2,45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2,16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2,23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2,18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2,12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2,08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1,96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1,88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FRUTTA</a:t>
                      </a:r>
                    </a:p>
                  </a:txBody>
                  <a:tcPr marL="21031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2,26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2,46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2,40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2,65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2,81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2,69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2,38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2,43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2,73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2,54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2,49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PRODOTTI ESOTICI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3,61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3,56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3,59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3,32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3,65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3,79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3,80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3,80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3,61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3,47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AGRUMI</a:t>
                      </a:r>
                    </a:p>
                  </a:txBody>
                  <a:tcPr marL="21031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1,61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1,61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1,74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1,67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1,84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1,78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1,70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1,69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1,73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1,86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1,92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1,88</a:t>
                      </a:r>
                    </a:p>
                  </a:txBody>
                  <a:tcPr marL="27432" marR="27432" marT="18288" marB="1828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sz="8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TOTALE MERCATO (NO FRUTTI ROSSI, NO PRODOTTI SECCHI)</a:t>
                      </a:r>
                    </a:p>
                  </a:txBody>
                  <a:tcPr marL="21031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2,85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2,80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2,88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2,79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2,56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2,39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2,35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2,34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2,32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2,37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2,30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2,26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2,20</a:t>
                      </a:r>
                    </a:p>
                  </a:txBody>
                  <a:tcPr marL="27432" marR="27432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1" name="Rectangle 150"/>
          <p:cNvSpPr/>
          <p:nvPr/>
        </p:nvSpPr>
        <p:spPr>
          <a:xfrm>
            <a:off x="571500" y="4602480"/>
            <a:ext cx="118872" cy="1188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2" name="Rectangle 151"/>
          <p:cNvSpPr/>
          <p:nvPr/>
        </p:nvSpPr>
        <p:spPr>
          <a:xfrm>
            <a:off x="571500" y="4849368"/>
            <a:ext cx="118872" cy="1188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3" name="Rectangle 152"/>
          <p:cNvSpPr/>
          <p:nvPr/>
        </p:nvSpPr>
        <p:spPr>
          <a:xfrm>
            <a:off x="571500" y="5096256"/>
            <a:ext cx="118872" cy="11887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4" name="Rectangle 153"/>
          <p:cNvSpPr/>
          <p:nvPr/>
        </p:nvSpPr>
        <p:spPr>
          <a:xfrm>
            <a:off x="571500" y="5343144"/>
            <a:ext cx="118872" cy="11887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Rectangle 154"/>
          <p:cNvSpPr/>
          <p:nvPr/>
        </p:nvSpPr>
        <p:spPr>
          <a:xfrm>
            <a:off x="571500" y="5590032"/>
            <a:ext cx="118872" cy="1188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5A7A1EA-63B4-A76E-4D64-DD78B7CB8EDE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 dirty="0" err="1">
                <a:solidFill>
                  <a:srgbClr val="254A85"/>
                </a:solidFill>
                <a:latin typeface="Helvetica"/>
              </a:rPr>
              <a:t>Osservatorio</a:t>
            </a:r>
            <a:r>
              <a:rPr sz="3600" b="1" dirty="0">
                <a:solidFill>
                  <a:srgbClr val="254A85"/>
                </a:solidFill>
                <a:latin typeface="Helvetica"/>
              </a:rPr>
              <a:t> </a:t>
            </a:r>
            <a:r>
              <a:rPr sz="3600" b="1" dirty="0" err="1">
                <a:solidFill>
                  <a:srgbClr val="254A85"/>
                </a:solidFill>
                <a:latin typeface="Helvetica"/>
              </a:rPr>
              <a:t>prezzi</a:t>
            </a:r>
            <a:r>
              <a:rPr sz="3600" b="1" dirty="0">
                <a:solidFill>
                  <a:srgbClr val="254A85"/>
                </a:solidFill>
                <a:latin typeface="Helvetica"/>
              </a:rPr>
              <a:t> - top 5 </a:t>
            </a:r>
            <a:r>
              <a:rPr sz="3600" b="1" dirty="0" err="1">
                <a:solidFill>
                  <a:srgbClr val="254A85"/>
                </a:solidFill>
                <a:latin typeface="Helvetica"/>
              </a:rPr>
              <a:t>ortaggi</a:t>
            </a:r>
            <a:endParaRPr sz="3600" b="1" dirty="0">
              <a:solidFill>
                <a:srgbClr val="254A85"/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" y="685800"/>
            <a:ext cx="6675120" cy="3017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800" b="0" dirty="0" err="1">
                <a:solidFill>
                  <a:srgbClr val="000000"/>
                </a:solidFill>
                <a:latin typeface="Calibri"/>
              </a:rPr>
              <a:t>Andamento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dei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prezzi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medi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prevalenti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degli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ultimi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5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periodi</a:t>
            </a:r>
            <a:endParaRPr sz="1800" b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19018"/>
              </p:ext>
            </p:extLst>
          </p:nvPr>
        </p:nvGraphicFramePr>
        <p:xfrm>
          <a:off x="91440" y="1024128"/>
          <a:ext cx="12008814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152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REFERENZA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</a:t>
                      </a:r>
                      <a:r>
                        <a:rPr lang="it-IT"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endParaRPr sz="82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25/2025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1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RILEV.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AL DETTAGLIO - MERCATI DI QUARTIERE FOODY*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 RISPETTO ALL'ANNO SCORSO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 RISPETTO ALLA SETTIMANA PRECEDENTE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TONDI LISCI ROSSI A GRAPPOLO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4,50 - 5,90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CILIEGINI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2,62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-7,8%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-21,7%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COSTOLUTI TIPO MARINDA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6,00 - 7,90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DATTERINI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7,80 - 8,00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PICCADILLY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4,90 - 5,00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-14,3%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POMODORI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CUORE DI BUE VERDI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6,00 - 7,90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-20,0%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PATATE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GIALLA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1,99 - 2,00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-22,9%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PATATE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BIANCA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PATATE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-37,5%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CIPOLLE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TONDE DORATE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-58,1%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CIPOLLE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TONDE ROSSE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CIPOLLE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TONDE BIANCHE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ZUCCHINE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SCURE LUNGHE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-5,9%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ZUCCHINE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CHIARE LUNGHE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-15,4%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-15,4%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ZUCCHINE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TONDE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MELANZANE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3,00 - 3,90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-9,1%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-16,7%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" y="2331720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440" y="2756916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91440" y="3182112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91440" y="3607308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91440" y="1024128"/>
            <a:ext cx="12008815" cy="272491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1440" y="3895344"/>
            <a:ext cx="1200881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>
                <a:latin typeface="Arial Narrow"/>
              </a:defRPr>
            </a:pPr>
            <a:r>
              <a:rPr lang="it-IT" sz="1200" b="1" dirty="0"/>
              <a:t>Pomodori </a:t>
            </a:r>
            <a:r>
              <a:rPr lang="it-IT" sz="1200" dirty="0"/>
              <a:t>e</a:t>
            </a:r>
            <a:r>
              <a:rPr lang="it-IT" sz="1200" b="1" dirty="0"/>
              <a:t> zucchine</a:t>
            </a:r>
            <a:r>
              <a:rPr lang="it-IT" sz="1200" dirty="0"/>
              <a:t>: il trend dei prezzi prosegue al ribasso, sostenuto da condizioni meteorologiche favorevoli che favoriscono la produzione e i quantitativi offerti per la vendita.</a:t>
            </a:r>
          </a:p>
          <a:p>
            <a:pPr>
              <a:defRPr sz="1100">
                <a:latin typeface="Arial Narrow"/>
              </a:defRPr>
            </a:pPr>
            <a:endParaRPr lang="it-IT" sz="500" dirty="0"/>
          </a:p>
          <a:p>
            <a:pPr>
              <a:defRPr sz="1100">
                <a:latin typeface="Arial Narrow"/>
              </a:defRPr>
            </a:pPr>
            <a:r>
              <a:rPr lang="it-IT" sz="1200" b="1" dirty="0"/>
              <a:t>Melanzane</a:t>
            </a:r>
            <a:r>
              <a:rPr lang="it-IT" sz="1200" dirty="0"/>
              <a:t>: calo della domanda legato al minor interesse dei consumatori verso i prodotti da cuocere nei periodi caldi dell’anno. Il mercato reagisce riducendo il prezzo per spingere la vendita del prodotto disponibile.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6400800"/>
            <a:ext cx="18966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latin typeface="Calibri"/>
              </a:defRPr>
            </a:pPr>
            <a:r>
              <a:rPr sz="1200" i="1" dirty="0">
                <a:latin typeface="Arial Narrow" panose="020B0606020202030204" pitchFamily="34" charset="0"/>
              </a:rPr>
              <a:t>*</a:t>
            </a:r>
            <a:r>
              <a:rPr sz="1200" i="1" dirty="0" err="1">
                <a:latin typeface="Arial Narrow" panose="020B0606020202030204" pitchFamily="34" charset="0"/>
              </a:rPr>
              <a:t>Montegani</a:t>
            </a:r>
            <a:r>
              <a:rPr sz="1200" i="1" dirty="0">
                <a:latin typeface="Arial Narrow" panose="020B0606020202030204" pitchFamily="34" charset="0"/>
              </a:rPr>
              <a:t>, Monza e </a:t>
            </a:r>
            <a:r>
              <a:rPr sz="1200" i="1" dirty="0" err="1">
                <a:latin typeface="Arial Narrow" panose="020B0606020202030204" pitchFamily="34" charset="0"/>
              </a:rPr>
              <a:t>Rombon</a:t>
            </a:r>
            <a:endParaRPr sz="1200" i="1" dirty="0">
              <a:latin typeface="Arial Narrow" panose="020B0606020202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221EB84-BCE3-DFA0-BFBD-7C8D10D6E404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Osservatorio prezzi - top 5 frutta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685800"/>
            <a:ext cx="6675120" cy="3017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800" b="0">
                <a:solidFill>
                  <a:srgbClr val="000000"/>
                </a:solidFill>
                <a:latin typeface="Calibri"/>
              </a:rPr>
              <a:t>Andamento dei prezzi medi prevalenti degli ultimi 5 periodi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72156"/>
              </p:ext>
            </p:extLst>
          </p:nvPr>
        </p:nvGraphicFramePr>
        <p:xfrm>
          <a:off x="91440" y="1024128"/>
          <a:ext cx="1200881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152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REFERENZA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VARIETA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25/2025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1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25/2026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RILEV.</a:t>
                      </a:r>
                    </a:p>
                  </a:txBody>
                  <a:tcPr marL="9144" marR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AL DETTAGLIO - MERCATI DI QUARTIERE FOODY*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 RISPETTO ALL'ANNO SCORSO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70" b="0">
                          <a:solidFill>
                            <a:srgbClr val="FFFFFF"/>
                          </a:solidFill>
                          <a:latin typeface="Arial MT"/>
                        </a:defRPr>
                      </a:pPr>
                      <a:r>
                        <a:rPr sz="8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 RISPETTO ALLA SETTIMANA PRECEDENTE</a:t>
                      </a:r>
                    </a:p>
                  </a:txBody>
                  <a:tcPr marL="9144" marR="9144" marT="9144" marB="9144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BANANE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CAVENDISH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1,99 - 3,50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-5,6%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ARANCE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VALENCIA LATE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1,90 - 3,00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-30,4%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-5,9%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FUJI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3,00 - 4,50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-6,2%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DELICIOUS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3,00 - 3,50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-3,2%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GRANNY SMITH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2,80 - 3,80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KIWI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HAYWARD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6,00 - 7,90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KIWI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5,27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7,90 - 9,90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DA TAVOLA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BIANCA VITTORIA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-27,3%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DA TAVOLA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NERA BLACK MAGIC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-7,7%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-38,8%</a:t>
                      </a:r>
                    </a:p>
                  </a:txBody>
                  <a:tcPr marL="9144" marR="9144" marT="9144" marB="9144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DA TAVOLA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BIANCA SENZA SEMI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4,53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 b="1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6,90 - 7,90</a:t>
                      </a:r>
                    </a:p>
                  </a:txBody>
                  <a:tcPr marL="9144" marR="9144" marT="9144" marB="9144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8,2%</a:t>
                      </a:r>
                    </a:p>
                  </a:txBody>
                  <a:tcPr marL="9144" marR="9144" marT="9144" marB="9144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60">
                          <a:latin typeface="Arial MT"/>
                        </a:defRPr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144" marR="9144" marT="9144" marB="914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" y="1623060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440" y="1764792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91440" y="2189988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91440" y="2473452"/>
            <a:ext cx="12008815" cy="152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91440" y="1024128"/>
            <a:ext cx="12008815" cy="187452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" y="3044952"/>
            <a:ext cx="120088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>
                <a:latin typeface="Arial Narrow"/>
              </a:defRPr>
            </a:pPr>
            <a:r>
              <a:rPr lang="it-IT" sz="1200" b="1" dirty="0"/>
              <a:t>Arance</a:t>
            </a:r>
            <a:r>
              <a:rPr lang="it-IT" sz="1200" dirty="0"/>
              <a:t>: predominanza dei volumi di prodotto egiziano, quest’anno particolarmente abbondante nelle quantità disponibili di varietà Valencia. I prezzi del prodotto rimangono bassi, molto concorrenziali e stanno determinando un ritardo negli ordini di importazione del prodotto di origine sudafricana che quota circa 0,20 €/Kg in più. L’Egitto è al terzo posto per le esportazioni di arance verso l’Italia, preceduto solo da Spagna e Sud Africa (fonte: Istat).</a:t>
            </a:r>
            <a:r>
              <a:rPr lang="it-IT" dirty="0"/>
              <a:t> </a:t>
            </a:r>
          </a:p>
          <a:p>
            <a:pPr>
              <a:defRPr sz="1100">
                <a:latin typeface="Arial Narrow"/>
              </a:defRPr>
            </a:pPr>
            <a:endParaRPr lang="it-IT" sz="500" dirty="0"/>
          </a:p>
          <a:p>
            <a:pPr>
              <a:defRPr sz="1100">
                <a:latin typeface="Arial Narrow"/>
              </a:defRPr>
            </a:pPr>
            <a:r>
              <a:rPr lang="it-IT" sz="1200" b="1" dirty="0"/>
              <a:t>Mele</a:t>
            </a:r>
            <a:r>
              <a:rPr lang="it-IT" sz="1200" dirty="0"/>
              <a:t>: il comparto ha mosso i prezzi al ribasso per spingere la vendita delle giacenze in essere e creare il giusto spazio ai nuovi raccolti che, a seconda della varietà, inizieranno tra due mesi e proseguiranno fino ad autunno inoltrato</a:t>
            </a:r>
            <a:r>
              <a:rPr lang="it-IT" dirty="0"/>
              <a:t>.</a:t>
            </a:r>
          </a:p>
          <a:p>
            <a:pPr>
              <a:defRPr sz="1100">
                <a:latin typeface="Arial Narrow"/>
              </a:defRPr>
            </a:pPr>
            <a:endParaRPr lang="it-IT" sz="500" dirty="0"/>
          </a:p>
          <a:p>
            <a:pPr>
              <a:defRPr sz="1100">
                <a:latin typeface="Arial Narrow"/>
              </a:defRPr>
            </a:pPr>
            <a:r>
              <a:rPr lang="it-IT" sz="1200" b="1" dirty="0"/>
              <a:t>Uva</a:t>
            </a:r>
            <a:r>
              <a:rPr lang="it-IT" sz="1200" dirty="0"/>
              <a:t>: i prezzi delle primizie italiane delle varietà Vittoria e Black Magic hanno iniziato il fisiologico calo, inversamente proporzionale ai volumi disponibili.</a:t>
            </a:r>
            <a:endParaRPr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6400800"/>
            <a:ext cx="18966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latin typeface="Calibri"/>
              </a:defRPr>
            </a:pPr>
            <a:r>
              <a:rPr sz="1200" i="1" dirty="0">
                <a:latin typeface="Arial Narrow" panose="020B0606020202030204" pitchFamily="34" charset="0"/>
              </a:rPr>
              <a:t>*</a:t>
            </a:r>
            <a:r>
              <a:rPr sz="1200" i="1" dirty="0" err="1">
                <a:latin typeface="Arial Narrow" panose="020B0606020202030204" pitchFamily="34" charset="0"/>
              </a:rPr>
              <a:t>Montegani</a:t>
            </a:r>
            <a:r>
              <a:rPr sz="1200" i="1" dirty="0">
                <a:latin typeface="Arial Narrow" panose="020B0606020202030204" pitchFamily="34" charset="0"/>
              </a:rPr>
              <a:t>, Monza e </a:t>
            </a:r>
            <a:r>
              <a:rPr sz="1200" i="1" dirty="0" err="1">
                <a:latin typeface="Arial Narrow" panose="020B0606020202030204" pitchFamily="34" charset="0"/>
              </a:rPr>
              <a:t>Rombon</a:t>
            </a:r>
            <a:endParaRPr sz="1200" i="1" dirty="0">
              <a:latin typeface="Arial Narrow" panose="020B0606020202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C71862-8399-156B-FE0B-3EF8797AA2CF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27" y="6309360"/>
            <a:ext cx="1463040" cy="4572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52160"/>
            <a:ext cx="914400" cy="914400"/>
          </a:xfrm>
          <a:prstGeom prst="rect">
            <a:avLst/>
          </a:prstGeom>
        </p:spPr>
      </p:pic>
      <p:pic>
        <p:nvPicPr>
          <p:cNvPr id="4" name="Picture 3" descr="LOGO_MERC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5" y="6355080"/>
            <a:ext cx="1645920" cy="36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60175" y="0"/>
            <a:ext cx="731520" cy="1828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527487" y="0"/>
            <a:ext cx="731520" cy="182880"/>
          </a:xfrm>
          <a:prstGeom prst="rect">
            <a:avLst/>
          </a:prstGeom>
          <a:solidFill>
            <a:srgbClr val="4FC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594799" y="0"/>
            <a:ext cx="731520" cy="182880"/>
          </a:xfrm>
          <a:prstGeom prst="rect">
            <a:avLst/>
          </a:prstGeom>
          <a:solidFill>
            <a:srgbClr val="EC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62111" y="0"/>
            <a:ext cx="731520" cy="182880"/>
          </a:xfrm>
          <a:prstGeom prst="rect">
            <a:avLst/>
          </a:prstGeom>
          <a:solidFill>
            <a:srgbClr val="50B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20040"/>
            <a:ext cx="777240" cy="365760"/>
          </a:xfrm>
          <a:prstGeom prst="rect">
            <a:avLst/>
          </a:prstGeom>
          <a:solidFill>
            <a:srgbClr val="254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182880"/>
            <a:ext cx="6400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3600" b="1">
                <a:solidFill>
                  <a:srgbClr val="254A85"/>
                </a:solidFill>
                <a:latin typeface="Helvetica"/>
              </a:rPr>
              <a:t>Referenze stagionali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685800"/>
            <a:ext cx="6675120" cy="3017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sz="1800" b="0" dirty="0" err="1">
                <a:solidFill>
                  <a:srgbClr val="000000"/>
                </a:solidFill>
                <a:latin typeface="Calibri"/>
              </a:rPr>
              <a:t>Riepilogo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prezzi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medi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prevalenti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degli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ultimi</a:t>
            </a:r>
            <a:r>
              <a:rPr sz="1800" b="0" dirty="0">
                <a:solidFill>
                  <a:srgbClr val="000000"/>
                </a:solidFill>
                <a:latin typeface="Calibri"/>
              </a:rPr>
              <a:t> 5 </a:t>
            </a:r>
            <a:r>
              <a:rPr sz="1800" b="0" dirty="0" err="1">
                <a:solidFill>
                  <a:srgbClr val="000000"/>
                </a:solidFill>
                <a:latin typeface="Calibri"/>
              </a:rPr>
              <a:t>periodi</a:t>
            </a:r>
            <a:endParaRPr sz="1800" b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73544"/>
              </p:ext>
            </p:extLst>
          </p:nvPr>
        </p:nvGraphicFramePr>
        <p:xfrm>
          <a:off x="91440" y="1143000"/>
          <a:ext cx="9372600" cy="224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REFERENZA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VARIETA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25/2025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/>
                        <a:t>21/2026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22/2026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/>
                        <a:t>23/2026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/>
                        <a:t>24/2026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25/2026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/>
                        <a:t>RILEV.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VARIAZIONE RISPETTO ALL'ANNO SCORSO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66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sz="820" dirty="0"/>
                        <a:t>VARIAZIONE RISPETTO ALLA SETTIMANA PRECEDENTE</a:t>
                      </a:r>
                    </a:p>
                  </a:txBody>
                  <a:tcPr marL="9144" marR="9144" marT="9144" marB="9144" anchor="ctr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ALBICOCCHE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-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3,00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2,50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2,30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2,64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2,42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2,00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11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-33,3%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-17,2%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ANGURIE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-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1,33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0,42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1,06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1,06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1,12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1,20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-9,9%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t>7,0%</a:t>
                      </a:r>
                    </a:p>
                  </a:txBody>
                  <a:tcPr marL="9144" marR="9144" marT="0" marB="0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CILIEGIE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-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7,58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9,50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4,22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5,36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4,79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32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-36,9%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-10,7%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FAGIOLI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BORLOTTI RAMPICANTI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4,00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5,00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4,00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4,00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3,25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-18,8%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-18,8%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FICHI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VERDI FIORONI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3,75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4,30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3,00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4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-20,0%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-30,2%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MELONI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rPr dirty="0"/>
                        <a:t>GIALLI INVERNALI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1,20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1,43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1,35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1,27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0,95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0,97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5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-19,4%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t>1,8%</a:t>
                      </a:r>
                    </a:p>
                  </a:txBody>
                  <a:tcPr marL="9144" marR="9144" marT="0" marB="0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MELONI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LISCI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1,76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3,27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2,50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3,50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2,68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1,85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6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t>5,3%</a:t>
                      </a:r>
                    </a:p>
                  </a:txBody>
                  <a:tcPr marL="9144" marR="9144" marT="0" marB="0" anchor="ctr"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-31,1%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MELONI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RETATI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1,66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2,59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2,00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1,95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1,44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1,30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8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-21,5%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-9,6%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NETTARINE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P. GIALLA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3,15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2,64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2,78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2,63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2,48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2,23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32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-29,2%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-9,8%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PESCHE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P. GIALLA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3,11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2,69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2,78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2,46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2,43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2,20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30</a:t>
                      </a:r>
                    </a:p>
                  </a:txBody>
                  <a:tcPr marL="9144" marR="9144" marT="0" marB="0" anchor="ctr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-29,5%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-9,6%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SUSINE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ROSSE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2,50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endParaRPr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rPr lang="it-IT" dirty="0"/>
                        <a:t>1,52</a:t>
                      </a:r>
                      <a:endParaRPr dirty="0"/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 b="1">
                          <a:latin typeface="Arial MT"/>
                        </a:defRPr>
                      </a:pPr>
                      <a:r>
                        <a:t>2,00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latin typeface="Arial MT"/>
                        </a:defRPr>
                      </a:pPr>
                      <a:r>
                        <a:t>6</a:t>
                      </a:r>
                    </a:p>
                  </a:txBody>
                  <a:tcPr marL="9144" marR="91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006100"/>
                          </a:solidFill>
                          <a:latin typeface="Arial MT"/>
                        </a:defRPr>
                      </a:pPr>
                      <a:r>
                        <a:t>-20,0%</a:t>
                      </a:r>
                    </a:p>
                  </a:txBody>
                  <a:tcPr marL="9144" marR="9144" marT="0" marB="0" anchor="ctr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 sz="730">
                          <a:solidFill>
                            <a:srgbClr val="9C5700"/>
                          </a:solidFill>
                          <a:latin typeface="Arial MT"/>
                        </a:defRPr>
                      </a:pPr>
                      <a:r>
                        <a:rPr dirty="0"/>
                        <a:t>31,1%</a:t>
                      </a:r>
                    </a:p>
                  </a:txBody>
                  <a:tcPr marL="9144" marR="9144" marT="0" marB="0" anchor="ctr"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" y="1746504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440" y="1911096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91440" y="2075688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91440" y="2240280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91440" y="2404872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91440" y="2898648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91440" y="3063240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91440" y="3227832"/>
            <a:ext cx="93726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1440" y="1143000"/>
            <a:ext cx="9372600" cy="2249424"/>
          </a:xfrm>
          <a:prstGeom prst="rect">
            <a:avLst/>
          </a:prstGeom>
          <a:noFill/>
          <a:ln w="1143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1440" y="3712464"/>
            <a:ext cx="9372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Albicocche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ciliegie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meloni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pesche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nettarine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fagioli borlotti rampicanti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: riduzione del rapporto tra domanda e offerta e </a:t>
            </a:r>
            <a:r>
              <a:rPr lang="it-IT" sz="1200">
                <a:solidFill>
                  <a:srgbClr val="000000"/>
                </a:solidFill>
                <a:latin typeface="Arial Narrow" panose="020B0606020202030204" pitchFamily="34" charset="0"/>
              </a:rPr>
              <a:t>prezzi in 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calo.</a:t>
            </a:r>
          </a:p>
          <a:p>
            <a:pPr>
              <a:spcAft>
                <a:spcPts val="400"/>
              </a:spcAft>
            </a:pP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Fichi verdi fioroni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: quotazioni in discesa dopo il picco iniziale legato alla novità della primizia.</a:t>
            </a:r>
          </a:p>
          <a:p>
            <a:pPr>
              <a:spcAft>
                <a:spcPts val="400"/>
              </a:spcAft>
            </a:pP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Susine rosse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: primizie con prezzo in fase di assestamento.</a:t>
            </a:r>
          </a:p>
          <a:p>
            <a:pPr>
              <a:spcAft>
                <a:spcPts val="400"/>
              </a:spcAft>
            </a:pPr>
            <a:r>
              <a:rPr lang="it-IT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Angurie</a:t>
            </a:r>
            <a:r>
              <a:rPr lang="it-IT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: il prezzo sta tenendo, complici le temperature che favoriscono le vendite di questo prodotto tipicamente fresco ed estivo.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6400800"/>
            <a:ext cx="2743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97748F1-2100-1CC5-CB7A-A62FDA8947AF}"/>
              </a:ext>
            </a:extLst>
          </p:cNvPr>
          <p:cNvSpPr txBox="1"/>
          <p:nvPr/>
        </p:nvSpPr>
        <p:spPr>
          <a:xfrm>
            <a:off x="10985500" y="6451600"/>
            <a:ext cx="508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it-IT" sz="1600">
                <a:solidFill>
                  <a:srgbClr val="253A85"/>
                </a:solidFill>
                <a:latin typeface="Helvetica" panose="020B060402020202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2988</Words>
  <Application>Microsoft Office PowerPoint</Application>
  <PresentationFormat>Widescreen</PresentationFormat>
  <Paragraphs>1332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Helvetica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MERCATO ITTICO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Chiara</dc:creator>
  <cp:keywords/>
  <dc:description>generated using python-pptx</dc:description>
  <cp:lastModifiedBy>Chiara Proverbio</cp:lastModifiedBy>
  <cp:revision>9</cp:revision>
  <cp:lastPrinted>2026-06-18T04:07:34Z</cp:lastPrinted>
  <dcterms:created xsi:type="dcterms:W3CDTF">2013-01-27T09:14:16Z</dcterms:created>
  <dcterms:modified xsi:type="dcterms:W3CDTF">2026-06-22T07:59:53Z</dcterms:modified>
  <cp:category/>
</cp:coreProperties>
</file>